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72" r:id="rId5"/>
    <p:sldId id="259" r:id="rId6"/>
    <p:sldId id="260" r:id="rId7"/>
    <p:sldId id="263" r:id="rId8"/>
    <p:sldId id="262" r:id="rId9"/>
    <p:sldId id="275" r:id="rId10"/>
    <p:sldId id="27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BestProtocolFeljegyz&#233;sek\documents\Best%20Protocol-%20Gannt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7072811117733"/>
          <c:y val="0.2548318055727094"/>
          <c:w val="0.67613827750507416"/>
          <c:h val="0.71428521535598655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'[Best Protocol- Gannt diagram.xlsx]Munka1'!$A$2:$A$11</c:f>
              <c:strCache>
                <c:ptCount val="10"/>
                <c:pt idx="0">
                  <c:v>Tervezés és projekt alapok kialakítása (IntelliJ IDE környezet, GitHUB), Verzió: 1.0.0 RELEASE - 2.0.0 SNAPSHOT</c:v>
                </c:pt>
                <c:pt idx="1">
                  <c:v>Újratervezés (Nézetek frissítése, formázás, színek megadása.
Minisztériumok osztály létrehozása, lehetőség az ID-ra történő szűrésre oldalsáv és útválasztó beállítása, extra titkárság mező beállítása), Verzió: 2.1.0 SNAPSHOT backendi része</c:v>
                </c:pt>
                <c:pt idx="2">
                  <c:v>Menü idegen nyelvűsítése fordító szolgáltatás kialakítása, Verzió: 2.2.0 SNAPSHOT</c:v>
                </c:pt>
                <c:pt idx="3">
                  <c:v>Discovery Server: Eureka Discovery Server, Verzió: 2.3.0 SNAPSHOT</c:v>
                </c:pt>
                <c:pt idx="4">
                  <c:v>API Gateway, Verzió: 2.3.1 SNAPSHOT</c:v>
                </c:pt>
                <c:pt idx="5">
                  <c:v>Government Service Item Search, keresőmező és keresési funkció kialakítása, Verzió: 2.3.2 SNAPSHOT</c:v>
                </c:pt>
                <c:pt idx="6">
                  <c:v>Teszt írás és kód kommentelés (backend - frontend), backend java doc generálás, Verzió: 2.3.3 SNAPSHOT</c:v>
                </c:pt>
                <c:pt idx="7">
                  <c:v>Index page és endpoint kialakítása, Verzió: 3.0.0 SNAPSHOT</c:v>
                </c:pt>
                <c:pt idx="8">
                  <c:v>Log service – MongoDB használata,endpoint teszt – postman segítségével, Verzió: 3.1.0 SNAPSHOT</c:v>
                </c:pt>
                <c:pt idx="9">
                  <c:v>user-service (CRUD), Verzió: 3.2.0 SNAPSHOT</c:v>
                </c:pt>
              </c:strCache>
            </c:strRef>
          </c:cat>
          <c:val>
            <c:numRef>
              <c:f>'[Best Protocol- Gannt diagram.xlsx]Munka1'!$B$2:$B$11</c:f>
              <c:numCache>
                <c:formatCode>m/d/yyyy</c:formatCode>
                <c:ptCount val="10"/>
                <c:pt idx="0">
                  <c:v>44974</c:v>
                </c:pt>
                <c:pt idx="1">
                  <c:v>45004</c:v>
                </c:pt>
                <c:pt idx="2">
                  <c:v>45018</c:v>
                </c:pt>
                <c:pt idx="3">
                  <c:v>45022</c:v>
                </c:pt>
                <c:pt idx="4">
                  <c:v>45023</c:v>
                </c:pt>
                <c:pt idx="5">
                  <c:v>45029</c:v>
                </c:pt>
                <c:pt idx="6">
                  <c:v>45037</c:v>
                </c:pt>
                <c:pt idx="7">
                  <c:v>45041</c:v>
                </c:pt>
                <c:pt idx="8">
                  <c:v>45044</c:v>
                </c:pt>
                <c:pt idx="9">
                  <c:v>45047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5-4F3B-A7BB-5903A8AF8F39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'[Best Protocol- Gannt diagram.xlsx]Munka1'!$A$2:$A$11</c:f>
              <c:strCache>
                <c:ptCount val="10"/>
                <c:pt idx="0">
                  <c:v>Tervezés és projekt alapok kialakítása (IntelliJ IDE környezet, GitHUB), Verzió: 1.0.0 RELEASE - 2.0.0 SNAPSHOT</c:v>
                </c:pt>
                <c:pt idx="1">
                  <c:v>Újratervezés (Nézetek frissítése, formázás, színek megadása.
Minisztériumok osztály létrehozása, lehetőség az ID-ra történő szűrésre oldalsáv és útválasztó beállítása, extra titkárság mező beállítása), Verzió: 2.1.0 SNAPSHOT backendi része</c:v>
                </c:pt>
                <c:pt idx="2">
                  <c:v>Menü idegen nyelvűsítése fordító szolgáltatás kialakítása, Verzió: 2.2.0 SNAPSHOT</c:v>
                </c:pt>
                <c:pt idx="3">
                  <c:v>Discovery Server: Eureka Discovery Server, Verzió: 2.3.0 SNAPSHOT</c:v>
                </c:pt>
                <c:pt idx="4">
                  <c:v>API Gateway, Verzió: 2.3.1 SNAPSHOT</c:v>
                </c:pt>
                <c:pt idx="5">
                  <c:v>Government Service Item Search, keresőmező és keresési funkció kialakítása, Verzió: 2.3.2 SNAPSHOT</c:v>
                </c:pt>
                <c:pt idx="6">
                  <c:v>Teszt írás és kód kommentelés (backend - frontend), backend java doc generálás, Verzió: 2.3.3 SNAPSHOT</c:v>
                </c:pt>
                <c:pt idx="7">
                  <c:v>Index page és endpoint kialakítása, Verzió: 3.0.0 SNAPSHOT</c:v>
                </c:pt>
                <c:pt idx="8">
                  <c:v>Log service – MongoDB használata,endpoint teszt – postman segítségével, Verzió: 3.1.0 SNAPSHOT</c:v>
                </c:pt>
                <c:pt idx="9">
                  <c:v>user-service (CRUD), Verzió: 3.2.0 SNAPSHOT</c:v>
                </c:pt>
              </c:strCache>
            </c:strRef>
          </c:cat>
          <c:val>
            <c:numRef>
              <c:f>'[Best Protocol- Gannt diagram.xlsx]Munka1'!$C$2:$C$11</c:f>
              <c:numCache>
                <c:formatCode>General</c:formatCode>
                <c:ptCount val="10"/>
                <c:pt idx="0">
                  <c:v>30</c:v>
                </c:pt>
                <c:pt idx="1">
                  <c:v>14</c:v>
                </c:pt>
                <c:pt idx="2">
                  <c:v>5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5-4F3B-A7BB-5903A8AF8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3919920"/>
        <c:axId val="533921232"/>
      </c:barChart>
      <c:catAx>
        <c:axId val="5339199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3921232"/>
        <c:crosses val="autoZero"/>
        <c:auto val="1"/>
        <c:lblAlgn val="ctr"/>
        <c:lblOffset val="100"/>
        <c:noMultiLvlLbl val="0"/>
      </c:catAx>
      <c:valAx>
        <c:axId val="533921232"/>
        <c:scaling>
          <c:orientation val="minMax"/>
          <c:max val="45050"/>
          <c:min val="449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391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Best Protocol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Milton Friedman Szoftverfejlesztési projekt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Tapasztalatok és jövőbeni tervek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hu-HU" smtClean="0"/>
          </a:p>
          <a:p>
            <a:r>
              <a:rPr lang="hu-HU" smtClean="0"/>
              <a:t>A projekj nagyon jó tanulási alapot adott, továbbá személyiség fejlesztő hatással is volt (stack és team work!)</a:t>
            </a:r>
          </a:p>
          <a:p>
            <a:r>
              <a:rPr lang="hu-HU" smtClean="0"/>
              <a:t>Hiányzó modul: események kezelését (happening-service) – befejezést tervezzük</a:t>
            </a:r>
          </a:p>
          <a:p>
            <a:r>
              <a:rPr lang="hu-HU" smtClean="0"/>
              <a:t>Hiányzó frontend (login page, index oldal, admin felületek) – befejezést tervezzük</a:t>
            </a:r>
          </a:p>
          <a:p>
            <a:r>
              <a:rPr lang="hu-HU" smtClean="0"/>
              <a:t>Összességében a Daily Standup-ot mindig megtartottuk</a:t>
            </a:r>
          </a:p>
          <a:p>
            <a:r>
              <a:rPr lang="hu-HU" smtClean="0"/>
              <a:t>Grooming, Spring planning and Spring review – jó hangulatban telt (szinte mindig a Sprintben vállaltakat teljesítettük!)</a:t>
            </a:r>
          </a:p>
          <a:p>
            <a:r>
              <a:rPr lang="hu-HU" smtClean="0"/>
              <a:t>Kellemes hangulatban egy jó csapattá kovácsolódtunk</a:t>
            </a:r>
          </a:p>
          <a:p>
            <a:endParaRPr lang="hu-HU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mtClean="0"/>
              <a:t>Köszönjük a figyelmet</a:t>
            </a:r>
            <a:r>
              <a:rPr lang="hu-HU"/>
              <a:t>!</a:t>
            </a:r>
            <a:br>
              <a:rPr lang="hu-HU"/>
            </a:br>
            <a:r>
              <a:rPr lang="hu-HU"/>
              <a:t>https://github.com/Csaba79-coder/best-protocol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r>
              <a:rPr lang="hu-HU" sz="2300" b="1" smtClean="0">
                <a:solidFill>
                  <a:srgbClr val="0070C0"/>
                </a:solidFill>
              </a:rPr>
              <a:t>Külön köszönet: Grúber Péter (az összes erőfeszítés a host megvalósítása érdekében!)</a:t>
            </a:r>
          </a:p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r>
              <a:rPr lang="hu-HU" smtClean="0"/>
              <a:t>Készítették</a:t>
            </a:r>
            <a:r>
              <a:rPr lang="hu-HU" smtClean="0"/>
              <a:t>:</a:t>
            </a:r>
          </a:p>
          <a:p>
            <a:pPr marL="0" indent="0">
              <a:buNone/>
            </a:pPr>
            <a:endParaRPr lang="hu-HU" smtClean="0"/>
          </a:p>
          <a:p>
            <a:r>
              <a:rPr lang="hu-HU" sz="3100" smtClean="0">
                <a:latin typeface="Blackadder ITC" panose="04020505051007020D02" pitchFamily="82" charset="0"/>
              </a:rPr>
              <a:t>Oláh Dóra</a:t>
            </a:r>
          </a:p>
          <a:p>
            <a:r>
              <a:rPr lang="hu-HU" sz="3100" smtClean="0">
                <a:latin typeface="Blackadder ITC" panose="04020505051007020D02" pitchFamily="82" charset="0"/>
              </a:rPr>
              <a:t>Surányi Krisztina</a:t>
            </a:r>
          </a:p>
          <a:p>
            <a:r>
              <a:rPr lang="hu-HU" sz="3100" smtClean="0">
                <a:latin typeface="Blackadder ITC" panose="04020505051007020D02" pitchFamily="82" charset="0"/>
              </a:rPr>
              <a:t>Bondor Dániel</a:t>
            </a:r>
          </a:p>
          <a:p>
            <a:r>
              <a:rPr lang="hu-HU" sz="3100" smtClean="0">
                <a:latin typeface="Blackadder ITC" panose="04020505051007020D02" pitchFamily="82" charset="0"/>
              </a:rPr>
              <a:t>Szénási Tamás</a:t>
            </a:r>
          </a:p>
          <a:p>
            <a:r>
              <a:rPr lang="hu-HU" sz="3100" smtClean="0">
                <a:latin typeface="Blackadder ITC" panose="04020505051007020D02" pitchFamily="82" charset="0"/>
              </a:rPr>
              <a:t>Vadász Csaba</a:t>
            </a:r>
          </a:p>
          <a:p>
            <a:pPr marL="3657600" lvl="8" indent="0">
              <a:buNone/>
            </a:pPr>
            <a:r>
              <a:rPr lang="hu-HU" smtClean="0"/>
              <a:t>					Budapest, 2023. május 05.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BestProtocol Team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mtClean="0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28" y="1781169"/>
            <a:ext cx="1511829" cy="146235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6218" y="1489211"/>
            <a:ext cx="2004924" cy="150369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445" y="1703204"/>
            <a:ext cx="1769401" cy="146235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99" y="4170518"/>
            <a:ext cx="1536135" cy="15361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165" y="4170517"/>
            <a:ext cx="1702100" cy="15361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387" y="5706697"/>
            <a:ext cx="1247775" cy="68580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8668" y="5659072"/>
            <a:ext cx="2209800" cy="78105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6383" y="3165555"/>
            <a:ext cx="1590675" cy="97155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8413" y="3245345"/>
            <a:ext cx="1447800" cy="914400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997" y="3243008"/>
            <a:ext cx="1438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Feladatok és szerepkörök meghatározása </a:t>
            </a:r>
            <a:endParaRPr lang="hu-HU" smtClean="0"/>
          </a:p>
          <a:p>
            <a:r>
              <a:rPr lang="hu-HU"/>
              <a:t>A szoftver pontos, precíz alapos </a:t>
            </a:r>
            <a:r>
              <a:rPr lang="hu-HU" smtClean="0"/>
              <a:t>megtervezése</a:t>
            </a:r>
          </a:p>
          <a:p>
            <a:r>
              <a:rPr lang="hu-HU" smtClean="0"/>
              <a:t>Technológiák, használt nyelvek meghatározása</a:t>
            </a:r>
          </a:p>
          <a:p>
            <a:r>
              <a:rPr lang="hu-HU" smtClean="0"/>
              <a:t>Szervízek és modulok átgondolása</a:t>
            </a:r>
          </a:p>
          <a:p>
            <a:r>
              <a:rPr lang="hu-HU" smtClean="0"/>
              <a:t>Adatbázis struktúra (megtervezés – folyamatos átalakítás)</a:t>
            </a:r>
          </a:p>
          <a:p>
            <a:r>
              <a:rPr lang="hu-HU" smtClean="0"/>
              <a:t>User Story-k kialakítása (ügyfél igény szerint)</a:t>
            </a:r>
          </a:p>
          <a:p>
            <a:r>
              <a:rPr lang="hu-HU" smtClean="0"/>
              <a:t>Jó csapatmunka kialíktása (kellemes légkör)</a:t>
            </a:r>
          </a:p>
          <a:p>
            <a:r>
              <a:rPr lang="hu-HU" smtClean="0"/>
              <a:t>Felmerült problémák (host kezelése - sikertelen) </a:t>
            </a:r>
          </a:p>
          <a:p>
            <a:endParaRPr lang="hu-HU" smtClean="0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Host probléma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Szerver (VMware EsXi környezet fut, ebben hozhatóak létre a VM-ek ( Virtual gépek </a:t>
            </a:r>
            <a:r>
              <a:rPr lang="hu-HU" smtClean="0"/>
              <a:t>)</a:t>
            </a:r>
          </a:p>
          <a:p>
            <a:pPr algn="just"/>
            <a:r>
              <a:rPr lang="hu-HU" smtClean="0"/>
              <a:t>Létre kellett volna szerveren hozni külön virtuál gépet, arra Linuxot telepíteni, futtatható java környezetet konfigurálni, majd erre ráhúzni az alkalmazás külön komponenseit, hogy fusson</a:t>
            </a:r>
          </a:p>
          <a:p>
            <a:pPr algn="just"/>
            <a:r>
              <a:rPr lang="hu-HU" smtClean="0"/>
              <a:t>Java, Spring, MySQL és WebSocket, majd a szervízek</a:t>
            </a:r>
          </a:p>
          <a:p>
            <a:pPr algn="just"/>
            <a:r>
              <a:rPr lang="hu-HU" smtClean="0"/>
              <a:t>Internet oldaláról Reverse Proxy segítségével a portok beállítása (ahol a program backend és frontend része kommunikál egymással)</a:t>
            </a:r>
          </a:p>
          <a:p>
            <a:pPr algn="just"/>
            <a:r>
              <a:rPr lang="hu-HU"/>
              <a:t>A szerver környezet megtervezése, felépítése minden konfigurálással együtt, napokat is igénybe vehet</a:t>
            </a:r>
            <a:r>
              <a:rPr lang="hu-HU" smtClean="0"/>
              <a:t>. (ez így is sok fókuszt elvitt a tényleges fejlesztési munkáktól)</a:t>
            </a:r>
            <a:endParaRPr lang="hu-HU"/>
          </a:p>
          <a:p>
            <a:pPr algn="just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Backend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mtClean="0"/>
          </a:p>
          <a:p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mtClean="0"/>
          </a:p>
          <a:p>
            <a:r>
              <a:rPr lang="hu-HU" smtClean="0"/>
              <a:t>Maven </a:t>
            </a:r>
          </a:p>
          <a:p>
            <a:r>
              <a:rPr lang="hu-HU" smtClean="0"/>
              <a:t>Spring Boot 3</a:t>
            </a:r>
          </a:p>
          <a:p>
            <a:r>
              <a:rPr lang="hu-HU" smtClean="0"/>
              <a:t> SpringFramework 6</a:t>
            </a:r>
          </a:p>
          <a:p>
            <a:r>
              <a:rPr lang="hu-HU" smtClean="0"/>
              <a:t>Java Development Kit – JDK 17</a:t>
            </a:r>
          </a:p>
          <a:p>
            <a:r>
              <a:rPr lang="hu-HU" smtClean="0"/>
              <a:t>API contract yaml file (API first approach) – OPENAPI – Swagger 3</a:t>
            </a:r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6" y="1381298"/>
            <a:ext cx="9096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Frontend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1026" name="Picture 2" descr="img_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93" y="1344815"/>
            <a:ext cx="5286315" cy="45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Database – MySQL &amp; MongoDB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1505" y="1194090"/>
            <a:ext cx="6739324" cy="4742755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5" y="727652"/>
            <a:ext cx="14668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5" y="3914602"/>
            <a:ext cx="1419225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0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Projekt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66" y="1455678"/>
            <a:ext cx="6926754" cy="354858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17" y="166860"/>
            <a:ext cx="2060228" cy="282911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717" y="3048000"/>
            <a:ext cx="264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GANTT diagram – verzió számokkal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graphicFrame>
        <p:nvGraphicFramePr>
          <p:cNvPr id="9" name="Diagra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780124"/>
              </p:ext>
            </p:extLst>
          </p:nvPr>
        </p:nvGraphicFramePr>
        <p:xfrm>
          <a:off x="1443830" y="748144"/>
          <a:ext cx="7633668" cy="542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511790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314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Blackadder ITC</vt:lpstr>
      <vt:lpstr>Trebuchet MS</vt:lpstr>
      <vt:lpstr>Wingdings 3</vt:lpstr>
      <vt:lpstr>Fazetta</vt:lpstr>
      <vt:lpstr>Best Protocol</vt:lpstr>
      <vt:lpstr>BestProtocol Team</vt:lpstr>
      <vt:lpstr>Előkészületek</vt:lpstr>
      <vt:lpstr>Host probléma</vt:lpstr>
      <vt:lpstr>Backend</vt:lpstr>
      <vt:lpstr>Frontend</vt:lpstr>
      <vt:lpstr>Database – MySQL &amp; MongoDB</vt:lpstr>
      <vt:lpstr>Projekt</vt:lpstr>
      <vt:lpstr>GANTT diagram – verzió számokkal</vt:lpstr>
      <vt:lpstr>Tapasztalatok és jövőbeni tervek</vt:lpstr>
      <vt:lpstr>Köszönjük a figyelmet! https://github.com/Csaba79-coder/best-protocol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Protocol</dc:title>
  <dc:creator>Computer</dc:creator>
  <cp:lastModifiedBy>Computer</cp:lastModifiedBy>
  <cp:revision>19</cp:revision>
  <dcterms:created xsi:type="dcterms:W3CDTF">2023-04-21T08:10:50Z</dcterms:created>
  <dcterms:modified xsi:type="dcterms:W3CDTF">2023-05-05T09:57:19Z</dcterms:modified>
</cp:coreProperties>
</file>