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bin" ContentType="application/vnd.openxmlformats-officedocument.oleObject"/>
  <Default Extension="rels" ContentType="application/vnd.openxmlformats-package.relationships+xml"/>
  <Default Extension="jpeg" ContentType="image/jpeg"/>
  <Default Extension="png" ContentType="image/png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3.xml" ContentType="application/vnd.openxmlformats-officedocument.presentationml.slide+xml"/>
  <Override PartName="/ppt/theme/theme2.xml" ContentType="application/vnd.openxmlformats-officedocument.theme+xml"/>
  <Override PartName="/ppt/theme/theme1.xml" ContentType="application/vnd.openxmlformats-officedocument.theme+xml"/>
  <Override PartName="/ppt/slides/slide3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Layouts/slideLayout2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6.xml" ContentType="application/vnd.openxmlformats-officedocument.presentationml.notesSlide+xml"/>
  <Override PartName="/ppt/presentation.xml" ContentType="application/vnd.openxmlformats-officedocument.presentationml.presentation.main+xml"/>
  <Override PartName="/ppt/notesSlides/notesSlide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 /><Relationship Id="rId20" Type="http://schemas.openxmlformats.org/officeDocument/2006/relationships/tableStyles" Target="tableStyles.xml" /><Relationship Id="rId21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8562836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57797241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3913215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2053326370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742821345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44445546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572956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29615362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4631737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6379F7D-FF40-6AD5-2F2E-B7A2A6D4D694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806723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1889530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2344565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9F6145E-AAB9-AF8D-757D-DD8335E31969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274623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4379567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4246985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AF846BC-BC4D-73EB-05C9-E2C503EB80B7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6873523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6069975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85871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48DD7C9-1353-1E5E-D812-D68D0710F6ED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063785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1201837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7577378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4A2DFA5-32CA-B9FC-E3ED-D89DC14D4407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046689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7337016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78582794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F589C89-5A90-F0E1-5581-B5B6BBF67EC0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B9979C5-7A52-3D82-52CA-D2ADA7787D93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084241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1246713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9807652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903F184-5033-6898-6387-094FE459A6E5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09679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472776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2398128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7A6F54D-EB12-C726-1697-E86A99B8985E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894849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6277076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2542817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66A73AA-E3BC-7A71-72ED-48E7A8ED613F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032447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5222398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0539139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9297EB1-6809-6A0B-182F-2360FF67D4C6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727014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7959259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2571332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C1EA214-D3D6-01AC-5A87-68CBF68EA9B4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52689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5103394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0569343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A5C536A-D7CC-8A7B-56B6-7B57A89C6629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194380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210652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8893103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E3105E0-4BBC-06CD-A543-3DC59B69050A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2506028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0483708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2021880531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234532683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8115217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321788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154582062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1182743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728667038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4929285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9984635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731733672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046701787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68337155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0276297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1779625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01847178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32850728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351689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6312393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9592424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99757889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514516787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04770274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9620397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405650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282939007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06719208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610320053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635169173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83707578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1478881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8516507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01437258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22564719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385585658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91607499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280142114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157442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916694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734343951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270333391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29845912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8859719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932869492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72331456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1245208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39247134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846827843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994933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28086055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51281888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037408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896517254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1571070965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091658380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836087664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31191343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gradFill>
          <a:gsLst>
            <a:gs pos="0">
              <a:schemeClr val="bg1">
                <a:lumMod val="75000"/>
              </a:schemeClr>
            </a:gs>
            <a:gs pos="13000">
              <a:schemeClr val="bg1"/>
            </a:gs>
            <a:gs pos="87000">
              <a:schemeClr val="bg1"/>
            </a:gs>
            <a:gs pos="100000">
              <a:schemeClr val="bg1">
                <a:lumMod val="75000"/>
              </a:schemeClr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32938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3016512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603467816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738316584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9061724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0748919" name="Title 1"/>
          <p:cNvSpPr>
            <a:spLocks noGrp="1"/>
          </p:cNvSpPr>
          <p:nvPr>
            <p:ph type="ctr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prstTxWarp prst="textNoShape"/>
            <a:normAutofit/>
          </a:bodyPr>
          <a:lstStyle/>
          <a:p>
            <a:pPr marL="0" marR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4500" b="1" i="0" u="none" strike="noStrike" cap="none" spc="0">
                <a:ln w="12700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iberation Sans"/>
                <a:ea typeface="Liberation Sans"/>
                <a:cs typeface="Liberation Sans"/>
              </a:rPr>
              <a:t>Juliagebra</a:t>
            </a:r>
            <a:endParaRPr sz="4500" b="1" i="0" u="none" strike="noStrike" cap="none" spc="0">
              <a:ln w="12700"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Liberation Sans"/>
              <a:cs typeface="Liberation Sans"/>
            </a:endParaRPr>
          </a:p>
        </p:txBody>
      </p:sp>
      <p:sp>
        <p:nvSpPr>
          <p:cNvPr id="286885039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ln w="6349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iberation Sans"/>
                <a:ea typeface="Liberation Sans"/>
                <a:cs typeface="Liberation Sans"/>
              </a:rPr>
              <a:t>Témavezető: Bálint </a:t>
            </a:r>
            <a:r>
              <a:rPr lang="en-US">
                <a:ln w="6349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iberation Sans"/>
                <a:ea typeface="Liberation Sans"/>
                <a:cs typeface="Liberation Sans"/>
              </a:rPr>
              <a:t>Csaba</a:t>
            </a:r>
            <a:endParaRPr>
              <a:ln w="6349"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Liberation Sans"/>
              <a:cs typeface="Liberation Sans"/>
            </a:endParaRPr>
          </a:p>
          <a:p>
            <a:pPr>
              <a:defRPr/>
            </a:pPr>
            <a:r>
              <a:rPr lang="en-US">
                <a:ln w="6349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iberation Sans"/>
                <a:ea typeface="Liberation Sans"/>
                <a:cs typeface="Liberation Sans"/>
              </a:rPr>
              <a:t>Készítette</a:t>
            </a:r>
            <a:r>
              <a:rPr lang="en-US">
                <a:ln w="6349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iberation Sans"/>
                <a:ea typeface="Liberation Sans"/>
                <a:cs typeface="Liberation Sans"/>
              </a:rPr>
              <a:t>: Szabó </a:t>
            </a:r>
            <a:r>
              <a:rPr lang="en-US">
                <a:ln w="6349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iberation Sans"/>
                <a:ea typeface="Liberation Sans"/>
                <a:cs typeface="Liberation Sans"/>
              </a:rPr>
              <a:t>Levente </a:t>
            </a:r>
            <a:r>
              <a:rPr lang="en-US">
                <a:ln w="6349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iberation Sans"/>
                <a:ea typeface="Liberation Sans"/>
                <a:cs typeface="Liberation Sans"/>
              </a:rPr>
              <a:t>Zoltán</a:t>
            </a:r>
            <a:endParaRPr>
              <a:ln w="6349"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Liberation Sans"/>
              <a:cs typeface="Liberatio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342880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hu-HU" sz="3300">
                <a:ln w="12699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iberation Sans"/>
                <a:ea typeface="Liberation Sans"/>
                <a:cs typeface="Liberation Sans"/>
              </a:rPr>
              <a:t>Görbe görbével való metszés algebréja</a:t>
            </a:r>
            <a:endParaRPr>
              <a:ln w="12699"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Liberation Sans"/>
              <a:cs typeface="Liberation Sans"/>
            </a:endParaRPr>
          </a:p>
        </p:txBody>
      </p:sp>
      <p:sp>
        <p:nvSpPr>
          <p:cNvPr id="810014679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hu-HU" sz="1800">
                <a:ln w="6349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iberation Sans"/>
                <a:ea typeface="Liberation Sans"/>
                <a:cs typeface="Liberation Sans"/>
              </a:rPr>
              <a:t>Nem megjelenített algebra!</a:t>
            </a:r>
            <a:endParaRPr sz="1800">
              <a:ln w="6349"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Liberation Sans"/>
              <a:cs typeface="Liberation Sans"/>
            </a:endParaRPr>
          </a:p>
          <a:p>
            <a:pPr>
              <a:defRPr/>
            </a:pPr>
            <a:r>
              <a:rPr lang="hu-HU" sz="1800">
                <a:ln w="6349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iberation Sans"/>
                <a:ea typeface="Liberation Sans"/>
                <a:cs typeface="Liberation Sans"/>
              </a:rPr>
              <a:t>Két parametrikus görbe metszéspontjainak koordinátáinak a közelítését adja meg.</a:t>
            </a:r>
            <a:endParaRPr lang="hu-HU" sz="1800">
              <a:ln w="6349"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Liberation Sans"/>
              <a:ea typeface="Liberation Sans"/>
              <a:cs typeface="Liberation Sans"/>
            </a:endParaRPr>
          </a:p>
          <a:p>
            <a:pPr>
              <a:defRPr/>
            </a:pPr>
            <a:r>
              <a:rPr lang="hu-HU" sz="1800">
                <a:ln w="6349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iberation Sans"/>
                <a:cs typeface="Liberation Sans"/>
              </a:rPr>
              <a:t>A parametrikus görbék szakaszait metszi el egymással.</a:t>
            </a:r>
            <a:endParaRPr lang="hu-HU" sz="1800">
              <a:ln w="6349"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Liberation Sans"/>
              <a:cs typeface="Liberation Sans"/>
            </a:endParaRPr>
          </a:p>
          <a:p>
            <a:pPr>
              <a:defRPr/>
            </a:pPr>
            <a:r>
              <a:rPr lang="hu-HU" sz="1800">
                <a:ln w="6349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iberation Sans"/>
                <a:cs typeface="Liberation Sans"/>
              </a:rPr>
              <a:t>Mivel egy szakasznak nincs „vastagsága”, így a metszés két szakasz között is egy közelítés.</a:t>
            </a:r>
            <a:endParaRPr lang="hu-HU" sz="1800">
              <a:ln w="6349"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Liberation Sans"/>
              <a:cs typeface="Liberation Sans"/>
            </a:endParaRPr>
          </a:p>
          <a:p>
            <a:pPr>
              <a:defRPr/>
            </a:pPr>
            <a:r>
              <a:rPr lang="hu-HU" sz="1800" b="0" i="0" u="none" strike="noStrike" cap="none" spc="0">
                <a:ln w="6349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iberation Sans"/>
                <a:ea typeface="Liberation Sans"/>
                <a:cs typeface="Liberation Sans"/>
              </a:rPr>
              <a:t>A metszéspontokat indexeléssel lehet lekérdezni.</a:t>
            </a:r>
            <a:endParaRPr sz="1800">
              <a:ln w="6349"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Liberation Sans"/>
              <a:cs typeface="Liberation Sans"/>
            </a:endParaRPr>
          </a:p>
          <a:p>
            <a:pPr>
              <a:defRPr/>
            </a:pPr>
            <a:r>
              <a:rPr lang="hu-HU" sz="1800" b="0" i="0" u="none" strike="noStrike" cap="none" spc="0">
                <a:ln w="6349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iberation Sans"/>
                <a:ea typeface="Liberation Sans"/>
                <a:cs typeface="Liberation Sans"/>
              </a:rPr>
              <a:t>Ha nincs metszéspont, akkor a lekérdezés Nothing értéket ad vissza.</a:t>
            </a:r>
            <a:endParaRPr lang="hu-HU" sz="1800">
              <a:ln w="6349"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Liberation Sans"/>
              <a:cs typeface="Liberation Sans"/>
            </a:endParaRPr>
          </a:p>
        </p:txBody>
      </p:sp>
      <p:pic>
        <p:nvPicPr>
          <p:cNvPr id="79138556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38199" y="4056779"/>
            <a:ext cx="10409821" cy="362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4145528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hu-HU" sz="3300">
                <a:ln w="12699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iberation Sans"/>
                <a:ea typeface="Liberation Sans"/>
                <a:cs typeface="Liberation Sans"/>
              </a:rPr>
              <a:t>Görbe görbével való metszés algebréja</a:t>
            </a:r>
            <a:endParaRPr>
              <a:ln w="12699"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Liberation Sans"/>
              <a:cs typeface="Liberation Sans"/>
            </a:endParaRPr>
          </a:p>
        </p:txBody>
      </p:sp>
      <p:pic>
        <p:nvPicPr>
          <p:cNvPr id="109462814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588645" y="1810835"/>
            <a:ext cx="6991888" cy="4168241"/>
          </a:xfrm>
          <a:prstGeom prst="rect">
            <a:avLst/>
          </a:prstGeom>
        </p:spPr>
      </p:pic>
      <p:pic>
        <p:nvPicPr>
          <p:cNvPr id="176310394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57208" y="1276164"/>
            <a:ext cx="3438364" cy="52375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636826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hu-HU" sz="3300">
                <a:ln w="12699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iberation Sans"/>
                <a:ea typeface="Liberation Sans"/>
                <a:cs typeface="Liberation Sans"/>
              </a:rPr>
              <a:t>Felület Görbével való metszésének algebrája</a:t>
            </a:r>
            <a:endParaRPr>
              <a:ln w="12699"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Liberation Sans"/>
              <a:cs typeface="Liberation Sans"/>
            </a:endParaRPr>
          </a:p>
        </p:txBody>
      </p:sp>
      <p:sp>
        <p:nvSpPr>
          <p:cNvPr id="170889210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hu-HU" sz="1800" b="0" i="0" u="none" strike="noStrike" cap="none" spc="0">
                <a:ln w="6349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iberation Sans"/>
                <a:ea typeface="Liberation Sans"/>
                <a:cs typeface="Liberation Sans"/>
              </a:rPr>
              <a:t>Nem megjelenített algebra!</a:t>
            </a:r>
            <a:endParaRPr sz="1800">
              <a:ln w="6349"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Liberation Sans"/>
              <a:cs typeface="Liberation Sans"/>
            </a:endParaRPr>
          </a:p>
          <a:p>
            <a:pPr>
              <a:defRPr/>
            </a:pPr>
            <a:r>
              <a:rPr lang="hu-HU" sz="1800">
                <a:ln w="6349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iberation Sans"/>
                <a:ea typeface="Liberation Sans"/>
                <a:cs typeface="Liberation Sans"/>
              </a:rPr>
              <a:t>Egy parametrikus görbe és egy parametrikus felületnek a metéspontjainak koordinátáinak  a közelítését adja meg.</a:t>
            </a:r>
            <a:endParaRPr lang="hu-HU" sz="1800">
              <a:ln w="6349"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Liberation Sans"/>
              <a:ea typeface="Liberation Sans"/>
              <a:cs typeface="Liberation Sans"/>
            </a:endParaRPr>
          </a:p>
          <a:p>
            <a:pPr>
              <a:defRPr/>
            </a:pPr>
            <a:r>
              <a:rPr lang="hu-HU" sz="1800">
                <a:ln w="6349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iberation Sans"/>
                <a:cs typeface="Liberation Sans"/>
              </a:rPr>
              <a:t>Szakaszokat metsz a felület háromszögeivel, viszont ez már egzakt.</a:t>
            </a:r>
            <a:endParaRPr sz="1800">
              <a:ln w="6349"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Liberation Sans"/>
              <a:cs typeface="Liberation Sans"/>
            </a:endParaRPr>
          </a:p>
          <a:p>
            <a:pPr>
              <a:defRPr/>
            </a:pPr>
            <a:r>
              <a:rPr lang="hu-HU" sz="1800">
                <a:ln w="6349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iberation Sans"/>
                <a:cs typeface="Liberation Sans"/>
              </a:rPr>
              <a:t>A metszéspontokat indexeléssel lehet lekérdezni.</a:t>
            </a:r>
            <a:endParaRPr lang="hu-HU" sz="1800">
              <a:ln w="6349"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Liberation Sans"/>
              <a:cs typeface="Liberation Sans"/>
            </a:endParaRPr>
          </a:p>
          <a:p>
            <a:pPr>
              <a:defRPr/>
            </a:pPr>
            <a:r>
              <a:rPr lang="hu-HU" sz="1800">
                <a:ln w="6349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iberation Sans"/>
                <a:cs typeface="Liberation Sans"/>
              </a:rPr>
              <a:t>Ha nincs metszéspont, akkor a lekérdezés Nothing értéket ad vissza.</a:t>
            </a:r>
            <a:endParaRPr sz="1800">
              <a:ln w="6349"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Liberation Sans"/>
              <a:cs typeface="Liberation Sans"/>
            </a:endParaRPr>
          </a:p>
        </p:txBody>
      </p:sp>
      <p:pic>
        <p:nvPicPr>
          <p:cNvPr id="52020679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38199" y="4024451"/>
            <a:ext cx="10631971" cy="349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499572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hu-HU" sz="3300">
                <a:ln w="12699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iberation Sans"/>
                <a:ea typeface="Liberation Sans"/>
                <a:cs typeface="Liberation Sans"/>
              </a:rPr>
              <a:t>Felület Görbével való metszésének algebrája</a:t>
            </a:r>
            <a:endParaRPr>
              <a:ln w="12699"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Liberation Sans"/>
              <a:cs typeface="Liberation Sans"/>
            </a:endParaRPr>
          </a:p>
        </p:txBody>
      </p:sp>
      <p:pic>
        <p:nvPicPr>
          <p:cNvPr id="198631311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865169" y="1396383"/>
            <a:ext cx="7069049" cy="4214241"/>
          </a:xfrm>
          <a:prstGeom prst="rect">
            <a:avLst/>
          </a:prstGeom>
        </p:spPr>
      </p:pic>
      <p:pic>
        <p:nvPicPr>
          <p:cNvPr id="115074627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29737" y="1310140"/>
            <a:ext cx="3911766" cy="47582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4576339" name="Title 1"/>
          <p:cNvSpPr>
            <a:spLocks noGrp="1"/>
          </p:cNvSpPr>
          <p:nvPr>
            <p:ph type="ctr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prstTxWarp prst="textNoShape"/>
            <a:normAutofit/>
          </a:bodyPr>
          <a:lstStyle/>
          <a:p>
            <a:pPr marL="0" marR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hu-HU" sz="4500" b="1" i="1" u="none" strike="noStrike" cap="none" spc="0">
                <a:ln w="12700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iberation Sans"/>
                <a:ea typeface="Liberation Sans"/>
                <a:cs typeface="Liberation Sans"/>
              </a:rPr>
              <a:t>Köszönöm a figyelmet!</a:t>
            </a:r>
            <a:endParaRPr sz="4500" b="1" i="1" u="none" strike="noStrike" cap="none" spc="0">
              <a:ln w="12700"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Liberation Sans"/>
              <a:cs typeface="Liberatio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450849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hu-HU" sz="3300">
                <a:ln w="12699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iberation Sans"/>
                <a:ea typeface="Liberation Sans"/>
                <a:cs typeface="Liberation Sans"/>
              </a:rPr>
              <a:t>Cél</a:t>
            </a:r>
            <a:endParaRPr>
              <a:ln w="12699"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Liberation Sans"/>
              <a:cs typeface="Liberation Sans"/>
            </a:endParaRPr>
          </a:p>
        </p:txBody>
      </p:sp>
      <p:sp>
        <p:nvSpPr>
          <p:cNvPr id="2166381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hu-HU" sz="1800" b="0" i="0" u="none" strike="noStrike" cap="none" spc="0">
                <a:ln w="6349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iberation Sans"/>
                <a:ea typeface="Liberation Sans"/>
                <a:cs typeface="Liberation Sans"/>
              </a:rPr>
              <a:t>Olyan programot létrehozni, amely valós időben interaktív alakzatokat képes megjeleníteni, a </a:t>
            </a:r>
            <a:r>
              <a:rPr lang="hu-HU" sz="1800" b="1" i="0" u="none" strike="noStrike" cap="none" spc="0">
                <a:ln w="6349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iberation Sans"/>
                <a:ea typeface="Liberation Sans"/>
                <a:cs typeface="Liberation Sans"/>
              </a:rPr>
              <a:t>Geogebrához </a:t>
            </a:r>
            <a:r>
              <a:rPr lang="hu-HU" sz="1800" b="0" i="0" u="none" strike="noStrike" cap="none" spc="0">
                <a:ln w="6349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iberation Sans"/>
                <a:ea typeface="Liberation Sans"/>
                <a:cs typeface="Liberation Sans"/>
              </a:rPr>
              <a:t>hasonlóan, </a:t>
            </a:r>
            <a:r>
              <a:rPr lang="hu-HU" sz="1800" b="1" i="0" u="none" strike="noStrike" cap="none" spc="0">
                <a:ln w="6349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iberation Sans"/>
                <a:ea typeface="Liberation Sans"/>
                <a:cs typeface="Liberation Sans"/>
              </a:rPr>
              <a:t>Matlab </a:t>
            </a:r>
            <a:r>
              <a:rPr lang="hu-HU" sz="1800" b="0" i="0" u="none" strike="noStrike" cap="none" spc="0">
                <a:ln w="6349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iberation Sans"/>
                <a:ea typeface="Liberation Sans"/>
                <a:cs typeface="Liberation Sans"/>
              </a:rPr>
              <a:t>programozhatóságával.</a:t>
            </a:r>
            <a:endParaRPr sz="1800">
              <a:ln w="6349"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Liberation Sans"/>
              <a:cs typeface="Liberation Sans"/>
            </a:endParaRPr>
          </a:p>
          <a:p>
            <a:pPr>
              <a:defRPr/>
            </a:pPr>
            <a:r>
              <a:rPr lang="hu-HU" sz="1800" b="0" i="0" u="none" strike="noStrike" cap="none" spc="0">
                <a:ln w="6349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nos"/>
                <a:ea typeface="Tinos"/>
                <a:cs typeface="Tinos"/>
              </a:rPr>
              <a:t>Matlabban Geogebra szerű környezet: </a:t>
            </a:r>
            <a:r>
              <a:rPr lang="en-US" sz="1800" b="1" i="0" u="none" strike="noStrike" cap="none" spc="0">
                <a:ln w="6349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nos"/>
                <a:ea typeface="Tinos"/>
                <a:cs typeface="Tinos"/>
              </a:rPr>
              <a:t>Geomatplot</a:t>
            </a:r>
            <a:r>
              <a:rPr lang="en-US" sz="1800" b="1" i="0" u="none" strike="noStrike" cap="none" spc="0">
                <a:ln w="6349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nos"/>
                <a:ea typeface="Tinos"/>
                <a:cs typeface="Tinos"/>
              </a:rPr>
              <a:t> </a:t>
            </a:r>
            <a:r>
              <a:rPr lang="en-US" sz="1800" b="0" i="0" u="none" strike="noStrike" cap="none" spc="0">
                <a:ln w="6349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nos"/>
                <a:ea typeface="Tinos"/>
                <a:cs typeface="Tinos"/>
              </a:rPr>
              <a:t>(Bálint Csaba és Bán Róbert)</a:t>
            </a:r>
            <a:endParaRPr lang="en-US" sz="1800" b="0" i="0" u="none" strike="noStrike" cap="none" spc="0">
              <a:ln w="6349"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hu-HU" sz="1800" b="0" i="0" u="none" strike="noStrike" cap="none" spc="0">
                <a:ln w="6349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nos"/>
                <a:ea typeface="Tinos"/>
                <a:cs typeface="Tinos"/>
              </a:rPr>
              <a:t>GPU gyorsítás és 3D-s alakzatok miatt más környezetben kell megvalósítani </a:t>
            </a:r>
            <a:r>
              <a:rPr lang="hu-HU" sz="1800" b="0" i="0" u="none" strike="noStrike" cap="none" spc="0">
                <a:ln w="6349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nos"/>
                <a:ea typeface="Tinos"/>
                <a:cs typeface="Tinos"/>
              </a:rPr>
              <a:t>➡️</a:t>
            </a:r>
            <a:r>
              <a:rPr lang="hu-HU" sz="1800" b="0" i="0" u="none" strike="noStrike" cap="none" spc="0">
                <a:ln w="6349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nos"/>
                <a:ea typeface="Tinos"/>
                <a:cs typeface="Tinos"/>
              </a:rPr>
              <a:t> </a:t>
            </a:r>
            <a:r>
              <a:rPr lang="hu-HU" sz="1800" b="1" i="0" u="none" strike="noStrike" cap="none" spc="0">
                <a:ln w="6349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nos"/>
                <a:ea typeface="Tinos"/>
                <a:cs typeface="Tinos"/>
              </a:rPr>
              <a:t>Juliagebra.</a:t>
            </a:r>
            <a:endParaRPr lang="hu-HU" sz="1800" b="1" i="0" u="none" strike="noStrike" cap="none" spc="0">
              <a:ln w="6349"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hu-HU" sz="1800" b="0" i="0" u="none" strike="noStrike" cap="none" spc="0">
                <a:ln w="6349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nos"/>
                <a:ea typeface="Tinos"/>
                <a:cs typeface="Tinos"/>
              </a:rPr>
              <a:t>A könyvtár megvalósításához választott nyelv a </a:t>
            </a:r>
            <a:r>
              <a:rPr lang="hu-HU" sz="1800" b="1" i="0" u="none" strike="noStrike" cap="none" spc="0">
                <a:ln w="6349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nos"/>
                <a:ea typeface="Tinos"/>
                <a:cs typeface="Tinos"/>
              </a:rPr>
              <a:t>Julia</a:t>
            </a:r>
            <a:r>
              <a:rPr lang="hu-HU" sz="1800" b="1" i="0" u="none" strike="noStrike" cap="none" spc="0">
                <a:ln w="6349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nos"/>
                <a:ea typeface="Tinos"/>
                <a:cs typeface="Tinos"/>
              </a:rPr>
              <a:t> </a:t>
            </a:r>
            <a:r>
              <a:rPr lang="hu-HU" sz="1800" b="0" i="0" u="none" strike="noStrike" cap="none" spc="0">
                <a:ln w="6349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nos"/>
                <a:ea typeface="Tinos"/>
                <a:cs typeface="Tinos"/>
              </a:rPr>
              <a:t>⬅️</a:t>
            </a:r>
            <a:r>
              <a:rPr lang="hu-HU" sz="1800" b="0" i="0" u="none" strike="noStrike" cap="none" spc="0">
                <a:ln w="6349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nos"/>
                <a:ea typeface="Tinos"/>
                <a:cs typeface="Tinos"/>
              </a:rPr>
              <a:t> JIT + dinamikusság + szkriptelhetés</a:t>
            </a:r>
            <a:endParaRPr lang="hu-HU" sz="1800" b="0" i="0" u="none" strike="noStrike" cap="none" spc="0">
              <a:ln w="6349"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hu-HU" sz="1800" b="0" i="0" u="none" strike="noStrike" cap="none" spc="0">
                <a:ln w="6349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nos"/>
                <a:ea typeface="Tinos"/>
                <a:cs typeface="Tinos"/>
              </a:rPr>
              <a:t>A GPU gyorsítás megvalósításához az </a:t>
            </a:r>
            <a:r>
              <a:rPr lang="hu-HU" sz="1800" b="1" i="0" u="none" strike="noStrike" cap="none" spc="0">
                <a:ln w="6349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nos"/>
                <a:ea typeface="Tinos"/>
                <a:cs typeface="Tinos"/>
              </a:rPr>
              <a:t>OpenGL </a:t>
            </a:r>
            <a:r>
              <a:rPr lang="hu-HU" sz="1800" b="0" i="0" u="none" strike="noStrike" cap="none" spc="0">
                <a:ln w="6349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nos"/>
                <a:ea typeface="Tinos"/>
                <a:cs typeface="Tinos"/>
              </a:rPr>
              <a:t>lett választva.</a:t>
            </a:r>
            <a:endParaRPr sz="1800" b="0" i="0" u="none" strike="noStrike" cap="none" spc="0">
              <a:ln w="6349"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1800" b="0">
              <a:ln w="6349"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Liberation Sans"/>
              <a:cs typeface="Liberation Sans"/>
            </a:endParaRPr>
          </a:p>
        </p:txBody>
      </p:sp>
      <p:pic>
        <p:nvPicPr>
          <p:cNvPr id="118340498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29583" y="4427032"/>
            <a:ext cx="3989979" cy="2007380"/>
          </a:xfrm>
          <a:prstGeom prst="rect">
            <a:avLst/>
          </a:prstGeom>
          <a:ln w="12699">
            <a:noFill/>
            <a:prstDash val="solid"/>
          </a:ln>
          <a:effectLst/>
        </p:spPr>
      </p:pic>
      <p:pic>
        <p:nvPicPr>
          <p:cNvPr id="192372347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4480171" y="4508671"/>
            <a:ext cx="4333711" cy="1925741"/>
          </a:xfrm>
          <a:prstGeom prst="rect">
            <a:avLst/>
          </a:prstGeom>
          <a:ln w="12699">
            <a:noFill/>
            <a:prstDash val="solid"/>
          </a:ln>
        </p:spPr>
      </p:pic>
      <p:pic>
        <p:nvPicPr>
          <p:cNvPr id="1243486534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9057542" y="4259025"/>
            <a:ext cx="2900516" cy="2175387"/>
          </a:xfrm>
          <a:prstGeom prst="rect">
            <a:avLst/>
          </a:prstGeom>
          <a:ln w="12699">
            <a:noFill/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36300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hu-HU" sz="3300">
                <a:ln w="12699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iberation Sans"/>
                <a:ea typeface="Liberation Sans"/>
                <a:cs typeface="Liberation Sans"/>
              </a:rPr>
              <a:t>Frissítési Gráf</a:t>
            </a:r>
            <a:endParaRPr>
              <a:ln w="12699"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Liberation Sans"/>
              <a:cs typeface="Liberation Sans"/>
            </a:endParaRPr>
          </a:p>
        </p:txBody>
      </p:sp>
      <p:sp>
        <p:nvSpPr>
          <p:cNvPr id="39624185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hu-HU" sz="1800">
                <a:ln w="6349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iberation Sans"/>
                <a:ea typeface="Liberation Sans"/>
                <a:cs typeface="Liberation Sans"/>
              </a:rPr>
              <a:t>Vannak „Objektumok” amiket interaktívan </a:t>
            </a:r>
            <a:r>
              <a:rPr lang="hu-HU" sz="1800" b="1">
                <a:ln w="6349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iberation Sans"/>
                <a:ea typeface="Liberation Sans"/>
                <a:cs typeface="Liberation Sans"/>
              </a:rPr>
              <a:t>frissíteni </a:t>
            </a:r>
            <a:r>
              <a:rPr lang="hu-HU" sz="1800">
                <a:ln w="6349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iberation Sans"/>
                <a:ea typeface="Liberation Sans"/>
                <a:cs typeface="Liberation Sans"/>
              </a:rPr>
              <a:t>kell.</a:t>
            </a:r>
            <a:endParaRPr sz="1800">
              <a:ln w="6349"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Liberation Sans"/>
              <a:cs typeface="Liberation Sans"/>
            </a:endParaRPr>
          </a:p>
          <a:p>
            <a:pPr>
              <a:defRPr/>
            </a:pPr>
            <a:r>
              <a:rPr lang="hu-HU" sz="1800">
                <a:ln w="6349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iberation Sans"/>
                <a:ea typeface="Liberation Sans"/>
                <a:cs typeface="Liberation Sans"/>
              </a:rPr>
              <a:t>Az adott „Objektumok” </a:t>
            </a:r>
            <a:r>
              <a:rPr lang="hu-HU" sz="1800" b="1">
                <a:ln w="6349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iberation Sans"/>
                <a:ea typeface="Liberation Sans"/>
                <a:cs typeface="Liberation Sans"/>
              </a:rPr>
              <a:t>függhetnek </a:t>
            </a:r>
            <a:r>
              <a:rPr lang="hu-HU" sz="1800">
                <a:ln w="6349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iberation Sans"/>
                <a:ea typeface="Liberation Sans"/>
                <a:cs typeface="Liberation Sans"/>
              </a:rPr>
              <a:t>más „Objektumoktól” </a:t>
            </a:r>
            <a:r>
              <a:rPr lang="hu-HU" sz="1800" b="1">
                <a:ln w="6349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iberation Sans"/>
                <a:ea typeface="Liberation Sans"/>
                <a:cs typeface="Liberation Sans"/>
              </a:rPr>
              <a:t>valahogyan</a:t>
            </a:r>
            <a:r>
              <a:rPr lang="hu-HU" sz="1800">
                <a:ln w="6349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iberation Sans"/>
                <a:ea typeface="Liberation Sans"/>
                <a:cs typeface="Liberation Sans"/>
              </a:rPr>
              <a:t>.</a:t>
            </a:r>
            <a:endParaRPr lang="hu-HU" sz="1800">
              <a:ln w="6349"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Liberation Sans"/>
              <a:ea typeface="Liberation Sans"/>
              <a:cs typeface="Liberation Sans"/>
            </a:endParaRPr>
          </a:p>
          <a:p>
            <a:pPr>
              <a:defRPr/>
            </a:pPr>
            <a:r>
              <a:rPr lang="hu-HU" sz="1800">
                <a:ln w="6349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iberation Sans"/>
                <a:ea typeface="Liberation Sans"/>
                <a:cs typeface="Liberation Sans"/>
              </a:rPr>
              <a:t>Ha egy „Objektum” frissűl, akkor a </a:t>
            </a:r>
            <a:r>
              <a:rPr lang="hu-HU" sz="1800" b="1">
                <a:ln w="6349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iberation Sans"/>
                <a:ea typeface="Liberation Sans"/>
                <a:cs typeface="Liberation Sans"/>
              </a:rPr>
              <a:t>tőle függő</a:t>
            </a:r>
            <a:r>
              <a:rPr lang="hu-HU" sz="1800">
                <a:ln w="6349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iberation Sans"/>
                <a:ea typeface="Liberation Sans"/>
                <a:cs typeface="Liberation Sans"/>
              </a:rPr>
              <a:t> „Objektumok” is </a:t>
            </a:r>
            <a:r>
              <a:rPr lang="hu-HU" sz="1800" b="1">
                <a:ln w="6349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iberation Sans"/>
                <a:ea typeface="Liberation Sans"/>
                <a:cs typeface="Liberation Sans"/>
              </a:rPr>
              <a:t>helyesen </a:t>
            </a:r>
            <a:r>
              <a:rPr lang="hu-HU" sz="1800">
                <a:ln w="6349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iberation Sans"/>
                <a:ea typeface="Liberation Sans"/>
                <a:cs typeface="Liberation Sans"/>
              </a:rPr>
              <a:t>frissüljenek.</a:t>
            </a:r>
            <a:endParaRPr lang="hu-HU" sz="1800">
              <a:ln w="6349"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Liberation Sans"/>
              <a:ea typeface="Liberation Sans"/>
              <a:cs typeface="Liberation Sans"/>
            </a:endParaRPr>
          </a:p>
          <a:p>
            <a:pPr>
              <a:defRPr/>
            </a:pPr>
            <a:r>
              <a:rPr lang="hu-HU" sz="1800">
                <a:ln w="6349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iberation Sans"/>
                <a:ea typeface="Liberation Sans"/>
                <a:cs typeface="Liberation Sans"/>
              </a:rPr>
              <a:t>Objektumok = </a:t>
            </a:r>
            <a:r>
              <a:rPr lang="hu-HU" sz="1800" b="1">
                <a:ln w="6349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iberation Sans"/>
                <a:ea typeface="Liberation Sans"/>
                <a:cs typeface="Liberation Sans"/>
              </a:rPr>
              <a:t>Algebrák</a:t>
            </a:r>
            <a:endParaRPr lang="hu-HU" sz="1800">
              <a:ln w="6349"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Liberation Sans"/>
              <a:ea typeface="Liberation Sans"/>
              <a:cs typeface="Liberation Sans"/>
            </a:endParaRPr>
          </a:p>
          <a:p>
            <a:pPr>
              <a:defRPr/>
            </a:pPr>
            <a:r>
              <a:rPr lang="hu-HU" sz="1800">
                <a:ln w="6349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iberation Sans"/>
                <a:ea typeface="Liberation Sans"/>
                <a:cs typeface="Liberation Sans"/>
              </a:rPr>
              <a:t>A programkód, amit leírunk a háttérben egy </a:t>
            </a:r>
            <a:r>
              <a:rPr lang="hu-HU" sz="1800" b="1">
                <a:ln w="6349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iberation Sans"/>
                <a:ea typeface="Liberation Sans"/>
                <a:cs typeface="Liberation Sans"/>
              </a:rPr>
              <a:t>frissítési gráfot generál</a:t>
            </a:r>
            <a:r>
              <a:rPr lang="hu-HU" sz="1800">
                <a:ln w="6349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iberation Sans"/>
                <a:ea typeface="Liberation Sans"/>
                <a:cs typeface="Liberation Sans"/>
              </a:rPr>
              <a:t>, amit futási időben hatékonyan </a:t>
            </a:r>
            <a:r>
              <a:rPr lang="hu-HU" sz="1800" b="1">
                <a:ln w="6349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iberation Sans"/>
                <a:ea typeface="Liberation Sans"/>
                <a:cs typeface="Liberation Sans"/>
              </a:rPr>
              <a:t>jár be</a:t>
            </a:r>
            <a:r>
              <a:rPr lang="hu-HU" sz="1800">
                <a:ln w="6349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iberation Sans"/>
                <a:ea typeface="Liberation Sans"/>
                <a:cs typeface="Liberation Sans"/>
              </a:rPr>
              <a:t>, „frissít” a Juliagebra.</a:t>
            </a:r>
            <a:endParaRPr lang="hu-HU" sz="1800">
              <a:ln w="6349"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Liberation Sans"/>
              <a:ea typeface="Liberation Sans"/>
              <a:cs typeface="Liberation Sans"/>
            </a:endParaRPr>
          </a:p>
          <a:p>
            <a:pPr>
              <a:defRPr/>
            </a:pPr>
            <a:endParaRPr lang="hu-HU" sz="1800">
              <a:ln w="6349"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Liberation Sans"/>
              <a:cs typeface="Liberatio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993706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hu-HU" sz="3300" b="0" i="0" u="none" strike="noStrike" cap="none" spc="0">
                <a:ln w="12699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iberation Sans"/>
                <a:ea typeface="Liberation Sans"/>
                <a:cs typeface="Liberation Sans"/>
              </a:rPr>
              <a:t>Frissítési Gráf</a:t>
            </a:r>
            <a:endParaRPr sz="3300">
              <a:ln w="12699"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Liberation Sans"/>
              <a:cs typeface="Liberation Sans"/>
            </a:endParaRPr>
          </a:p>
        </p:txBody>
      </p:sp>
      <p:pic>
        <p:nvPicPr>
          <p:cNvPr id="38207190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178749" y="1331695"/>
            <a:ext cx="4799490" cy="5237674"/>
          </a:xfrm>
          <a:prstGeom prst="rect">
            <a:avLst/>
          </a:prstGeom>
        </p:spPr>
      </p:pic>
      <p:sp>
        <p:nvSpPr>
          <p:cNvPr id="545124281" name=""/>
          <p:cNvSpPr/>
          <p:nvPr/>
        </p:nvSpPr>
        <p:spPr bwMode="auto">
          <a:xfrm rot="0" flipH="0" flipV="0">
            <a:off x="193203" y="6364354"/>
            <a:ext cx="1914247" cy="29668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lang="hu-HU" sz="1400"/>
              <a:t>„Futási idő” kezdete</a:t>
            </a:r>
            <a:endParaRPr sz="1400"/>
          </a:p>
        </p:txBody>
      </p:sp>
      <p:cxnSp>
        <p:nvCxnSpPr>
          <p:cNvPr id="1122293646" name=""/>
          <p:cNvCxnSpPr>
            <a:stCxn id="545124281" idx="3"/>
          </p:cNvCxnSpPr>
          <p:nvPr/>
        </p:nvCxnSpPr>
        <p:spPr bwMode="auto">
          <a:xfrm rot="0" flipH="0" flipV="0">
            <a:off x="2107451" y="6516118"/>
            <a:ext cx="344102" cy="0"/>
          </a:xfrm>
          <a:prstGeom prst="line">
            <a:avLst/>
          </a:prstGeom>
          <a:ln w="28575" cap="flat" cmpd="sng" algn="ctr">
            <a:solidFill>
              <a:schemeClr val="accent2">
                <a:lumMod val="74901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509417" name=""/>
          <p:cNvSpPr/>
          <p:nvPr/>
        </p:nvSpPr>
        <p:spPr bwMode="auto">
          <a:xfrm rot="0" flipH="1" flipV="0">
            <a:off x="1150327" y="2052960"/>
            <a:ext cx="1028422" cy="4198397"/>
          </a:xfrm>
          <a:prstGeom prst="rightBrace">
            <a:avLst>
              <a:gd name="adj1" fmla="val 36693"/>
              <a:gd name="adj2" fmla="val 50000"/>
            </a:avLst>
          </a:prstGeom>
          <a:ln w="28575" cap="flat" cmpd="sng" algn="ctr">
            <a:solidFill>
              <a:schemeClr val="accent6">
                <a:lumMod val="74901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395564611" name=""/>
          <p:cNvSpPr/>
          <p:nvPr/>
        </p:nvSpPr>
        <p:spPr bwMode="auto">
          <a:xfrm rot="0" flipH="0" flipV="0">
            <a:off x="26747" y="3657414"/>
            <a:ext cx="1231868" cy="98949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lang="hu-HU"/>
              <a:t>Algebrák</a:t>
            </a:r>
            <a:r>
              <a:rPr lang="hu-HU"/>
              <a:t> gráfhoz adása</a:t>
            </a:r>
            <a:endParaRPr/>
          </a:p>
        </p:txBody>
      </p:sp>
      <p:sp>
        <p:nvSpPr>
          <p:cNvPr id="418165800" name=""/>
          <p:cNvSpPr/>
          <p:nvPr/>
        </p:nvSpPr>
        <p:spPr bwMode="auto">
          <a:xfrm rot="0" flipH="0" flipV="0">
            <a:off x="7970852" y="2203465"/>
            <a:ext cx="1507354" cy="43001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lang="hu-HU"/>
              <a:t>Center1</a:t>
            </a:r>
            <a:endParaRPr/>
          </a:p>
        </p:txBody>
      </p:sp>
      <p:sp>
        <p:nvSpPr>
          <p:cNvPr id="1734891245" name=""/>
          <p:cNvSpPr/>
          <p:nvPr/>
        </p:nvSpPr>
        <p:spPr bwMode="auto">
          <a:xfrm rot="0" flipH="0" flipV="0">
            <a:off x="7970852" y="3213993"/>
            <a:ext cx="1507353" cy="43001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lang="hu-HU"/>
              <a:t>crv1</a:t>
            </a:r>
            <a:endParaRPr/>
          </a:p>
        </p:txBody>
      </p:sp>
      <p:cxnSp>
        <p:nvCxnSpPr>
          <p:cNvPr id="237647861" name=""/>
          <p:cNvCxnSpPr>
            <a:stCxn id="418165800" idx="2"/>
            <a:endCxn id="1734891245" idx="0"/>
          </p:cNvCxnSpPr>
          <p:nvPr/>
        </p:nvCxnSpPr>
        <p:spPr bwMode="auto">
          <a:xfrm rot="5399978" flipH="0" flipV="0">
            <a:off x="8434271" y="2923735"/>
            <a:ext cx="580516" cy="0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5">
                <a:lumMod val="74901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524126" name=""/>
          <p:cNvSpPr/>
          <p:nvPr/>
        </p:nvSpPr>
        <p:spPr bwMode="auto">
          <a:xfrm rot="0" flipH="0" flipV="0">
            <a:off x="9846445" y="2219785"/>
            <a:ext cx="1507353" cy="43001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lang="hu-HU"/>
              <a:t>Center2</a:t>
            </a:r>
            <a:endParaRPr/>
          </a:p>
        </p:txBody>
      </p:sp>
      <p:sp>
        <p:nvSpPr>
          <p:cNvPr id="1091052102" name=""/>
          <p:cNvSpPr/>
          <p:nvPr/>
        </p:nvSpPr>
        <p:spPr bwMode="auto">
          <a:xfrm rot="0" flipH="0" flipV="0">
            <a:off x="9846445" y="3213993"/>
            <a:ext cx="1507353" cy="43001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lang="hu-HU"/>
              <a:t>crv2</a:t>
            </a:r>
            <a:endParaRPr/>
          </a:p>
        </p:txBody>
      </p:sp>
      <p:cxnSp>
        <p:nvCxnSpPr>
          <p:cNvPr id="1378971533" name=""/>
          <p:cNvCxnSpPr>
            <a:stCxn id="778524126" idx="2"/>
            <a:endCxn id="1091052102" idx="0"/>
          </p:cNvCxnSpPr>
          <p:nvPr/>
        </p:nvCxnSpPr>
        <p:spPr bwMode="auto">
          <a:xfrm rot="5399978" flipH="0" flipV="0">
            <a:off x="10318024" y="2931895"/>
            <a:ext cx="564196" cy="0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5">
                <a:lumMod val="74901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7081064" name=""/>
          <p:cNvSpPr/>
          <p:nvPr/>
        </p:nvSpPr>
        <p:spPr bwMode="auto">
          <a:xfrm rot="0" flipH="0" flipV="0">
            <a:off x="8953869" y="4216893"/>
            <a:ext cx="1507353" cy="43001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lang="hu-HU"/>
              <a:t>it</a:t>
            </a:r>
            <a:endParaRPr/>
          </a:p>
        </p:txBody>
      </p:sp>
      <p:cxnSp>
        <p:nvCxnSpPr>
          <p:cNvPr id="468558450" name=""/>
          <p:cNvCxnSpPr>
            <a:stCxn id="1734891245" idx="2"/>
            <a:endCxn id="1687081064" idx="0"/>
          </p:cNvCxnSpPr>
          <p:nvPr/>
        </p:nvCxnSpPr>
        <p:spPr bwMode="auto">
          <a:xfrm rot="5399978" flipH="0" flipV="1">
            <a:off x="8929594" y="3438940"/>
            <a:ext cx="572887" cy="983017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5">
                <a:lumMod val="74901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0053617" name=""/>
          <p:cNvCxnSpPr>
            <a:stCxn id="1091052102" idx="2"/>
            <a:endCxn id="1687081064" idx="0"/>
          </p:cNvCxnSpPr>
          <p:nvPr/>
        </p:nvCxnSpPr>
        <p:spPr bwMode="auto">
          <a:xfrm rot="5399978" flipH="0" flipV="0">
            <a:off x="9867391" y="3484161"/>
            <a:ext cx="572887" cy="892575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5">
                <a:lumMod val="74901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2155600" name=""/>
          <p:cNvSpPr/>
          <p:nvPr/>
        </p:nvSpPr>
        <p:spPr bwMode="auto">
          <a:xfrm rot="0" flipH="0" flipV="0">
            <a:off x="7078276" y="5225155"/>
            <a:ext cx="1143762" cy="43001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lang="hu-HU"/>
              <a:t>Point_1</a:t>
            </a:r>
            <a:endParaRPr/>
          </a:p>
        </p:txBody>
      </p:sp>
      <p:sp>
        <p:nvSpPr>
          <p:cNvPr id="487672558" name=""/>
          <p:cNvSpPr/>
          <p:nvPr/>
        </p:nvSpPr>
        <p:spPr bwMode="auto">
          <a:xfrm rot="0" flipH="0" flipV="0">
            <a:off x="8334444" y="5225155"/>
            <a:ext cx="1143761" cy="43001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lang="hu-HU"/>
              <a:t>Point_2</a:t>
            </a:r>
            <a:endParaRPr/>
          </a:p>
        </p:txBody>
      </p:sp>
      <p:sp>
        <p:nvSpPr>
          <p:cNvPr id="1759525479" name=""/>
          <p:cNvSpPr/>
          <p:nvPr/>
        </p:nvSpPr>
        <p:spPr bwMode="auto">
          <a:xfrm rot="0" flipH="0" flipV="0">
            <a:off x="10831022" y="5225155"/>
            <a:ext cx="1143761" cy="43001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lang="hu-HU"/>
              <a:t>Point_2</a:t>
            </a:r>
            <a:r>
              <a:rPr lang="hu-HU"/>
              <a:t>5</a:t>
            </a:r>
            <a:endParaRPr/>
          </a:p>
        </p:txBody>
      </p:sp>
      <p:sp>
        <p:nvSpPr>
          <p:cNvPr id="365996464" name=""/>
          <p:cNvSpPr/>
          <p:nvPr/>
        </p:nvSpPr>
        <p:spPr bwMode="auto">
          <a:xfrm rot="0" flipH="0" flipV="0">
            <a:off x="9557794" y="5225155"/>
            <a:ext cx="1143761" cy="43001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lang="hu-HU"/>
              <a:t>...</a:t>
            </a:r>
            <a:endParaRPr/>
          </a:p>
        </p:txBody>
      </p:sp>
      <p:cxnSp>
        <p:nvCxnSpPr>
          <p:cNvPr id="248096110" name=""/>
          <p:cNvCxnSpPr>
            <a:stCxn id="1687081064" idx="2"/>
            <a:endCxn id="892155600" idx="0"/>
          </p:cNvCxnSpPr>
          <p:nvPr/>
        </p:nvCxnSpPr>
        <p:spPr bwMode="auto">
          <a:xfrm rot="5399978" flipH="0" flipV="0">
            <a:off x="8389726" y="3907335"/>
            <a:ext cx="578250" cy="2057389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5">
                <a:lumMod val="74901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5190314" name=""/>
          <p:cNvCxnSpPr>
            <a:stCxn id="1687081064" idx="2"/>
            <a:endCxn id="487672558" idx="0"/>
          </p:cNvCxnSpPr>
          <p:nvPr/>
        </p:nvCxnSpPr>
        <p:spPr bwMode="auto">
          <a:xfrm rot="5399978" flipH="0" flipV="0">
            <a:off x="9017811" y="4535419"/>
            <a:ext cx="578250" cy="801221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5">
                <a:lumMod val="74901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3555735" name=""/>
          <p:cNvCxnSpPr>
            <a:stCxn id="1687081064" idx="2"/>
            <a:endCxn id="365996464" idx="0"/>
          </p:cNvCxnSpPr>
          <p:nvPr/>
        </p:nvCxnSpPr>
        <p:spPr bwMode="auto">
          <a:xfrm rot="5399978" flipH="0" flipV="1">
            <a:off x="9629485" y="4724966"/>
            <a:ext cx="578250" cy="422128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5">
                <a:lumMod val="74901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9893001" name=""/>
          <p:cNvCxnSpPr>
            <a:stCxn id="1687081064" idx="2"/>
            <a:endCxn id="1759525479" idx="0"/>
          </p:cNvCxnSpPr>
          <p:nvPr/>
        </p:nvCxnSpPr>
        <p:spPr bwMode="auto">
          <a:xfrm rot="5399978" flipH="0" flipV="1">
            <a:off x="10266100" y="4088352"/>
            <a:ext cx="578250" cy="1695356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5">
                <a:lumMod val="74901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9283192" name=""/>
          <p:cNvSpPr/>
          <p:nvPr/>
        </p:nvSpPr>
        <p:spPr bwMode="auto">
          <a:xfrm rot="0" flipH="0" flipV="0">
            <a:off x="7078276" y="3375363"/>
            <a:ext cx="684320" cy="61033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91084730" name=""/>
          <p:cNvCxnSpPr/>
          <p:nvPr/>
        </p:nvCxnSpPr>
        <p:spPr bwMode="auto">
          <a:xfrm flipH="0" flipV="0">
            <a:off x="2488543" y="2173179"/>
            <a:ext cx="1442621" cy="0"/>
          </a:xfrm>
          <a:prstGeom prst="line">
            <a:avLst/>
          </a:prstGeom>
          <a:ln w="6350" cap="flat" cmpd="sng" algn="ctr">
            <a:solidFill>
              <a:srgbClr val="00B0F0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344583" name=""/>
          <p:cNvCxnSpPr/>
          <p:nvPr/>
        </p:nvCxnSpPr>
        <p:spPr bwMode="auto">
          <a:xfrm flipH="0" flipV="0">
            <a:off x="2576209" y="2852690"/>
            <a:ext cx="1442620" cy="0"/>
          </a:xfrm>
          <a:prstGeom prst="line">
            <a:avLst/>
          </a:prstGeom>
          <a:ln w="6350" cap="flat" cmpd="sng" algn="ctr">
            <a:solidFill>
              <a:srgbClr val="00B0F0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1164753" name=""/>
          <p:cNvCxnSpPr/>
          <p:nvPr/>
        </p:nvCxnSpPr>
        <p:spPr bwMode="auto">
          <a:xfrm flipH="0" flipV="0">
            <a:off x="2576209" y="3985703"/>
            <a:ext cx="1442620" cy="0"/>
          </a:xfrm>
          <a:prstGeom prst="line">
            <a:avLst/>
          </a:prstGeom>
          <a:ln w="6350" cap="flat" cmpd="sng" algn="ctr">
            <a:solidFill>
              <a:srgbClr val="00B0F0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411168" name=""/>
          <p:cNvCxnSpPr/>
          <p:nvPr/>
        </p:nvCxnSpPr>
        <p:spPr bwMode="auto">
          <a:xfrm flipH="0" flipV="0">
            <a:off x="2576209" y="4489510"/>
            <a:ext cx="1442620" cy="0"/>
          </a:xfrm>
          <a:prstGeom prst="line">
            <a:avLst/>
          </a:prstGeom>
          <a:ln w="6350" cap="flat" cmpd="sng" algn="ctr">
            <a:solidFill>
              <a:srgbClr val="00B0F0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4236426" name=""/>
          <p:cNvCxnSpPr/>
          <p:nvPr/>
        </p:nvCxnSpPr>
        <p:spPr bwMode="auto">
          <a:xfrm flipH="0" flipV="0">
            <a:off x="2793341" y="5867027"/>
            <a:ext cx="721310" cy="0"/>
          </a:xfrm>
          <a:prstGeom prst="line">
            <a:avLst/>
          </a:prstGeom>
          <a:ln w="6350" cap="flat" cmpd="sng" algn="ctr">
            <a:solidFill>
              <a:srgbClr val="00B0F0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9809230" name=""/>
          <p:cNvCxnSpPr/>
          <p:nvPr/>
        </p:nvCxnSpPr>
        <p:spPr bwMode="auto">
          <a:xfrm flipH="0" flipV="0">
            <a:off x="4680218" y="2898928"/>
            <a:ext cx="517863" cy="0"/>
          </a:xfrm>
          <a:prstGeom prst="line">
            <a:avLst/>
          </a:prstGeom>
          <a:ln w="12700" cap="flat" cmpd="sng" algn="ctr">
            <a:solidFill>
              <a:srgbClr val="EA00FF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2888535" name=""/>
          <p:cNvCxnSpPr/>
          <p:nvPr/>
        </p:nvCxnSpPr>
        <p:spPr bwMode="auto">
          <a:xfrm flipH="0" flipV="0">
            <a:off x="4680218" y="4535748"/>
            <a:ext cx="517863" cy="0"/>
          </a:xfrm>
          <a:prstGeom prst="line">
            <a:avLst/>
          </a:prstGeom>
          <a:ln w="12700" cap="flat" cmpd="sng" algn="ctr">
            <a:solidFill>
              <a:srgbClr val="EA00FF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9559622" name=""/>
          <p:cNvCxnSpPr/>
          <p:nvPr/>
        </p:nvCxnSpPr>
        <p:spPr bwMode="auto">
          <a:xfrm flipH="0" flipV="0">
            <a:off x="3718098" y="5486399"/>
            <a:ext cx="517863" cy="0"/>
          </a:xfrm>
          <a:prstGeom prst="line">
            <a:avLst/>
          </a:prstGeom>
          <a:ln w="12700" cap="flat" cmpd="sng" algn="ctr">
            <a:solidFill>
              <a:srgbClr val="EA00FF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295094" name=""/>
          <p:cNvCxnSpPr/>
          <p:nvPr/>
        </p:nvCxnSpPr>
        <p:spPr bwMode="auto">
          <a:xfrm flipH="0" flipV="0">
            <a:off x="2844018" y="5486399"/>
            <a:ext cx="670633" cy="0"/>
          </a:xfrm>
          <a:prstGeom prst="line">
            <a:avLst/>
          </a:prstGeom>
          <a:ln w="6350" cap="flat" cmpd="sng" algn="ctr">
            <a:solidFill>
              <a:srgbClr val="00B0F0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358200" name=""/>
          <p:cNvCxnSpPr/>
          <p:nvPr/>
        </p:nvCxnSpPr>
        <p:spPr bwMode="auto">
          <a:xfrm flipH="0" flipV="0">
            <a:off x="3718098" y="5913265"/>
            <a:ext cx="213066" cy="0"/>
          </a:xfrm>
          <a:prstGeom prst="line">
            <a:avLst/>
          </a:prstGeom>
          <a:ln w="12700" cap="flat" cmpd="sng" algn="ctr">
            <a:solidFill>
              <a:srgbClr val="EA00FF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610765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hu-HU" sz="3300" b="0" i="0" u="none" strike="noStrike" cap="none" spc="0">
                <a:ln w="12699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iberation Sans"/>
                <a:ea typeface="Liberation Sans"/>
                <a:cs typeface="Liberation Sans"/>
              </a:rPr>
              <a:t>Frissítési Gráf</a:t>
            </a:r>
            <a:endParaRPr sz="3300">
              <a:ln w="12699"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Liberation Sans"/>
              <a:cs typeface="Liberation Sans"/>
            </a:endParaRPr>
          </a:p>
        </p:txBody>
      </p:sp>
      <p:sp>
        <p:nvSpPr>
          <p:cNvPr id="106739395" name=""/>
          <p:cNvSpPr/>
          <p:nvPr/>
        </p:nvSpPr>
        <p:spPr bwMode="auto">
          <a:xfrm rot="0" flipH="0" flipV="0">
            <a:off x="1099905" y="2342178"/>
            <a:ext cx="1507354" cy="43001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lang="hu-HU"/>
              <a:t>Center1</a:t>
            </a:r>
            <a:endParaRPr/>
          </a:p>
        </p:txBody>
      </p:sp>
      <p:sp>
        <p:nvSpPr>
          <p:cNvPr id="1932094457" name=""/>
          <p:cNvSpPr/>
          <p:nvPr/>
        </p:nvSpPr>
        <p:spPr bwMode="auto">
          <a:xfrm rot="0" flipH="0" flipV="0">
            <a:off x="1099905" y="3352707"/>
            <a:ext cx="1507353" cy="43001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lang="hu-HU"/>
              <a:t>crv1</a:t>
            </a:r>
            <a:endParaRPr/>
          </a:p>
        </p:txBody>
      </p:sp>
      <p:cxnSp>
        <p:nvCxnSpPr>
          <p:cNvPr id="276427094" name=""/>
          <p:cNvCxnSpPr>
            <a:stCxn id="106739395" idx="2"/>
            <a:endCxn id="1932094457" idx="0"/>
          </p:cNvCxnSpPr>
          <p:nvPr/>
        </p:nvCxnSpPr>
        <p:spPr bwMode="auto">
          <a:xfrm rot="5399978" flipH="0" flipV="0">
            <a:off x="1563324" y="3062449"/>
            <a:ext cx="580516" cy="0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5">
                <a:lumMod val="74901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8830656" name=""/>
          <p:cNvSpPr/>
          <p:nvPr/>
        </p:nvSpPr>
        <p:spPr bwMode="auto">
          <a:xfrm rot="0" flipH="0" flipV="0">
            <a:off x="2975499" y="2358498"/>
            <a:ext cx="1507353" cy="43001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lang="hu-HU"/>
              <a:t>Center2</a:t>
            </a:r>
            <a:endParaRPr/>
          </a:p>
        </p:txBody>
      </p:sp>
      <p:sp>
        <p:nvSpPr>
          <p:cNvPr id="114211870" name=""/>
          <p:cNvSpPr/>
          <p:nvPr/>
        </p:nvSpPr>
        <p:spPr bwMode="auto">
          <a:xfrm rot="0" flipH="0" flipV="0">
            <a:off x="2975499" y="3352707"/>
            <a:ext cx="1507353" cy="43001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lang="hu-HU"/>
              <a:t>crv2</a:t>
            </a:r>
            <a:endParaRPr/>
          </a:p>
        </p:txBody>
      </p:sp>
      <p:cxnSp>
        <p:nvCxnSpPr>
          <p:cNvPr id="1658582958" name=""/>
          <p:cNvCxnSpPr>
            <a:stCxn id="1508830656" idx="2"/>
            <a:endCxn id="114211870" idx="0"/>
          </p:cNvCxnSpPr>
          <p:nvPr/>
        </p:nvCxnSpPr>
        <p:spPr bwMode="auto">
          <a:xfrm rot="5399978" flipH="0" flipV="0">
            <a:off x="3447078" y="3070609"/>
            <a:ext cx="564196" cy="0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5">
                <a:lumMod val="74901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3405887" name=""/>
          <p:cNvSpPr/>
          <p:nvPr/>
        </p:nvSpPr>
        <p:spPr bwMode="auto">
          <a:xfrm rot="0" flipH="0" flipV="0">
            <a:off x="2082923" y="4355606"/>
            <a:ext cx="1507353" cy="43001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lang="hu-HU"/>
              <a:t>it</a:t>
            </a:r>
            <a:endParaRPr/>
          </a:p>
        </p:txBody>
      </p:sp>
      <p:cxnSp>
        <p:nvCxnSpPr>
          <p:cNvPr id="1006491673" name=""/>
          <p:cNvCxnSpPr>
            <a:stCxn id="1932094457" idx="2"/>
            <a:endCxn id="1213405887" idx="0"/>
          </p:cNvCxnSpPr>
          <p:nvPr/>
        </p:nvCxnSpPr>
        <p:spPr bwMode="auto">
          <a:xfrm rot="5399978" flipH="0" flipV="1">
            <a:off x="2058648" y="3577654"/>
            <a:ext cx="572887" cy="983017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5">
                <a:lumMod val="74901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059859" name=""/>
          <p:cNvCxnSpPr>
            <a:stCxn id="114211870" idx="2"/>
            <a:endCxn id="1213405887" idx="0"/>
          </p:cNvCxnSpPr>
          <p:nvPr/>
        </p:nvCxnSpPr>
        <p:spPr bwMode="auto">
          <a:xfrm rot="5399978" flipH="0" flipV="0">
            <a:off x="2996444" y="3622875"/>
            <a:ext cx="572887" cy="892575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5">
                <a:lumMod val="74901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0730384" name=""/>
          <p:cNvSpPr/>
          <p:nvPr/>
        </p:nvSpPr>
        <p:spPr bwMode="auto">
          <a:xfrm rot="0" flipH="0" flipV="0">
            <a:off x="207329" y="5363869"/>
            <a:ext cx="1143762" cy="43001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lang="hu-HU"/>
              <a:t>Point_1</a:t>
            </a:r>
            <a:endParaRPr/>
          </a:p>
        </p:txBody>
      </p:sp>
      <p:sp>
        <p:nvSpPr>
          <p:cNvPr id="707349618" name=""/>
          <p:cNvSpPr/>
          <p:nvPr/>
        </p:nvSpPr>
        <p:spPr bwMode="auto">
          <a:xfrm rot="0" flipH="0" flipV="0">
            <a:off x="1463497" y="5363869"/>
            <a:ext cx="1143761" cy="43001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lang="hu-HU"/>
              <a:t>Point_2</a:t>
            </a:r>
            <a:endParaRPr/>
          </a:p>
        </p:txBody>
      </p:sp>
      <p:sp>
        <p:nvSpPr>
          <p:cNvPr id="603709488" name=""/>
          <p:cNvSpPr/>
          <p:nvPr/>
        </p:nvSpPr>
        <p:spPr bwMode="auto">
          <a:xfrm rot="0" flipH="0" flipV="0">
            <a:off x="3960076" y="5363869"/>
            <a:ext cx="1143761" cy="43001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lang="hu-HU"/>
              <a:t>Point_2</a:t>
            </a:r>
            <a:r>
              <a:rPr lang="hu-HU"/>
              <a:t>5</a:t>
            </a:r>
            <a:endParaRPr/>
          </a:p>
        </p:txBody>
      </p:sp>
      <p:sp>
        <p:nvSpPr>
          <p:cNvPr id="2033221444" name=""/>
          <p:cNvSpPr/>
          <p:nvPr/>
        </p:nvSpPr>
        <p:spPr bwMode="auto">
          <a:xfrm rot="0" flipH="0" flipV="0">
            <a:off x="2686848" y="5363869"/>
            <a:ext cx="1143761" cy="43001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lang="hu-HU"/>
              <a:t>...</a:t>
            </a:r>
            <a:endParaRPr/>
          </a:p>
        </p:txBody>
      </p:sp>
      <p:cxnSp>
        <p:nvCxnSpPr>
          <p:cNvPr id="2102212060" name=""/>
          <p:cNvCxnSpPr>
            <a:stCxn id="1213405887" idx="2"/>
            <a:endCxn id="1830730384" idx="0"/>
          </p:cNvCxnSpPr>
          <p:nvPr/>
        </p:nvCxnSpPr>
        <p:spPr bwMode="auto">
          <a:xfrm rot="5399978" flipH="0" flipV="0">
            <a:off x="1518780" y="4046049"/>
            <a:ext cx="578250" cy="2057389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5">
                <a:lumMod val="74901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4001218" name=""/>
          <p:cNvCxnSpPr>
            <a:stCxn id="1213405887" idx="2"/>
            <a:endCxn id="707349618" idx="0"/>
          </p:cNvCxnSpPr>
          <p:nvPr/>
        </p:nvCxnSpPr>
        <p:spPr bwMode="auto">
          <a:xfrm rot="5399978" flipH="0" flipV="0">
            <a:off x="2146864" y="4674133"/>
            <a:ext cx="578250" cy="801221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5">
                <a:lumMod val="74901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612353" name=""/>
          <p:cNvCxnSpPr>
            <a:stCxn id="1213405887" idx="2"/>
            <a:endCxn id="2033221444" idx="0"/>
          </p:cNvCxnSpPr>
          <p:nvPr/>
        </p:nvCxnSpPr>
        <p:spPr bwMode="auto">
          <a:xfrm rot="5399978" flipH="0" flipV="1">
            <a:off x="2758539" y="4863679"/>
            <a:ext cx="578250" cy="422128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5">
                <a:lumMod val="74901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841012" name=""/>
          <p:cNvCxnSpPr>
            <a:stCxn id="1213405887" idx="2"/>
            <a:endCxn id="603709488" idx="0"/>
          </p:cNvCxnSpPr>
          <p:nvPr/>
        </p:nvCxnSpPr>
        <p:spPr bwMode="auto">
          <a:xfrm rot="5399978" flipH="0" flipV="1">
            <a:off x="3395153" y="4227065"/>
            <a:ext cx="578250" cy="1695356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5">
                <a:lumMod val="74901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947481" name=""/>
          <p:cNvSpPr/>
          <p:nvPr/>
        </p:nvSpPr>
        <p:spPr bwMode="auto">
          <a:xfrm rot="0" flipH="0" flipV="0">
            <a:off x="5103838" y="3654217"/>
            <a:ext cx="684320" cy="61033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9765796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965630" y="2324588"/>
            <a:ext cx="5852766" cy="34891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7070105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hu-HU" sz="3300">
                <a:ln w="12699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iberation Sans"/>
                <a:ea typeface="Liberation Sans"/>
                <a:cs typeface="Liberation Sans"/>
              </a:rPr>
              <a:t>Pontok algebrája</a:t>
            </a:r>
            <a:endParaRPr>
              <a:ln w="12699"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Liberation Sans"/>
              <a:cs typeface="Liberation Sans"/>
            </a:endParaRPr>
          </a:p>
        </p:txBody>
      </p:sp>
      <p:sp>
        <p:nvSpPr>
          <p:cNvPr id="47630658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hu-HU" sz="1800">
                <a:ln w="6349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iberation Sans"/>
                <a:cs typeface="Liberation Sans"/>
              </a:rPr>
              <a:t>Egy 3D-s pont a térben.</a:t>
            </a:r>
            <a:endParaRPr sz="1800">
              <a:ln w="6349"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Liberation Sans"/>
              <a:cs typeface="Liberation Sans"/>
            </a:endParaRPr>
          </a:p>
        </p:txBody>
      </p:sp>
      <p:pic>
        <p:nvPicPr>
          <p:cNvPr id="64440977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615800" y="1760891"/>
            <a:ext cx="8028511" cy="347554"/>
          </a:xfrm>
          <a:prstGeom prst="rect">
            <a:avLst/>
          </a:prstGeom>
        </p:spPr>
      </p:pic>
      <p:pic>
        <p:nvPicPr>
          <p:cNvPr id="110135629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5808422" y="2660663"/>
            <a:ext cx="6255781" cy="3729408"/>
          </a:xfrm>
          <a:prstGeom prst="rect">
            <a:avLst/>
          </a:prstGeom>
        </p:spPr>
      </p:pic>
      <p:pic>
        <p:nvPicPr>
          <p:cNvPr id="550602638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517863" y="2610632"/>
            <a:ext cx="3940412" cy="3402701"/>
          </a:xfrm>
          <a:prstGeom prst="rect">
            <a:avLst/>
          </a:prstGeom>
        </p:spPr>
      </p:pic>
      <p:sp>
        <p:nvSpPr>
          <p:cNvPr id="863661640" name=""/>
          <p:cNvSpPr/>
          <p:nvPr/>
        </p:nvSpPr>
        <p:spPr bwMode="auto">
          <a:xfrm rot="0" flipH="0" flipV="0">
            <a:off x="4886601" y="4001293"/>
            <a:ext cx="684319" cy="61033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235010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hu-HU" sz="3300">
                <a:ln w="12699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iberation Sans"/>
                <a:ea typeface="Liberation Sans"/>
                <a:cs typeface="Liberation Sans"/>
              </a:rPr>
              <a:t>Megjegyzés</a:t>
            </a:r>
            <a:endParaRPr>
              <a:ln w="12699"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Liberation Sans"/>
              <a:cs typeface="Liberation Sans"/>
            </a:endParaRPr>
          </a:p>
        </p:txBody>
      </p:sp>
      <p:pic>
        <p:nvPicPr>
          <p:cNvPr id="5612485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303537" y="2635558"/>
            <a:ext cx="3886200" cy="1228725"/>
          </a:xfrm>
          <a:prstGeom prst="rect">
            <a:avLst/>
          </a:prstGeom>
        </p:spPr>
      </p:pic>
      <p:sp>
        <p:nvSpPr>
          <p:cNvPr id="709999097" name=""/>
          <p:cNvSpPr/>
          <p:nvPr/>
        </p:nvSpPr>
        <p:spPr bwMode="auto">
          <a:xfrm rot="0" flipH="0" flipV="0">
            <a:off x="5189737" y="2635558"/>
            <a:ext cx="1812524" cy="1091213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6123091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7002262" y="2790639"/>
            <a:ext cx="3809999" cy="7810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240734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hu-HU" sz="3300">
                <a:ln w="12699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iberation Sans"/>
                <a:ea typeface="Liberation Sans"/>
                <a:cs typeface="Liberation Sans"/>
              </a:rPr>
              <a:t>Paremetrikus görbék algebrája</a:t>
            </a:r>
            <a:endParaRPr>
              <a:ln w="12699"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Liberation Sans"/>
              <a:cs typeface="Liberation Sans"/>
            </a:endParaRPr>
          </a:p>
        </p:txBody>
      </p:sp>
      <p:sp>
        <p:nvSpPr>
          <p:cNvPr id="1758456621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hu-HU" sz="1800">
                <a:ln w="6349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iberation Sans"/>
                <a:ea typeface="Liberation Sans"/>
                <a:cs typeface="Liberation Sans"/>
              </a:rPr>
              <a:t>„t” paraméterhez rendel egy 3D-s pontot.</a:t>
            </a:r>
            <a:endParaRPr sz="1800">
              <a:ln w="6349"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Liberation Sans"/>
              <a:cs typeface="Liberation Sans"/>
            </a:endParaRPr>
          </a:p>
          <a:p>
            <a:pPr>
              <a:defRPr/>
            </a:pPr>
            <a:r>
              <a:rPr lang="hu-HU" sz="1800">
                <a:ln w="6349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iberation Sans"/>
                <a:cs typeface="Liberation Sans"/>
              </a:rPr>
              <a:t>Egy t és t+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hu-HU" sz="1800" u="none" strike="noStrike" cap="none" spc="0">
                          <a:ln w="6349">
                            <a:solidFill>
                              <a:schemeClr val="bg1">
                                <a:lumMod val="50000"/>
                              </a:schemeClr>
                            </a:solidFill>
                            <a:prstDash val="soli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ϵ</m:t>
                      </m:r>
                    </m:oMath>
                  </m:oMathPara>
                </a14:m>
              </mc:Choice>
              <mc:Fallback/>
            </mc:AlternateContent>
            <a:r>
              <a:rPr lang="hu-HU" sz="1800">
                <a:ln w="6349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iberation Sans"/>
                <a:cs typeface="Liberation Sans"/>
              </a:rPr>
              <a:t> közötti részt a két pont összekötésével közelíti.</a:t>
            </a:r>
            <a:endParaRPr sz="1800">
              <a:ln w="6349"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Liberation Sans"/>
              <a:cs typeface="Liberation Sans"/>
            </a:endParaRPr>
          </a:p>
        </p:txBody>
      </p:sp>
      <p:pic>
        <p:nvPicPr>
          <p:cNvPr id="80532810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38199" y="2617062"/>
            <a:ext cx="10450887" cy="303412"/>
          </a:xfrm>
          <a:prstGeom prst="rect">
            <a:avLst/>
          </a:prstGeom>
        </p:spPr>
      </p:pic>
      <p:pic>
        <p:nvPicPr>
          <p:cNvPr id="1683071986" name=""/>
          <p:cNvPicPr>
            <a:picLocks noChangeAspect="1"/>
          </p:cNvPicPr>
          <p:nvPr/>
        </p:nvPicPr>
        <p:blipFill>
          <a:blip r:embed="rId4"/>
          <a:srcRect l="36448" t="14213" r="36383" b="34574"/>
          <a:stretch/>
        </p:blipFill>
        <p:spPr bwMode="auto">
          <a:xfrm flipH="0" flipV="0">
            <a:off x="4199344" y="3821924"/>
            <a:ext cx="2358131" cy="2649978"/>
          </a:xfrm>
          <a:prstGeom prst="rect">
            <a:avLst/>
          </a:prstGeom>
        </p:spPr>
      </p:pic>
      <p:pic>
        <p:nvPicPr>
          <p:cNvPr id="1538123039" name=""/>
          <p:cNvPicPr>
            <a:picLocks noChangeAspect="1"/>
          </p:cNvPicPr>
          <p:nvPr/>
        </p:nvPicPr>
        <p:blipFill>
          <a:blip r:embed="rId5"/>
          <a:srcRect l="37689" t="21703" r="38061" b="35170"/>
          <a:stretch/>
        </p:blipFill>
        <p:spPr bwMode="auto">
          <a:xfrm flipH="0" flipV="0">
            <a:off x="6853397" y="3821924"/>
            <a:ext cx="2450606" cy="2598208"/>
          </a:xfrm>
          <a:prstGeom prst="rect">
            <a:avLst/>
          </a:prstGeom>
        </p:spPr>
      </p:pic>
      <p:sp>
        <p:nvSpPr>
          <p:cNvPr id="587954227" name=""/>
          <p:cNvSpPr/>
          <p:nvPr/>
        </p:nvSpPr>
        <p:spPr bwMode="auto">
          <a:xfrm rot="0" flipH="0" flipV="0">
            <a:off x="4624733" y="3213993"/>
            <a:ext cx="1507353" cy="43001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lang="hu-HU"/>
              <a:t>tNum=25</a:t>
            </a:r>
            <a:endParaRPr/>
          </a:p>
        </p:txBody>
      </p:sp>
      <p:sp>
        <p:nvSpPr>
          <p:cNvPr id="1443560363" name=""/>
          <p:cNvSpPr/>
          <p:nvPr/>
        </p:nvSpPr>
        <p:spPr bwMode="auto">
          <a:xfrm rot="0" flipH="0" flipV="0">
            <a:off x="7325024" y="3213993"/>
            <a:ext cx="1507353" cy="43001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lang="hu-HU"/>
              <a:t>tNum=55</a:t>
            </a:r>
            <a:endParaRPr/>
          </a:p>
        </p:txBody>
      </p:sp>
      <p:pic>
        <p:nvPicPr>
          <p:cNvPr id="1181498209" name=""/>
          <p:cNvPicPr>
            <a:picLocks noChangeAspect="1"/>
          </p:cNvPicPr>
          <p:nvPr/>
        </p:nvPicPr>
        <p:blipFill>
          <a:blip r:embed="rId6"/>
          <a:srcRect l="39389" t="14532" r="39809" b="39439"/>
          <a:stretch/>
        </p:blipFill>
        <p:spPr bwMode="auto">
          <a:xfrm flipH="0" flipV="0">
            <a:off x="9550523" y="3821924"/>
            <a:ext cx="2099198" cy="2769156"/>
          </a:xfrm>
          <a:prstGeom prst="rect">
            <a:avLst/>
          </a:prstGeom>
        </p:spPr>
      </p:pic>
      <p:sp>
        <p:nvSpPr>
          <p:cNvPr id="1953646796" name=""/>
          <p:cNvSpPr/>
          <p:nvPr/>
        </p:nvSpPr>
        <p:spPr bwMode="auto">
          <a:xfrm rot="0" flipH="0" flipV="0">
            <a:off x="9846445" y="3213993"/>
            <a:ext cx="1507353" cy="43001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lang="hu-HU"/>
              <a:t>tNum=100</a:t>
            </a:r>
            <a:endParaRPr/>
          </a:p>
        </p:txBody>
      </p:sp>
      <p:pic>
        <p:nvPicPr>
          <p:cNvPr id="1954511671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48772" y="3935698"/>
            <a:ext cx="3916374" cy="22412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890694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hu-HU" sz="3300">
                <a:ln w="12699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iberation Sans"/>
                <a:ea typeface="Liberation Sans"/>
                <a:cs typeface="Liberation Sans"/>
              </a:rPr>
              <a:t>Paremtrikus felületek algebrája</a:t>
            </a:r>
            <a:endParaRPr>
              <a:ln w="12699"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Liberation Sans"/>
              <a:cs typeface="Liberation Sans"/>
            </a:endParaRPr>
          </a:p>
        </p:txBody>
      </p:sp>
      <p:sp>
        <p:nvSpPr>
          <p:cNvPr id="504544186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hu-HU" sz="1800">
                <a:ln w="6349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iberation Sans"/>
                <a:ea typeface="Liberation Sans"/>
                <a:cs typeface="Liberation Sans"/>
              </a:rPr>
              <a:t>„u” és „v” paraméterekhez rendel egy 3D-s pontot.</a:t>
            </a:r>
            <a:endParaRPr sz="1800">
              <a:ln w="6349"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Liberation Sans"/>
              <a:cs typeface="Liberation Sans"/>
            </a:endParaRPr>
          </a:p>
          <a:p>
            <a:pPr>
              <a:defRPr/>
            </a:pPr>
            <a:r>
              <a:rPr lang="hu-HU" sz="1800">
                <a:ln w="6349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iberation Sans"/>
                <a:ea typeface="Liberation Sans"/>
                <a:cs typeface="Liberation Sans"/>
              </a:rPr>
              <a:t>Az (u,v), (u+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hu-HU" sz="1800" u="none" strike="noStrike" cap="none" spc="0">
                          <a:ln w="6349">
                            <a:solidFill>
                              <a:schemeClr val="bg1">
                                <a:lumMod val="50000"/>
                              </a:schemeClr>
                            </a:solidFill>
                            <a:prstDash val="soli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ϵ</m:t>
                      </m:r>
                    </m:oMath>
                  </m:oMathPara>
                </a14:m>
              </mc:Choice>
              <mc:Fallback/>
            </mc:AlternateContent>
            <a:r>
              <a:rPr lang="hu-HU" sz="1800">
                <a:ln w="6349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iberation Sans"/>
                <a:ea typeface="Liberation Sans"/>
                <a:cs typeface="Liberation Sans"/>
              </a:rPr>
              <a:t>,v), (u,v+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hu-HU" sz="1800" u="none" strike="noStrike" cap="none" spc="0">
                          <a:ln w="6349">
                            <a:solidFill>
                              <a:schemeClr val="bg1">
                                <a:lumMod val="50000"/>
                              </a:schemeClr>
                            </a:solidFill>
                            <a:prstDash val="soli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ϵ</m:t>
                      </m:r>
                    </m:oMath>
                  </m:oMathPara>
                </a14:m>
              </mc:Choice>
              <mc:Fallback/>
            </mc:AlternateContent>
            <a:r>
              <a:rPr lang="hu-HU" sz="1800">
                <a:ln w="6349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iberation Sans"/>
                <a:ea typeface="Liberation Sans"/>
                <a:cs typeface="Liberation Sans"/>
              </a:rPr>
              <a:t>) és (u+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hu-HU" sz="1800" u="none" strike="noStrike" cap="none" spc="0">
                          <a:ln w="6349">
                            <a:solidFill>
                              <a:schemeClr val="bg1">
                                <a:lumMod val="50000"/>
                              </a:schemeClr>
                            </a:solidFill>
                            <a:prstDash val="soli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ϵ</m:t>
                      </m:r>
                    </m:oMath>
                  </m:oMathPara>
                </a14:m>
              </mc:Choice>
              <mc:Fallback/>
            </mc:AlternateContent>
            <a:r>
              <a:rPr lang="hu-HU" sz="1800">
                <a:ln w="6349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iberation Sans"/>
                <a:ea typeface="Liberation Sans"/>
                <a:cs typeface="Liberation Sans"/>
              </a:rPr>
              <a:t>,v+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hu-HU" sz="1800" u="none" strike="noStrike" cap="none" spc="0">
                          <a:ln w="6349">
                            <a:solidFill>
                              <a:schemeClr val="bg1">
                                <a:lumMod val="50000"/>
                              </a:schemeClr>
                            </a:solidFill>
                            <a:prstDash val="solid"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ϵ</m:t>
                      </m:r>
                    </m:oMath>
                  </m:oMathPara>
                </a14:m>
              </mc:Choice>
              <mc:Fallback/>
            </mc:AlternateContent>
            <a:r>
              <a:rPr lang="hu-HU" sz="1800">
                <a:ln w="6349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iberation Sans"/>
                <a:ea typeface="Liberation Sans"/>
                <a:cs typeface="Liberation Sans"/>
              </a:rPr>
              <a:t>) közötti felületet kettő darab háromszöggel közelíti.</a:t>
            </a:r>
            <a:endParaRPr lang="hu-HU" sz="1800">
              <a:ln w="6349"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Liberation Sans"/>
              <a:ea typeface="Liberation Sans"/>
              <a:cs typeface="Liberation Sans"/>
            </a:endParaRPr>
          </a:p>
          <a:p>
            <a:pPr>
              <a:defRPr/>
            </a:pPr>
            <a:r>
              <a:rPr lang="hu-HU" sz="1800">
                <a:ln w="6349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Liberation Sans"/>
                <a:ea typeface="Liberation Sans"/>
                <a:cs typeface="Liberation Sans"/>
              </a:rPr>
              <a:t>A felület normálvektorait a mintavételezett (u,v) pontokból közelíti.</a:t>
            </a:r>
            <a:endParaRPr sz="1800">
              <a:ln w="6349"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Liberation Sans"/>
              <a:cs typeface="Liberation Sans"/>
            </a:endParaRPr>
          </a:p>
        </p:txBody>
      </p:sp>
      <p:pic>
        <p:nvPicPr>
          <p:cNvPr id="26691715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93685" y="2956587"/>
            <a:ext cx="9058275" cy="257175"/>
          </a:xfrm>
          <a:prstGeom prst="rect">
            <a:avLst/>
          </a:prstGeom>
        </p:spPr>
      </p:pic>
      <p:pic>
        <p:nvPicPr>
          <p:cNvPr id="60214245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4115" y="3723527"/>
            <a:ext cx="4495266" cy="2267407"/>
          </a:xfrm>
          <a:prstGeom prst="rect">
            <a:avLst/>
          </a:prstGeom>
        </p:spPr>
      </p:pic>
      <p:sp>
        <p:nvSpPr>
          <p:cNvPr id="128627137" name=""/>
          <p:cNvSpPr/>
          <p:nvPr/>
        </p:nvSpPr>
        <p:spPr bwMode="auto">
          <a:xfrm rot="0" flipH="0" flipV="0">
            <a:off x="4957561" y="3835090"/>
            <a:ext cx="1858762" cy="43001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lang="hu-HU"/>
              <a:t>width,height=10</a:t>
            </a:r>
            <a:endParaRPr/>
          </a:p>
        </p:txBody>
      </p:sp>
      <p:sp>
        <p:nvSpPr>
          <p:cNvPr id="339410526" name=""/>
          <p:cNvSpPr/>
          <p:nvPr/>
        </p:nvSpPr>
        <p:spPr bwMode="auto">
          <a:xfrm rot="0" flipH="0" flipV="0">
            <a:off x="7231290" y="3835090"/>
            <a:ext cx="1941990" cy="43001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lang="hu-HU" sz="1800" b="0" i="0" u="none" strike="noStrike" cap="none" spc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width,height=25</a:t>
            </a:r>
            <a:endParaRPr sz="1800"/>
          </a:p>
          <a:p>
            <a:pPr algn="ctr">
              <a:defRPr/>
            </a:pPr>
            <a:endParaRPr/>
          </a:p>
        </p:txBody>
      </p:sp>
      <p:sp>
        <p:nvSpPr>
          <p:cNvPr id="844018659" name=""/>
          <p:cNvSpPr/>
          <p:nvPr/>
        </p:nvSpPr>
        <p:spPr bwMode="auto">
          <a:xfrm rot="0" flipH="0" flipV="0">
            <a:off x="9638658" y="3824593"/>
            <a:ext cx="2000641" cy="430011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lang="hu-HU"/>
              <a:t>width,height=50</a:t>
            </a:r>
            <a:endParaRPr/>
          </a:p>
        </p:txBody>
      </p:sp>
      <p:pic>
        <p:nvPicPr>
          <p:cNvPr id="2108800475" name=""/>
          <p:cNvPicPr>
            <a:picLocks noChangeAspect="1"/>
          </p:cNvPicPr>
          <p:nvPr/>
        </p:nvPicPr>
        <p:blipFill>
          <a:blip r:embed="rId5"/>
          <a:srcRect l="28149" t="32028" r="28166" b="16762"/>
          <a:stretch/>
        </p:blipFill>
        <p:spPr bwMode="auto">
          <a:xfrm flipH="0" flipV="0">
            <a:off x="9498486" y="4396887"/>
            <a:ext cx="2280984" cy="1594046"/>
          </a:xfrm>
          <a:prstGeom prst="rect">
            <a:avLst/>
          </a:prstGeom>
        </p:spPr>
      </p:pic>
      <p:pic>
        <p:nvPicPr>
          <p:cNvPr id="1712161605" name=""/>
          <p:cNvPicPr>
            <a:picLocks noChangeAspect="1"/>
          </p:cNvPicPr>
          <p:nvPr/>
        </p:nvPicPr>
        <p:blipFill>
          <a:blip r:embed="rId6"/>
          <a:srcRect l="25237" t="28931" r="23730" b="10585"/>
          <a:stretch/>
        </p:blipFill>
        <p:spPr bwMode="auto">
          <a:xfrm flipH="0" flipV="0">
            <a:off x="7081704" y="4407384"/>
            <a:ext cx="2241163" cy="1583550"/>
          </a:xfrm>
          <a:prstGeom prst="rect">
            <a:avLst/>
          </a:prstGeom>
        </p:spPr>
      </p:pic>
      <p:pic>
        <p:nvPicPr>
          <p:cNvPr id="703318044" name=""/>
          <p:cNvPicPr>
            <a:picLocks noChangeAspect="1"/>
          </p:cNvPicPr>
          <p:nvPr/>
        </p:nvPicPr>
        <p:blipFill>
          <a:blip r:embed="rId7"/>
          <a:srcRect l="23120" t="25938" r="21776" b="4888"/>
          <a:stretch/>
        </p:blipFill>
        <p:spPr bwMode="auto">
          <a:xfrm flipH="0" flipV="0">
            <a:off x="4855838" y="4398105"/>
            <a:ext cx="2154851" cy="16126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ONLYOFFICE/9.0.0.172</Application>
  <PresentationFormat>On-screen Show (4:3)</PresentationFormat>
  <Paragraphs>0</Paragraphs>
  <Slides>14</Slides>
  <Notes>14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</cp:revision>
  <dcterms:modified xsi:type="dcterms:W3CDTF">2025-06-26T02:54:18Z</dcterms:modified>
</cp:coreProperties>
</file>