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9" r:id="rId4"/>
    <p:sldId id="258" r:id="rId5"/>
    <p:sldId id="271" r:id="rId6"/>
    <p:sldId id="285" r:id="rId7"/>
    <p:sldId id="286" r:id="rId8"/>
    <p:sldId id="287" r:id="rId9"/>
    <p:sldId id="288" r:id="rId10"/>
    <p:sldId id="263" r:id="rId11"/>
    <p:sldId id="265" r:id="rId12"/>
    <p:sldId id="281" r:id="rId13"/>
    <p:sldId id="282" r:id="rId14"/>
    <p:sldId id="283" r:id="rId15"/>
  </p:sldIdLst>
  <p:sldSz cx="9144000" cy="6858000" type="screen4x3"/>
  <p:notesSz cx="6858000" cy="9144000"/>
  <p:custDataLst>
    <p:tags r:id="rId18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67676"/>
    <a:srgbClr val="BCBCBC"/>
    <a:srgbClr val="F21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624" y="-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2814" y="-102"/>
      </p:cViewPr>
      <p:guideLst>
        <p:guide orient="horz" pos="2880"/>
        <p:guide pos="2160"/>
      </p:guideLst>
    </p:cSldViewPr>
  </p:notesViewPr>
  <p:gridSpacing cx="50800" cy="50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sz="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74563-04DD-4728-8CC2-AD790F9B42D8}" type="datetimeFigureOut">
              <a:rPr lang="de-DE" sz="600" smtClean="0">
                <a:latin typeface="Arial" pitchFamily="34" charset="0"/>
                <a:cs typeface="Arial" pitchFamily="34" charset="0"/>
              </a:rPr>
              <a:pPr/>
              <a:t>08.10.2014</a:t>
            </a:fld>
            <a:endParaRPr lang="de-DE" sz="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sz="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C5C09-A086-41B5-AB93-0D519CF90B74}" type="slidenum">
              <a:rPr lang="de-DE" sz="6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de-DE" sz="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892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600">
                <a:latin typeface="Arial" pitchFamily="34" charset="0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600">
                <a:latin typeface="Arial" pitchFamily="34" charset="0"/>
                <a:cs typeface="Arial" pitchFamily="34" charset="0"/>
              </a:defRPr>
            </a:lvl1pPr>
          </a:lstStyle>
          <a:p>
            <a:fld id="{F8D99BBB-DA91-45F1-94E4-DDBAA3887247}" type="datetimeFigureOut">
              <a:rPr lang="de-DE" smtClean="0"/>
              <a:pPr/>
              <a:t>08.10.2014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600">
                <a:latin typeface="Arial" pitchFamily="34" charset="0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00">
                <a:latin typeface="Arial" pitchFamily="34" charset="0"/>
                <a:cs typeface="Arial" pitchFamily="34" charset="0"/>
              </a:defRPr>
            </a:lvl1pPr>
          </a:lstStyle>
          <a:p>
            <a:fld id="{CEC6974F-3C9C-44C7-8DD3-1BF295C9E94D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6215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207963" indent="-206375" algn="l" defTabSz="914400" rtl="0" eaLnBrk="1" latinLnBrk="0" hangingPunct="1">
      <a:buClr>
        <a:srgbClr val="F21C0A"/>
      </a:buClr>
      <a:buFont typeface="Wingdings" pitchFamily="2" charset="2"/>
      <a:buChar char="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209550" indent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412750" indent="-201613" algn="l" defTabSz="914400" rtl="0" eaLnBrk="1" latinLnBrk="0" hangingPunct="1">
      <a:buClr>
        <a:srgbClr val="F21C0A"/>
      </a:buClr>
      <a:buFont typeface="Wingdings" pitchFamily="2" charset="2"/>
      <a:buChar char="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414338" indent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9600" y="3606800"/>
            <a:ext cx="6705600" cy="1181100"/>
          </a:xfrm>
        </p:spPr>
        <p:txBody>
          <a:bodyPr anchor="b" anchorCtr="0"/>
          <a:lstStyle>
            <a:lvl1pPr>
              <a:defRPr>
                <a:solidFill>
                  <a:srgbClr val="F21C0A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09600" y="5035550"/>
            <a:ext cx="6705600" cy="457200"/>
          </a:xfrm>
        </p:spPr>
        <p:txBody>
          <a:bodyPr>
            <a:noAutofit/>
          </a:bodyPr>
          <a:lstStyle>
            <a:lvl1pPr marL="0" indent="0" algn="l">
              <a:lnSpc>
                <a:spcPts val="1800"/>
              </a:lnSpc>
              <a:buNone/>
              <a:defRPr sz="1400">
                <a:solidFill>
                  <a:srgbClr val="76767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pic>
        <p:nvPicPr>
          <p:cNvPr id="7" name="eon_logo1" descr="EON_MI_W.t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12087" y="6042025"/>
            <a:ext cx="1331976" cy="5394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666750"/>
            <a:ext cx="7924800" cy="609600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9DBC-5EFD-468C-9F9F-C80FB4A03599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666750"/>
            <a:ext cx="7924800" cy="609600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422400"/>
            <a:ext cx="3886200" cy="421640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5025" y="1422400"/>
            <a:ext cx="3886200" cy="421640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9DBC-5EFD-468C-9F9F-C80FB4A03599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666750"/>
            <a:ext cx="7924800" cy="609600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1" y="1422400"/>
            <a:ext cx="2439987" cy="421640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352801" y="1422400"/>
            <a:ext cx="2439987" cy="421640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9DBC-5EFD-468C-9F9F-C80FB4A0359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6096000" y="1422400"/>
            <a:ext cx="2439987" cy="421640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666750"/>
            <a:ext cx="79248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422400"/>
            <a:ext cx="3886200" cy="304800"/>
          </a:xfrm>
        </p:spPr>
        <p:txBody>
          <a:bodyPr anchor="t" anchorCtr="0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1727200"/>
            <a:ext cx="3886200" cy="391160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422400"/>
            <a:ext cx="3886200" cy="304800"/>
          </a:xfrm>
        </p:spPr>
        <p:txBody>
          <a:bodyPr anchor="t" anchorCtr="0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727200"/>
            <a:ext cx="3886200" cy="391160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9DBC-5EFD-468C-9F9F-C80FB4A03599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9DBC-5EFD-468C-9F9F-C80FB4A03599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9DBC-5EFD-468C-9F9F-C80FB4A03599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666750"/>
            <a:ext cx="7924800" cy="609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422400"/>
            <a:ext cx="7924800" cy="4216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15975" y="6403340"/>
            <a:ext cx="6553200" cy="190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800"/>
              </a:lnSpc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09600" y="6403340"/>
            <a:ext cx="173037" cy="190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800"/>
              </a:lnSpc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49DBC-5EFD-468C-9F9F-C80FB4A03599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7" name="eon_logo2" descr="EON_MI_W.tif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7812087" y="6042025"/>
            <a:ext cx="1331976" cy="5394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6" r:id="rId4"/>
    <p:sldLayoutId id="2147483653" r:id="rId5"/>
    <p:sldLayoutId id="2147483654" r:id="rId6"/>
    <p:sldLayoutId id="2147483655" r:id="rId7"/>
  </p:sldLayoutIdLst>
  <p:hf hdr="0" ftr="0" dt="0"/>
  <p:txStyles>
    <p:titleStyle>
      <a:lvl1pPr algn="l" defTabSz="914400" rtl="0" eaLnBrk="1" latinLnBrk="0" hangingPunct="1">
        <a:lnSpc>
          <a:spcPts val="3100"/>
        </a:lnSpc>
        <a:spcBef>
          <a:spcPct val="0"/>
        </a:spcBef>
        <a:buNone/>
        <a:defRPr sz="2500" kern="1200">
          <a:solidFill>
            <a:srgbClr val="F21C0A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07963" indent="-206375" algn="l" defTabSz="914400" rtl="0" eaLnBrk="1" latinLnBrk="0" hangingPunct="1">
        <a:lnSpc>
          <a:spcPts val="2400"/>
        </a:lnSpc>
        <a:spcBef>
          <a:spcPts val="0"/>
        </a:spcBef>
        <a:buClr>
          <a:srgbClr val="F21C0A"/>
        </a:buClr>
        <a:buFont typeface="Wingdings" pitchFamily="2" charset="2"/>
        <a:buChar char="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09550" indent="0" algn="l" defTabSz="914400" rtl="0" eaLnBrk="1" latinLnBrk="0" hangingPunct="1">
        <a:lnSpc>
          <a:spcPts val="2400"/>
        </a:lnSpc>
        <a:spcBef>
          <a:spcPts val="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412750" indent="-201613" algn="l" defTabSz="914400" rtl="0" eaLnBrk="1" latinLnBrk="0" hangingPunct="1">
        <a:lnSpc>
          <a:spcPts val="2400"/>
        </a:lnSpc>
        <a:spcBef>
          <a:spcPts val="0"/>
        </a:spcBef>
        <a:buClr>
          <a:srgbClr val="F21C0A"/>
        </a:buClr>
        <a:buFont typeface="Wingdings" pitchFamily="2" charset="2"/>
        <a:buChar char="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414338" indent="0" algn="l" defTabSz="914400" rtl="0" eaLnBrk="1" latinLnBrk="0" hangingPunct="1">
        <a:lnSpc>
          <a:spcPts val="2400"/>
        </a:lnSpc>
        <a:spcBef>
          <a:spcPts val="0"/>
        </a:spcBef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617538" indent="-203200" algn="l" defTabSz="914400" rtl="0" eaLnBrk="1" latinLnBrk="0" hangingPunct="1">
        <a:lnSpc>
          <a:spcPts val="2400"/>
        </a:lnSpc>
        <a:spcBef>
          <a:spcPts val="0"/>
        </a:spcBef>
        <a:buClr>
          <a:srgbClr val="F21C0A"/>
        </a:buClr>
        <a:buFont typeface="Wingdings" pitchFamily="2" charset="2"/>
        <a:buChar char="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617538" indent="0" algn="l" defTabSz="914400" rtl="0" eaLnBrk="1" latinLnBrk="0" hangingPunct="1">
        <a:lnSpc>
          <a:spcPts val="2400"/>
        </a:lnSpc>
        <a:spcBef>
          <a:spcPts val="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820738" indent="-203200" algn="l" defTabSz="914400" rtl="0" eaLnBrk="1" latinLnBrk="0" hangingPunct="1">
        <a:lnSpc>
          <a:spcPts val="2400"/>
        </a:lnSpc>
        <a:spcBef>
          <a:spcPts val="0"/>
        </a:spcBef>
        <a:buClr>
          <a:srgbClr val="F21C0A"/>
        </a:buClr>
        <a:buFont typeface="Wingdings" pitchFamily="2" charset="2"/>
        <a:buChar char="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820738" indent="0" algn="l" defTabSz="914400" rtl="0" eaLnBrk="1" latinLnBrk="0" hangingPunct="1">
        <a:lnSpc>
          <a:spcPts val="2400"/>
        </a:lnSpc>
        <a:spcBef>
          <a:spcPts val="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Unit testing</a:t>
            </a:r>
            <a:endParaRPr lang="en-GB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Gary Bowerbank, Csaba Riedlinger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Storage options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Shared drive</a:t>
            </a:r>
          </a:p>
          <a:p>
            <a:pPr lvl="3"/>
            <a:r>
              <a:rPr lang="en-GB" dirty="0" smtClean="0"/>
              <a:t>Same structure as Dimensions</a:t>
            </a:r>
          </a:p>
          <a:p>
            <a:pPr lvl="5"/>
            <a:r>
              <a:rPr lang="en-GB" dirty="0" smtClean="0"/>
              <a:t>Final code, unit test and log file kept together</a:t>
            </a:r>
          </a:p>
          <a:p>
            <a:pPr lvl="5"/>
            <a:r>
              <a:rPr lang="en-GB" dirty="0"/>
              <a:t>Separate sub-directories may be used for test data, mock-up objects, finalised code</a:t>
            </a:r>
          </a:p>
          <a:p>
            <a:pPr marL="414338" lvl="5" indent="0">
              <a:buNone/>
            </a:pPr>
            <a:endParaRPr lang="en-GB" dirty="0"/>
          </a:p>
          <a:p>
            <a:pPr lvl="1"/>
            <a:r>
              <a:rPr lang="en-GB" dirty="0" smtClean="0"/>
              <a:t>Database</a:t>
            </a:r>
          </a:p>
          <a:p>
            <a:pPr lvl="3"/>
            <a:r>
              <a:rPr lang="en-GB" dirty="0" smtClean="0"/>
              <a:t>Stored in a CLOB</a:t>
            </a:r>
          </a:p>
          <a:p>
            <a:pPr lvl="3"/>
            <a:r>
              <a:rPr lang="en-GB" dirty="0" smtClean="0"/>
              <a:t>Maintained by an APEX app</a:t>
            </a:r>
          </a:p>
          <a:p>
            <a:pPr marL="211137" lvl="3" indent="0">
              <a:buNone/>
            </a:pP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9DBC-5EFD-468C-9F9F-C80FB4A03599}" type="slidenum">
              <a:rPr lang="en-GB" smtClean="0"/>
              <a:pPr/>
              <a:t>10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Storage options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11137" lvl="3"/>
            <a:r>
              <a:rPr lang="en-GB" dirty="0"/>
              <a:t>Dimensions</a:t>
            </a:r>
          </a:p>
          <a:p>
            <a:pPr marL="211137" lvl="3"/>
            <a:endParaRPr lang="en-GB" dirty="0" smtClean="0"/>
          </a:p>
          <a:p>
            <a:pPr marL="211137" lvl="3"/>
            <a:r>
              <a:rPr lang="en-GB" dirty="0" smtClean="0"/>
              <a:t>Use </a:t>
            </a:r>
            <a:r>
              <a:rPr lang="en-GB" dirty="0"/>
              <a:t>structure implemented for Test Driven Development (TDD)</a:t>
            </a:r>
          </a:p>
          <a:p>
            <a:pPr marL="211137" lvl="3"/>
            <a:endParaRPr lang="en-GB" dirty="0" smtClean="0"/>
          </a:p>
          <a:p>
            <a:pPr marL="211137" lvl="3"/>
            <a:r>
              <a:rPr lang="en-GB" dirty="0" smtClean="0"/>
              <a:t>Folder </a:t>
            </a:r>
            <a:r>
              <a:rPr lang="en-GB" dirty="0"/>
              <a:t>can be set up by DBAs as required</a:t>
            </a:r>
          </a:p>
          <a:p>
            <a:pPr marL="415925" lvl="5"/>
            <a:r>
              <a:rPr lang="en-GB" dirty="0" smtClean="0"/>
              <a:t>Separate </a:t>
            </a:r>
            <a:r>
              <a:rPr lang="en-GB" dirty="0"/>
              <a:t>folder for test data scripts, logs, results, packages etc.</a:t>
            </a:r>
          </a:p>
          <a:p>
            <a:pPr marL="415925" lvl="5"/>
            <a:r>
              <a:rPr lang="en-GB" dirty="0" smtClean="0"/>
              <a:t>Option </a:t>
            </a:r>
            <a:r>
              <a:rPr lang="en-GB" dirty="0"/>
              <a:t>to have another thread for third party apps (e.g. PLUNIT)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9DBC-5EFD-468C-9F9F-C80FB4A03599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76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Screenshots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9DBC-5EFD-468C-9F9F-C80FB4A03599}" type="slidenum">
              <a:rPr lang="de-DE" smtClean="0"/>
              <a:pPr/>
              <a:t>12</a:t>
            </a:fld>
            <a:endParaRPr lang="de-DE"/>
          </a:p>
        </p:txBody>
      </p:sp>
      <p:pic>
        <p:nvPicPr>
          <p:cNvPr id="1026" name="Picture 2" descr="H:\Unit testing\UnitTestsLogIn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602" y="1711071"/>
            <a:ext cx="3724795" cy="3639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3454400" y="4241800"/>
            <a:ext cx="1016000" cy="304800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297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Screenshots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9DBC-5EFD-468C-9F9F-C80FB4A03599}" type="slidenum">
              <a:rPr lang="de-DE" smtClean="0"/>
              <a:pPr/>
              <a:t>13</a:t>
            </a:fld>
            <a:endParaRPr lang="de-DE"/>
          </a:p>
        </p:txBody>
      </p:sp>
      <p:pic>
        <p:nvPicPr>
          <p:cNvPr id="2050" name="Picture 2" descr="H:\Unit testing\UnitTests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98600"/>
            <a:ext cx="7924800" cy="31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609600" y="2667000"/>
            <a:ext cx="1524000" cy="1066800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686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Screenshots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9DBC-5EFD-468C-9F9F-C80FB4A03599}" type="slidenum">
              <a:rPr lang="de-DE" smtClean="0"/>
              <a:pPr/>
              <a:t>14</a:t>
            </a:fld>
            <a:endParaRPr lang="de-DE"/>
          </a:p>
        </p:txBody>
      </p:sp>
      <p:pic>
        <p:nvPicPr>
          <p:cNvPr id="3074" name="Picture 2" descr="H:\Unit testing\UnitTests2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98600"/>
            <a:ext cx="7924800" cy="331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660400" y="2768600"/>
            <a:ext cx="1473200" cy="762000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 smtClean="0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165600" y="2209800"/>
            <a:ext cx="1016000" cy="304800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1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2263" lvl="1" indent="-320676">
              <a:spcAft>
                <a:spcPts val="1200"/>
              </a:spcAft>
              <a:buClr>
                <a:srgbClr val="000000"/>
              </a:buClr>
              <a:buFont typeface="Wingdings" pitchFamily="2" charset="2"/>
              <a:buAutoNum type="arabicPeriod"/>
            </a:pPr>
            <a:r>
              <a:rPr lang="en-GB" sz="2000" dirty="0" smtClean="0"/>
              <a:t>Unit testing, examples</a:t>
            </a:r>
          </a:p>
          <a:p>
            <a:pPr marL="322263" lvl="1" indent="-320676">
              <a:spcAft>
                <a:spcPts val="1200"/>
              </a:spcAft>
              <a:buClr>
                <a:srgbClr val="000000"/>
              </a:buClr>
              <a:buFont typeface="Wingdings" pitchFamily="2" charset="2"/>
              <a:buAutoNum type="arabicPeriod"/>
            </a:pPr>
            <a:r>
              <a:rPr lang="en-GB" sz="2000" dirty="0" smtClean="0"/>
              <a:t>Recommended format, content</a:t>
            </a:r>
          </a:p>
          <a:p>
            <a:pPr marL="322263" lvl="1" indent="-320676">
              <a:spcAft>
                <a:spcPts val="1200"/>
              </a:spcAft>
              <a:buClr>
                <a:srgbClr val="000000"/>
              </a:buClr>
              <a:buFont typeface="Wingdings" pitchFamily="2" charset="2"/>
              <a:buAutoNum type="arabicPeriod"/>
            </a:pPr>
            <a:r>
              <a:rPr lang="en-GB" sz="2000" dirty="0" smtClean="0"/>
              <a:t>Storage </a:t>
            </a:r>
            <a:r>
              <a:rPr lang="en-GB" sz="2000" dirty="0" smtClean="0"/>
              <a:t>options</a:t>
            </a:r>
            <a:endParaRPr lang="en-GB" sz="20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9DBC-5EFD-468C-9F9F-C80FB4A03599}" type="slidenum">
              <a:rPr lang="en-GB" smtClean="0"/>
              <a:pPr/>
              <a:t>2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8" y="177800"/>
            <a:ext cx="7924800" cy="609600"/>
          </a:xfrm>
        </p:spPr>
        <p:txBody>
          <a:bodyPr/>
          <a:lstStyle/>
          <a:p>
            <a:r>
              <a:rPr lang="en-GB" dirty="0" smtClean="0"/>
              <a:t> HWC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9DBC-5EFD-468C-9F9F-C80FB4A03599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1026" name="Picture 2" descr="H:\Unit testing\Operation Flow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61806"/>
            <a:ext cx="5029200" cy="673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89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Unit test examples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What is a unit?</a:t>
            </a:r>
          </a:p>
          <a:p>
            <a:pPr lvl="3"/>
            <a:r>
              <a:rPr lang="en-GB" dirty="0" smtClean="0"/>
              <a:t>Individual units of source code </a:t>
            </a:r>
          </a:p>
          <a:p>
            <a:pPr lvl="5"/>
            <a:r>
              <a:rPr lang="en-GB" dirty="0" smtClean="0"/>
              <a:t>Isolated code fragments</a:t>
            </a:r>
          </a:p>
          <a:p>
            <a:pPr lvl="5"/>
            <a:r>
              <a:rPr lang="en-GB" dirty="0" smtClean="0"/>
              <a:t>Smallest testable piece of an application</a:t>
            </a:r>
          </a:p>
          <a:p>
            <a:pPr lvl="3"/>
            <a:r>
              <a:rPr lang="en-GB" dirty="0" smtClean="0"/>
              <a:t>Sub-query factoring (Ex1)</a:t>
            </a:r>
          </a:p>
          <a:p>
            <a:pPr lvl="3"/>
            <a:r>
              <a:rPr lang="en-GB" dirty="0" smtClean="0"/>
              <a:t>Smaller or bigger units? (Ex11, Ex12)</a:t>
            </a:r>
          </a:p>
          <a:p>
            <a:pPr marL="1588" lvl="1" indent="0">
              <a:buNone/>
            </a:pPr>
            <a:endParaRPr lang="en-GB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9DBC-5EFD-468C-9F9F-C80FB4A03599}" type="slidenum">
              <a:rPr lang="en-GB" smtClean="0"/>
              <a:pPr/>
              <a:t>4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Unit test examples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What is a unit?</a:t>
            </a:r>
          </a:p>
          <a:p>
            <a:pPr lvl="3"/>
            <a:r>
              <a:rPr lang="en-GB" dirty="0" smtClean="0"/>
              <a:t>Individual units of source code </a:t>
            </a:r>
          </a:p>
          <a:p>
            <a:pPr lvl="5"/>
            <a:r>
              <a:rPr lang="en-GB" dirty="0" smtClean="0"/>
              <a:t>Isolated code fragments</a:t>
            </a:r>
          </a:p>
          <a:p>
            <a:pPr lvl="5"/>
            <a:r>
              <a:rPr lang="en-GB" dirty="0" smtClean="0"/>
              <a:t>Smallest testable piece of an application</a:t>
            </a:r>
          </a:p>
          <a:p>
            <a:pPr lvl="3"/>
            <a:r>
              <a:rPr lang="en-GB" dirty="0" smtClean="0"/>
              <a:t>Sub-query factoring (Ex1)</a:t>
            </a:r>
          </a:p>
          <a:p>
            <a:pPr lvl="3"/>
            <a:r>
              <a:rPr lang="en-GB" dirty="0" smtClean="0"/>
              <a:t>Smaller or bigger units? (Ex11, Ex12)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Test </a:t>
            </a:r>
            <a:r>
              <a:rPr lang="en-GB" dirty="0"/>
              <a:t>data</a:t>
            </a:r>
          </a:p>
          <a:p>
            <a:pPr lvl="3"/>
            <a:r>
              <a:rPr lang="en-GB" dirty="0"/>
              <a:t>Select from</a:t>
            </a:r>
          </a:p>
          <a:p>
            <a:pPr lvl="5"/>
            <a:r>
              <a:rPr lang="en-GB" dirty="0"/>
              <a:t>DUAL</a:t>
            </a:r>
          </a:p>
          <a:p>
            <a:pPr lvl="5"/>
            <a:r>
              <a:rPr lang="en-GB" dirty="0"/>
              <a:t>HDS</a:t>
            </a:r>
          </a:p>
          <a:p>
            <a:pPr lvl="5"/>
            <a:r>
              <a:rPr lang="en-GB" dirty="0"/>
              <a:t>Source </a:t>
            </a:r>
            <a:r>
              <a:rPr lang="en-GB" dirty="0" smtClean="0"/>
              <a:t>table (Ex2)</a:t>
            </a:r>
            <a:endParaRPr lang="en-GB" dirty="0"/>
          </a:p>
          <a:p>
            <a:pPr lvl="5"/>
            <a:r>
              <a:rPr lang="en-GB" dirty="0"/>
              <a:t>Mock up </a:t>
            </a:r>
            <a:r>
              <a:rPr lang="en-GB" dirty="0" smtClean="0"/>
              <a:t>table (Ex3)</a:t>
            </a:r>
            <a:endParaRPr lang="en-GB" dirty="0"/>
          </a:p>
          <a:p>
            <a:pPr marL="211137" lvl="3" indent="0">
              <a:buNone/>
            </a:pPr>
            <a:endParaRPr lang="en-GB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9DBC-5EFD-468C-9F9F-C80FB4A03599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692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Recommended format, content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Unit test file (</a:t>
            </a:r>
            <a:r>
              <a:rPr lang="en-GB" dirty="0" err="1" smtClean="0"/>
              <a:t>view_name.ut.sql</a:t>
            </a:r>
            <a:r>
              <a:rPr lang="en-GB" dirty="0" smtClean="0"/>
              <a:t>) – single vs. multiple files (Ex4)</a:t>
            </a:r>
          </a:p>
          <a:p>
            <a:pPr lvl="1"/>
            <a:r>
              <a:rPr lang="en-GB" dirty="0" smtClean="0"/>
              <a:t>Header – similar to view/procedure/package</a:t>
            </a:r>
          </a:p>
          <a:p>
            <a:pPr lvl="3"/>
            <a:r>
              <a:rPr lang="en-GB" dirty="0" smtClean="0"/>
              <a:t>Created when, by who, what purpose, modified by, change history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9DBC-5EFD-468C-9F9F-C80FB4A03599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084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Recommended format, content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Unit test file (</a:t>
            </a:r>
            <a:r>
              <a:rPr lang="en-GB" dirty="0" err="1" smtClean="0"/>
              <a:t>view_name.ut.sql</a:t>
            </a:r>
            <a:r>
              <a:rPr lang="en-GB" dirty="0" smtClean="0"/>
              <a:t>) – single vs. multiple files (Ex4)</a:t>
            </a:r>
          </a:p>
          <a:p>
            <a:pPr lvl="1"/>
            <a:r>
              <a:rPr lang="en-GB" dirty="0" smtClean="0"/>
              <a:t>Header – similar to view/procedure/package</a:t>
            </a:r>
          </a:p>
          <a:p>
            <a:pPr lvl="3"/>
            <a:r>
              <a:rPr lang="en-GB" dirty="0" smtClean="0"/>
              <a:t>Created when, by who, what purpose, modified by, change history</a:t>
            </a:r>
          </a:p>
          <a:p>
            <a:pPr lvl="1"/>
            <a:r>
              <a:rPr lang="en-GB" dirty="0" smtClean="0"/>
              <a:t>Test data setup section</a:t>
            </a:r>
          </a:p>
          <a:p>
            <a:pPr lvl="1"/>
            <a:r>
              <a:rPr lang="en-GB" dirty="0" smtClean="0"/>
              <a:t>Scenarios, supporting columns, </a:t>
            </a:r>
          </a:p>
          <a:p>
            <a:pPr lvl="1"/>
            <a:r>
              <a:rPr lang="en-GB" dirty="0" smtClean="0"/>
              <a:t>Expected results, outcomes (PL/SQL wrapper?) (Ex5)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9DBC-5EFD-468C-9F9F-C80FB4A03599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084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Recommended format, content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Unit test file (</a:t>
            </a:r>
            <a:r>
              <a:rPr lang="en-GB" dirty="0" err="1" smtClean="0"/>
              <a:t>view_name.ut.sql</a:t>
            </a:r>
            <a:r>
              <a:rPr lang="en-GB" dirty="0" smtClean="0"/>
              <a:t>) – single vs. multiple files (Ex4)</a:t>
            </a:r>
          </a:p>
          <a:p>
            <a:pPr lvl="1"/>
            <a:r>
              <a:rPr lang="en-GB" dirty="0" smtClean="0"/>
              <a:t>Header – similar to view/procedure/package</a:t>
            </a:r>
          </a:p>
          <a:p>
            <a:pPr lvl="3"/>
            <a:r>
              <a:rPr lang="en-GB" dirty="0" smtClean="0"/>
              <a:t>Created when, by who, what purpose, modified by, change history</a:t>
            </a:r>
          </a:p>
          <a:p>
            <a:pPr lvl="1"/>
            <a:r>
              <a:rPr lang="en-GB" dirty="0" smtClean="0"/>
              <a:t>Test data setup section</a:t>
            </a:r>
          </a:p>
          <a:p>
            <a:pPr lvl="1"/>
            <a:r>
              <a:rPr lang="en-GB" dirty="0" smtClean="0"/>
              <a:t>Scenarios, supporting columns, </a:t>
            </a:r>
          </a:p>
          <a:p>
            <a:pPr lvl="1"/>
            <a:r>
              <a:rPr lang="en-GB" dirty="0" smtClean="0"/>
              <a:t>Expected results, outcomes (PL/SQL wrapper?) (Ex5)</a:t>
            </a:r>
          </a:p>
          <a:p>
            <a:pPr lvl="1"/>
            <a:r>
              <a:rPr lang="en-GB" dirty="0" smtClean="0"/>
              <a:t>Clear down test data, then </a:t>
            </a:r>
          </a:p>
          <a:p>
            <a:pPr lvl="3"/>
            <a:r>
              <a:rPr lang="en-GB" dirty="0" smtClean="0"/>
              <a:t>repeat with real data</a:t>
            </a:r>
          </a:p>
          <a:p>
            <a:pPr lvl="3"/>
            <a:r>
              <a:rPr lang="en-GB" dirty="0" smtClean="0"/>
              <a:t>repeat with garbage data (we can’t cater for all cases)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9DBC-5EFD-468C-9F9F-C80FB4A03599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084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Recommended format, content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Unit test file (</a:t>
            </a:r>
            <a:r>
              <a:rPr lang="en-GB" dirty="0" err="1" smtClean="0"/>
              <a:t>view_name.ut.sql</a:t>
            </a:r>
            <a:r>
              <a:rPr lang="en-GB" dirty="0" smtClean="0"/>
              <a:t>) – single vs. multiple files (Ex4)</a:t>
            </a:r>
          </a:p>
          <a:p>
            <a:pPr lvl="1"/>
            <a:r>
              <a:rPr lang="en-GB" dirty="0" smtClean="0"/>
              <a:t>Header – similar to view/procedure/package</a:t>
            </a:r>
          </a:p>
          <a:p>
            <a:pPr lvl="3"/>
            <a:r>
              <a:rPr lang="en-GB" dirty="0" smtClean="0"/>
              <a:t>Created when, by who, what purpose, modified by, change history</a:t>
            </a:r>
          </a:p>
          <a:p>
            <a:pPr lvl="1"/>
            <a:r>
              <a:rPr lang="en-GB" dirty="0" smtClean="0"/>
              <a:t>Test data setup section</a:t>
            </a:r>
          </a:p>
          <a:p>
            <a:pPr lvl="1"/>
            <a:r>
              <a:rPr lang="en-GB" dirty="0" smtClean="0"/>
              <a:t>Scenarios, supporting columns, </a:t>
            </a:r>
          </a:p>
          <a:p>
            <a:pPr lvl="1"/>
            <a:r>
              <a:rPr lang="en-GB" dirty="0" smtClean="0"/>
              <a:t>Expected results, outcomes (PL/SQL wrapper?) (Ex5)</a:t>
            </a:r>
          </a:p>
          <a:p>
            <a:pPr lvl="1"/>
            <a:r>
              <a:rPr lang="en-GB" dirty="0" smtClean="0"/>
              <a:t>Clear down test data, then </a:t>
            </a:r>
          </a:p>
          <a:p>
            <a:pPr lvl="3"/>
            <a:r>
              <a:rPr lang="en-GB" dirty="0" smtClean="0"/>
              <a:t>repeat with real data</a:t>
            </a:r>
          </a:p>
          <a:p>
            <a:pPr lvl="3"/>
            <a:r>
              <a:rPr lang="en-GB" dirty="0" smtClean="0"/>
              <a:t>repeat with garbage data (we can’t cater for all cases)</a:t>
            </a:r>
          </a:p>
          <a:p>
            <a:pPr lvl="1"/>
            <a:r>
              <a:rPr lang="en-GB" dirty="0" smtClean="0"/>
              <a:t>Unit test log (view_name.ut.log) (Ex4)</a:t>
            </a:r>
          </a:p>
          <a:p>
            <a:pPr lvl="3"/>
            <a:r>
              <a:rPr lang="en-GB" dirty="0" smtClean="0"/>
              <a:t>When, who, what</a:t>
            </a:r>
          </a:p>
          <a:p>
            <a:pPr lvl="3"/>
            <a:r>
              <a:rPr lang="en-GB" dirty="0" smtClean="0"/>
              <a:t>Normal scenarios and exceptions</a:t>
            </a:r>
          </a:p>
          <a:p>
            <a:pPr lvl="3"/>
            <a:r>
              <a:rPr lang="en-GB" dirty="0" smtClean="0"/>
              <a:t>Duplicate testing</a:t>
            </a:r>
          </a:p>
          <a:p>
            <a:pPr lvl="3"/>
            <a:r>
              <a:rPr lang="en-GB" dirty="0" smtClean="0"/>
              <a:t>Incremental updates, multi-day runs</a:t>
            </a:r>
          </a:p>
          <a:p>
            <a:pPr lvl="3"/>
            <a:r>
              <a:rPr lang="en-GB" dirty="0" smtClean="0"/>
              <a:t>Explain plan</a:t>
            </a:r>
          </a:p>
          <a:p>
            <a:pPr lvl="3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9DBC-5EFD-468C-9F9F-C80FB4A03599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2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ON" val="6.0"/>
  <p:tag name="BASIS" val="EONVorlage"/>
</p:tagLst>
</file>

<file path=ppt/theme/theme1.xml><?xml version="1.0" encoding="utf-8"?>
<a:theme xmlns:a="http://schemas.openxmlformats.org/drawingml/2006/main" name="Larissa-Design">
  <a:themeElements>
    <a:clrScheme name="EON_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80026"/>
      </a:accent1>
      <a:accent2>
        <a:srgbClr val="F21C0A"/>
      </a:accent2>
      <a:accent3>
        <a:srgbClr val="F6756A"/>
      </a:accent3>
      <a:accent4>
        <a:srgbClr val="FFB4A0"/>
      </a:accent4>
      <a:accent5>
        <a:srgbClr val="CD5F0A"/>
      </a:accent5>
      <a:accent6>
        <a:srgbClr val="E47D00"/>
      </a:accent6>
      <a:hlink>
        <a:srgbClr val="F21C0A"/>
      </a:hlink>
      <a:folHlink>
        <a:srgbClr val="F6756A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CBCBC"/>
        </a:solidFill>
        <a:ln>
          <a:solidFill>
            <a:srgbClr val="BCBCBC"/>
          </a:solidFill>
        </a:ln>
      </a:spPr>
      <a:bodyPr rtlCol="0" anchor="ctr"/>
      <a:lstStyle>
        <a:defPPr algn="ctr">
          <a:defRPr dirty="0" err="1" smtClean="0">
            <a:solidFill>
              <a:srgbClr val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ts val="2400"/>
          </a:lnSpc>
          <a:defRPr dirty="0" err="1" smtClean="0"/>
        </a:defPPr>
      </a:lstStyle>
    </a:txDef>
  </a:objectDefaults>
  <a:extraClrSchemeLst>
    <a:extraClrScheme>
      <a:clrScheme name="EON_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B80026"/>
        </a:accent1>
        <a:accent2>
          <a:srgbClr val="F21C0A"/>
        </a:accent2>
        <a:accent3>
          <a:srgbClr val="F6756A"/>
        </a:accent3>
        <a:accent4>
          <a:srgbClr val="FFB4A0"/>
        </a:accent4>
        <a:accent5>
          <a:srgbClr val="CD5F0A"/>
        </a:accent5>
        <a:accent6>
          <a:srgbClr val="E47D00"/>
        </a:accent6>
        <a:hlink>
          <a:srgbClr val="F21C0A"/>
        </a:hlink>
        <a:folHlink>
          <a:srgbClr val="F6756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ON_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D5F0A"/>
        </a:accent1>
        <a:accent2>
          <a:srgbClr val="E47D00"/>
        </a:accent2>
        <a:accent3>
          <a:srgbClr val="EDAA58"/>
        </a:accent3>
        <a:accent4>
          <a:srgbClr val="F5CFA3"/>
        </a:accent4>
        <a:accent5>
          <a:srgbClr val="8C0855"/>
        </a:accent5>
        <a:accent6>
          <a:srgbClr val="B01B65"/>
        </a:accent6>
        <a:hlink>
          <a:srgbClr val="F21C0A"/>
        </a:hlink>
        <a:folHlink>
          <a:srgbClr val="F6756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ON_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8C0855"/>
        </a:accent1>
        <a:accent2>
          <a:srgbClr val="B01B65"/>
        </a:accent2>
        <a:accent3>
          <a:srgbClr val="CB6999"/>
        </a:accent3>
        <a:accent4>
          <a:srgbClr val="E1ADC8"/>
        </a:accent4>
        <a:accent5>
          <a:srgbClr val="673376"/>
        </a:accent5>
        <a:accent6>
          <a:srgbClr val="7C5A9F"/>
        </a:accent6>
        <a:hlink>
          <a:srgbClr val="F21C0A"/>
        </a:hlink>
        <a:folHlink>
          <a:srgbClr val="F6756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ON_4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673376"/>
        </a:accent1>
        <a:accent2>
          <a:srgbClr val="7C5A9F"/>
        </a:accent2>
        <a:accent3>
          <a:srgbClr val="A58EBE"/>
        </a:accent3>
        <a:accent4>
          <a:srgbClr val="D0C3DC"/>
        </a:accent4>
        <a:accent5>
          <a:srgbClr val="225087"/>
        </a:accent5>
        <a:accent6>
          <a:srgbClr val="2872A3"/>
        </a:accent6>
        <a:hlink>
          <a:srgbClr val="F21C0A"/>
        </a:hlink>
        <a:folHlink>
          <a:srgbClr val="F6756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ON_5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225087"/>
        </a:accent1>
        <a:accent2>
          <a:srgbClr val="2872A3"/>
        </a:accent2>
        <a:accent3>
          <a:srgbClr val="7DAAC6"/>
        </a:accent3>
        <a:accent4>
          <a:srgbClr val="B4CBDC"/>
        </a:accent4>
        <a:accent5>
          <a:srgbClr val="1E7A67"/>
        </a:accent5>
        <a:accent6>
          <a:srgbClr val="3AA48D"/>
        </a:accent6>
        <a:hlink>
          <a:srgbClr val="F21C0A"/>
        </a:hlink>
        <a:folHlink>
          <a:srgbClr val="F6756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ON_6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1E7A67"/>
        </a:accent1>
        <a:accent2>
          <a:srgbClr val="3AA48D"/>
        </a:accent2>
        <a:accent3>
          <a:srgbClr val="7DC3B4"/>
        </a:accent3>
        <a:accent4>
          <a:srgbClr val="89DCD5"/>
        </a:accent4>
        <a:accent5>
          <a:srgbClr val="748120"/>
        </a:accent5>
        <a:accent6>
          <a:srgbClr val="A3A545"/>
        </a:accent6>
        <a:hlink>
          <a:srgbClr val="F21C0A"/>
        </a:hlink>
        <a:folHlink>
          <a:srgbClr val="F6756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ON_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748120"/>
        </a:accent1>
        <a:accent2>
          <a:srgbClr val="A3A545"/>
        </a:accent2>
        <a:accent3>
          <a:srgbClr val="C3C385"/>
        </a:accent3>
        <a:accent4>
          <a:srgbClr val="DEDCBB"/>
        </a:accent4>
        <a:accent5>
          <a:srgbClr val="767676"/>
        </a:accent5>
        <a:accent6>
          <a:srgbClr val="9B9B9B"/>
        </a:accent6>
        <a:hlink>
          <a:srgbClr val="F21C0A"/>
        </a:hlink>
        <a:folHlink>
          <a:srgbClr val="F6756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ON_8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B80026"/>
        </a:accent1>
        <a:accent2>
          <a:srgbClr val="F21C0A"/>
        </a:accent2>
        <a:accent3>
          <a:srgbClr val="767676"/>
        </a:accent3>
        <a:accent4>
          <a:srgbClr val="9B9B9B"/>
        </a:accent4>
        <a:accent5>
          <a:srgbClr val="BCBCBC"/>
        </a:accent5>
        <a:accent6>
          <a:srgbClr val="D7D7D7"/>
        </a:accent6>
        <a:hlink>
          <a:srgbClr val="F21C0A"/>
        </a:hlink>
        <a:folHlink>
          <a:srgbClr val="F6756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502</Words>
  <Application>Microsoft Office PowerPoint</Application>
  <PresentationFormat>On-screen Show (4:3)</PresentationFormat>
  <Paragraphs>103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Larissa-Design</vt:lpstr>
      <vt:lpstr>Unit testing</vt:lpstr>
      <vt:lpstr>Contents</vt:lpstr>
      <vt:lpstr> HWC</vt:lpstr>
      <vt:lpstr>Unit test examples</vt:lpstr>
      <vt:lpstr>Unit test examples</vt:lpstr>
      <vt:lpstr>Recommended format, content</vt:lpstr>
      <vt:lpstr>Recommended format, content</vt:lpstr>
      <vt:lpstr>Recommended format, content</vt:lpstr>
      <vt:lpstr>Recommended format, content</vt:lpstr>
      <vt:lpstr>Storage options</vt:lpstr>
      <vt:lpstr>Storage options</vt:lpstr>
      <vt:lpstr>Screenshots</vt:lpstr>
      <vt:lpstr>Screenshots</vt:lpstr>
      <vt:lpstr>Screenshots</vt:lpstr>
    </vt:vector>
  </TitlesOfParts>
  <Company>E.ON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E.ON PowerPoint</dc:title>
  <dc:creator>Riedlinger, Csaba</dc:creator>
  <cp:lastModifiedBy>c23833</cp:lastModifiedBy>
  <cp:revision>93</cp:revision>
  <dcterms:created xsi:type="dcterms:W3CDTF">2012-01-27T11:53:41Z</dcterms:created>
  <dcterms:modified xsi:type="dcterms:W3CDTF">2014-10-08T13:04:33Z</dcterms:modified>
</cp:coreProperties>
</file>