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A"/>
    <a:srgbClr val="000346"/>
    <a:srgbClr val="191C29"/>
    <a:srgbClr val="21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C19C0-EDDE-4CBB-A30B-9D5A88994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0BC03B0-45A9-415B-8BF8-64197DCC430F}">
      <dgm:prSet custT="1"/>
      <dgm:spPr>
        <a:solidFill>
          <a:srgbClr val="191C29"/>
        </a:solidFill>
        <a:ln>
          <a:noFill/>
        </a:ln>
        <a:effectLst>
          <a:outerShdw blurRad="482600" dist="63500" dir="9120000" sx="102000" sy="102000" algn="tl" rotWithShape="0">
            <a:schemeClr val="accent5">
              <a:lumMod val="40000"/>
              <a:lumOff val="60000"/>
              <a:alpha val="40000"/>
            </a:schemeClr>
          </a:outerShdw>
        </a:effectLst>
      </dgm:spPr>
      <dgm:t>
        <a:bodyPr/>
        <a:lstStyle/>
        <a:p>
          <a:pPr algn="ctr"/>
          <a:r>
            <a:rPr lang="hu-HU" sz="4800" dirty="0"/>
            <a:t>Magyar informatikusok életének és munkásságának bemutatása</a:t>
          </a:r>
        </a:p>
      </dgm:t>
    </dgm:pt>
    <dgm:pt modelId="{D8F60C4A-E863-4291-8256-B4E636A8716A}" type="parTrans" cxnId="{D6850C3A-44F4-41AF-9D04-0DAA612C6F1A}">
      <dgm:prSet/>
      <dgm:spPr/>
      <dgm:t>
        <a:bodyPr/>
        <a:lstStyle/>
        <a:p>
          <a:endParaRPr lang="hu-HU"/>
        </a:p>
      </dgm:t>
    </dgm:pt>
    <dgm:pt modelId="{039952F4-4446-45DA-AAD9-D0D1B584A217}" type="sibTrans" cxnId="{D6850C3A-44F4-41AF-9D04-0DAA612C6F1A}">
      <dgm:prSet/>
      <dgm:spPr/>
      <dgm:t>
        <a:bodyPr/>
        <a:lstStyle/>
        <a:p>
          <a:endParaRPr lang="hu-HU"/>
        </a:p>
      </dgm:t>
    </dgm:pt>
    <dgm:pt modelId="{BC554A6A-0D05-4219-94A7-06578A03DDEB}" type="pres">
      <dgm:prSet presAssocID="{9F3C19C0-EDDE-4CBB-A30B-9D5A88994260}" presName="linear" presStyleCnt="0">
        <dgm:presLayoutVars>
          <dgm:animLvl val="lvl"/>
          <dgm:resizeHandles val="exact"/>
        </dgm:presLayoutVars>
      </dgm:prSet>
      <dgm:spPr/>
    </dgm:pt>
    <dgm:pt modelId="{52B4C166-B5BD-447A-BAC5-36538ED4B018}" type="pres">
      <dgm:prSet presAssocID="{B0BC03B0-45A9-415B-8BF8-64197DCC430F}" presName="parentText" presStyleLbl="node1" presStyleIdx="0" presStyleCnt="1" custLinFactNeighborY="69064">
        <dgm:presLayoutVars>
          <dgm:chMax val="0"/>
          <dgm:bulletEnabled val="1"/>
        </dgm:presLayoutVars>
      </dgm:prSet>
      <dgm:spPr/>
    </dgm:pt>
  </dgm:ptLst>
  <dgm:cxnLst>
    <dgm:cxn modelId="{D6850C3A-44F4-41AF-9D04-0DAA612C6F1A}" srcId="{9F3C19C0-EDDE-4CBB-A30B-9D5A88994260}" destId="{B0BC03B0-45A9-415B-8BF8-64197DCC430F}" srcOrd="0" destOrd="0" parTransId="{D8F60C4A-E863-4291-8256-B4E636A8716A}" sibTransId="{039952F4-4446-45DA-AAD9-D0D1B584A217}"/>
    <dgm:cxn modelId="{315F8059-F36D-4A4C-A0E7-62EAD67D8813}" type="presOf" srcId="{B0BC03B0-45A9-415B-8BF8-64197DCC430F}" destId="{52B4C166-B5BD-447A-BAC5-36538ED4B018}" srcOrd="0" destOrd="0" presId="urn:microsoft.com/office/officeart/2005/8/layout/vList2"/>
    <dgm:cxn modelId="{987E377F-9809-42AB-AECA-5108AE5AFAFA}" type="presOf" srcId="{9F3C19C0-EDDE-4CBB-A30B-9D5A88994260}" destId="{BC554A6A-0D05-4219-94A7-06578A03DDEB}" srcOrd="0" destOrd="0" presId="urn:microsoft.com/office/officeart/2005/8/layout/vList2"/>
    <dgm:cxn modelId="{83D581E6-1630-41D8-9001-D9B9E4680C7F}" type="presParOf" srcId="{BC554A6A-0D05-4219-94A7-06578A03DDEB}" destId="{52B4C166-B5BD-447A-BAC5-36538ED4B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4C166-B5BD-447A-BAC5-36538ED4B018}">
      <dsp:nvSpPr>
        <dsp:cNvPr id="0" name=""/>
        <dsp:cNvSpPr/>
      </dsp:nvSpPr>
      <dsp:spPr>
        <a:xfrm>
          <a:off x="0" y="171634"/>
          <a:ext cx="9597779" cy="1450800"/>
        </a:xfrm>
        <a:prstGeom prst="roundRect">
          <a:avLst/>
        </a:prstGeom>
        <a:solidFill>
          <a:srgbClr val="191C29"/>
        </a:solidFill>
        <a:ln w="12700" cap="flat" cmpd="sng" algn="ctr">
          <a:noFill/>
          <a:prstDash val="solid"/>
          <a:miter lim="800000"/>
        </a:ln>
        <a:effectLst>
          <a:outerShdw blurRad="482600" dist="63500" dir="9120000" sx="102000" sy="102000" algn="tl" rotWithShape="0">
            <a:schemeClr val="accent5">
              <a:lumMod val="40000"/>
              <a:lumOff val="60000"/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 dirty="0"/>
            <a:t>Magyar informatikusok életének és munkásságának bemutatása</a:t>
          </a:r>
        </a:p>
      </dsp:txBody>
      <dsp:txXfrm>
        <a:off x="70822" y="242456"/>
        <a:ext cx="9456135" cy="130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8748A0-6727-4C3B-9970-BA7E7477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B417CA-1D9B-4B88-9464-58DCEF38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ADCD24-C960-4AC7-B1A3-E31B0E31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F21A79-E4CB-42A9-8589-53718E9B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E3B3EA-26D0-4E20-821C-4F62F317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017315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6642E-5F7C-459E-B5BA-7AD3CA2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7C0B29-1534-4F9B-ABF7-0C1F1197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C36A6-9647-454D-9B3E-F72F8651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FE7283-85B7-4325-896A-38E11C4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390AE3-B8B4-41EC-9455-D8BE12D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829736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C95330-318A-4B26-9BAB-FC68B171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399007-3E4F-4247-9C28-AE944275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3AE63E-722D-4D34-96F9-49A30230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E36E58-F776-4CE5-8D3D-9E6497F8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ACF21D-F8E9-41D0-B07E-C0E5A1A8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283355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46818-FE68-48EA-8085-FD3327A9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D35C0C-CC68-4BCC-88A4-19085C1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4DFA4D-47A2-470F-8489-7A2F5AB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8857C-F078-434E-B8CE-9B9EBDA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776FAC-BC8F-4094-95F9-E80EE61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803628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59923-D07A-4690-B94F-DA065157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53DC3F-1B2F-4034-BB00-04139651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53F241-4A4E-47D9-8704-80FB98D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23E750-645C-485A-A782-F2CA55C1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1C1E0C-94F9-4227-95D2-AF73CF9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290642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BA08F-50BF-4016-B174-511CF534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31316-9AB5-4B5D-9E37-6CFC524A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E935D4-402A-467F-BE53-AFD5FA75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223D19-C7D9-4326-BA43-F62F674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0615B-2FC3-4AE8-B276-0128869A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B0027C-943D-44F5-B48A-1F75B37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08825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2B382-B0EF-4AF3-91F4-E8F5A62A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C77CBA-52E3-45F1-B65D-F6FAEE9F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8CB0F4-C007-491F-9D08-B3528FE4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01117B-E5E1-474E-89D3-726B8C61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32ACD0-5532-4963-8E70-96BF7B71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914249-FBB5-4945-92B9-E929260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9BAA70D-3E68-45C2-BDE4-0B16053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102DCB-3C06-4AC2-910A-33717F4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065640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36F33D-B704-4DE4-BC82-37A23121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D5FE73-D095-405E-A267-4B41C4B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DABBD4-AF3B-472C-B79C-630644F6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654DE1-2A88-47F0-9220-F24B688E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059293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73AAAB-3DA6-45D8-A40A-F31ABDCA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B28985-7D03-41D1-B07F-5F58774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71756-D1A7-41E3-98F8-946B3371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087699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02BA6-BEF3-49E3-AD65-4FC3A370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393B34-7BE2-46F0-8714-1BF277D6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26C9DF-7273-47F2-BC45-F214D7E2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E9B89E-19CF-45B0-99A1-0C5A5FE9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59ED1A-96AA-4A30-8196-8EA471A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B82020-0E1B-49A5-A6D1-313491A6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258883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2B047-76BC-4568-B5B9-D4CDEA0E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06F912-A009-4A14-8C72-5982E0F7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E60919-169F-4088-A5A4-56BDE95C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84FD988-4A35-495B-BE6F-D4C100A7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2B2220-8C8B-4ADF-89CA-5C79D75A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8978C2-9695-4631-B87A-E2518CD8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919785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481240-7CF1-4C99-BE8E-D5B80A8E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A33869-081E-4C2A-940D-50B41B03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9A97A7-BA16-4081-8751-D509CBF4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88BB-660D-46D4-99B8-0303CC29E0C3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E04021-8FB1-429F-94B2-D4AD0ECA3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4357E0-B3AD-431A-AEA9-16D1D2D49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2EA6-9E49-4314-B29C-94E12A878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7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A7D3B2-B9AB-4614-90DD-5825C08A9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829537"/>
              </p:ext>
            </p:extLst>
          </p:nvPr>
        </p:nvGraphicFramePr>
        <p:xfrm>
          <a:off x="1297110" y="2617782"/>
          <a:ext cx="9597779" cy="162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29" y="503731"/>
            <a:ext cx="2194249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4800" kern="1200" dirty="0"/>
                <a:t>Témák:</a:t>
              </a:r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2252E62-32F0-43F1-9D8A-1DEE7FBF077E}"/>
              </a:ext>
            </a:extLst>
          </p:cNvPr>
          <p:cNvGrpSpPr/>
          <p:nvPr/>
        </p:nvGrpSpPr>
        <p:grpSpPr>
          <a:xfrm>
            <a:off x="4925009" y="2205565"/>
            <a:ext cx="4974771" cy="780232"/>
            <a:chOff x="0" y="14470"/>
            <a:chExt cx="9302620" cy="1432080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6E53C164-DB42-4182-946D-462CACA996D2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églalap: lekerekített 4">
              <a:extLst>
                <a:ext uri="{FF2B5EF4-FFF2-40B4-BE49-F238E27FC236}">
                  <a16:creationId xmlns:a16="http://schemas.microsoft.com/office/drawing/2014/main" id="{B788F28D-8620-4A1A-A60B-F925EAA5E8BA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400" b="1" i="1" kern="1200" dirty="0"/>
                <a:t>Csapattagok és feladatok felosztása</a:t>
              </a: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67491FAB-AF8C-41ED-9A0A-FDE966EF9AB7}"/>
              </a:ext>
            </a:extLst>
          </p:cNvPr>
          <p:cNvGrpSpPr/>
          <p:nvPr/>
        </p:nvGrpSpPr>
        <p:grpSpPr>
          <a:xfrm>
            <a:off x="4962394" y="3384116"/>
            <a:ext cx="4974771" cy="780232"/>
            <a:chOff x="0" y="14470"/>
            <a:chExt cx="9302620" cy="143208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E017AAAB-D250-4647-B0D5-61FC326D91FC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églalap: lekerekített 4">
              <a:extLst>
                <a:ext uri="{FF2B5EF4-FFF2-40B4-BE49-F238E27FC236}">
                  <a16:creationId xmlns:a16="http://schemas.microsoft.com/office/drawing/2014/main" id="{2D70FD31-DF58-460E-85D6-F0FB96F76ADC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b="1" i="1" kern="1200" dirty="0"/>
                <a:t>Weboldal (téma, használt eszközök…stb.)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A627FC09-E2B7-4071-B79E-6D9CF87361EF}"/>
              </a:ext>
            </a:extLst>
          </p:cNvPr>
          <p:cNvGrpSpPr/>
          <p:nvPr/>
        </p:nvGrpSpPr>
        <p:grpSpPr>
          <a:xfrm>
            <a:off x="4925008" y="4485128"/>
            <a:ext cx="4974771" cy="780232"/>
            <a:chOff x="0" y="14470"/>
            <a:chExt cx="9302620" cy="1432080"/>
          </a:xfrm>
        </p:grpSpPr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84B6ECC2-C9DF-4E01-8601-3FE6D1EDD38C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églalap: lekerekített 4">
              <a:extLst>
                <a:ext uri="{FF2B5EF4-FFF2-40B4-BE49-F238E27FC236}">
                  <a16:creationId xmlns:a16="http://schemas.microsoft.com/office/drawing/2014/main" id="{9DF9E61D-D410-4743-80FE-2B5BB449A637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b="1" i="1" dirty="0"/>
                <a:t>Kérdések és lezárás</a:t>
              </a:r>
              <a:endParaRPr lang="hu-HU" sz="2000" b="1" i="1" kern="1200" dirty="0"/>
            </a:p>
          </p:txBody>
        </p:sp>
      </p:grp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64B95E12-B3AB-4CC7-BCBF-B8712F8A3FF7}"/>
              </a:ext>
            </a:extLst>
          </p:cNvPr>
          <p:cNvSpPr/>
          <p:nvPr/>
        </p:nvSpPr>
        <p:spPr>
          <a:xfrm>
            <a:off x="3379852" y="2436492"/>
            <a:ext cx="1060172" cy="3371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7497023D-45BB-4B0A-BDBB-1A0976302569}"/>
              </a:ext>
            </a:extLst>
          </p:cNvPr>
          <p:cNvSpPr/>
          <p:nvPr/>
        </p:nvSpPr>
        <p:spPr>
          <a:xfrm>
            <a:off x="3379852" y="3605656"/>
            <a:ext cx="1060172" cy="3371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B68D9D80-5BE7-45C5-B2F4-707B54186DAD}"/>
              </a:ext>
            </a:extLst>
          </p:cNvPr>
          <p:cNvSpPr/>
          <p:nvPr/>
        </p:nvSpPr>
        <p:spPr>
          <a:xfrm>
            <a:off x="3379852" y="4689980"/>
            <a:ext cx="1060172" cy="3371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4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29" y="503731"/>
            <a:ext cx="8948905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Csapattagok és feladatok felosztása:</a:t>
              </a:r>
            </a:p>
          </p:txBody>
        </p:sp>
      </p:grp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34887131-50AD-4AB2-A1FD-923A00BE2D7A}"/>
              </a:ext>
            </a:extLst>
          </p:cNvPr>
          <p:cNvSpPr/>
          <p:nvPr/>
        </p:nvSpPr>
        <p:spPr>
          <a:xfrm>
            <a:off x="3368919" y="2583361"/>
            <a:ext cx="1353910" cy="3859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2252E62-32F0-43F1-9D8A-1DEE7FBF077E}"/>
              </a:ext>
            </a:extLst>
          </p:cNvPr>
          <p:cNvGrpSpPr/>
          <p:nvPr/>
        </p:nvGrpSpPr>
        <p:grpSpPr>
          <a:xfrm>
            <a:off x="5690909" y="1808101"/>
            <a:ext cx="2564310" cy="479762"/>
            <a:chOff x="0" y="14470"/>
            <a:chExt cx="9302620" cy="1432080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6E53C164-DB42-4182-946D-462CACA996D2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églalap: lekerekített 4">
              <a:extLst>
                <a:ext uri="{FF2B5EF4-FFF2-40B4-BE49-F238E27FC236}">
                  <a16:creationId xmlns:a16="http://schemas.microsoft.com/office/drawing/2014/main" id="{B788F28D-8620-4A1A-A60B-F925EAA5E8BA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 err="1"/>
                <a:t>Hayth</a:t>
              </a:r>
              <a:r>
                <a:rPr lang="hu-HU" sz="3200" b="1" i="1" dirty="0"/>
                <a:t> Ferenc</a:t>
              </a:r>
              <a:endParaRPr lang="hu-HU" sz="3200" b="1" i="1" kern="1200" dirty="0"/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A396942-888C-4F18-9DBA-A34EC78B62AF}"/>
              </a:ext>
            </a:extLst>
          </p:cNvPr>
          <p:cNvGrpSpPr/>
          <p:nvPr/>
        </p:nvGrpSpPr>
        <p:grpSpPr>
          <a:xfrm>
            <a:off x="5697455" y="2333521"/>
            <a:ext cx="2564310" cy="479762"/>
            <a:chOff x="0" y="14470"/>
            <a:chExt cx="9302620" cy="1432080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9A9431F1-022B-4576-9B52-4A745F8384B7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églalap: lekerekített 4">
              <a:extLst>
                <a:ext uri="{FF2B5EF4-FFF2-40B4-BE49-F238E27FC236}">
                  <a16:creationId xmlns:a16="http://schemas.microsoft.com/office/drawing/2014/main" id="{784E0B95-6F0C-410E-A1E3-A029A4322622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Molnár Márk</a:t>
              </a:r>
              <a:endParaRPr lang="hu-HU" sz="3200" b="1" i="1" kern="1200" dirty="0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A13A29FF-558D-43A6-8642-DBA7103D2D06}"/>
              </a:ext>
            </a:extLst>
          </p:cNvPr>
          <p:cNvGrpSpPr/>
          <p:nvPr/>
        </p:nvGrpSpPr>
        <p:grpSpPr>
          <a:xfrm>
            <a:off x="5704001" y="2845452"/>
            <a:ext cx="2551218" cy="479762"/>
            <a:chOff x="0" y="14470"/>
            <a:chExt cx="9302620" cy="1432080"/>
          </a:xfrm>
        </p:grpSpPr>
        <p:sp>
          <p:nvSpPr>
            <p:cNvPr id="22" name="Téglalap: lekerekített 21">
              <a:extLst>
                <a:ext uri="{FF2B5EF4-FFF2-40B4-BE49-F238E27FC236}">
                  <a16:creationId xmlns:a16="http://schemas.microsoft.com/office/drawing/2014/main" id="{6281785D-FE63-4369-93DE-E23B7C2A928B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églalap: lekerekített 4">
              <a:extLst>
                <a:ext uri="{FF2B5EF4-FFF2-40B4-BE49-F238E27FC236}">
                  <a16:creationId xmlns:a16="http://schemas.microsoft.com/office/drawing/2014/main" id="{35374DB7-3180-4C6D-A9FA-8B4D2C637AC7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Szász Csaba</a:t>
              </a:r>
              <a:endParaRPr lang="hu-HU" sz="3200" b="1" i="1" kern="1200" dirty="0"/>
            </a:p>
          </p:txBody>
        </p:sp>
      </p:grp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2F846BF-E5AF-4C64-868C-6B8692A41190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815163" y="2047982"/>
            <a:ext cx="2420785" cy="2493748"/>
          </a:xfrm>
          <a:prstGeom prst="bentConnector4">
            <a:avLst>
              <a:gd name="adj1" fmla="val -9443"/>
              <a:gd name="adj2" fmla="val 5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F2DD195-A9DF-4C7A-A5F1-889FD353AAC0}"/>
              </a:ext>
            </a:extLst>
          </p:cNvPr>
          <p:cNvSpPr/>
          <p:nvPr/>
        </p:nvSpPr>
        <p:spPr>
          <a:xfrm>
            <a:off x="1403640" y="4719401"/>
            <a:ext cx="8809954" cy="1696949"/>
          </a:xfrm>
          <a:prstGeom prst="roundRect">
            <a:avLst/>
          </a:prstGeom>
          <a:solidFill>
            <a:srgbClr val="191C2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églalap: lekerekített 4">
            <a:extLst>
              <a:ext uri="{FF2B5EF4-FFF2-40B4-BE49-F238E27FC236}">
                <a16:creationId xmlns:a16="http://schemas.microsoft.com/office/drawing/2014/main" id="{0D66CB69-5ACF-4D97-B4F2-6413F4DF6D83}"/>
              </a:ext>
            </a:extLst>
          </p:cNvPr>
          <p:cNvSpPr txBox="1"/>
          <p:nvPr/>
        </p:nvSpPr>
        <p:spPr>
          <a:xfrm>
            <a:off x="1469846" y="4802239"/>
            <a:ext cx="8677543" cy="15312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sz="1600" b="1" i="1" dirty="0"/>
              <a:t>Nemes Tihamér életének feldolgozása, a hozzá tartozó aloldal megtervezése, képek gyűjtése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sz="1600" b="1" i="1" dirty="0"/>
              <a:t>PowerPoint bemutató elkészítése</a:t>
            </a: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E1B8FC3E-5A57-487D-8C16-5CB24B43AEC1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flipH="1">
            <a:off x="5808617" y="2573402"/>
            <a:ext cx="2433877" cy="2145999"/>
          </a:xfrm>
          <a:prstGeom prst="bentConnector4">
            <a:avLst>
              <a:gd name="adj1" fmla="val -9392"/>
              <a:gd name="adj2" fmla="val 55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A3AC7D-4C8D-4FA4-B0D7-C58AA79FAC3E}"/>
              </a:ext>
            </a:extLst>
          </p:cNvPr>
          <p:cNvSpPr txBox="1"/>
          <p:nvPr/>
        </p:nvSpPr>
        <p:spPr>
          <a:xfrm>
            <a:off x="1698530" y="5404017"/>
            <a:ext cx="822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Charles Simonyi életének feldolgozása, weboldal megtervezése és elkészítése, képek gyűjtése</a:t>
            </a:r>
            <a:endParaRPr lang="en-GB" sz="1600" b="1" i="1" dirty="0">
              <a:solidFill>
                <a:schemeClr val="bg1"/>
              </a:solidFill>
            </a:endParaRPr>
          </a:p>
        </p:txBody>
      </p: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3E97ADFA-AE84-45B5-A1BC-8DD611C11054}"/>
              </a:ext>
            </a:extLst>
          </p:cNvPr>
          <p:cNvCxnSpPr>
            <a:cxnSpLocks/>
            <a:stCxn id="22" idx="3"/>
            <a:endCxn id="17" idx="0"/>
          </p:cNvCxnSpPr>
          <p:nvPr/>
        </p:nvCxnSpPr>
        <p:spPr>
          <a:xfrm flipH="1">
            <a:off x="5808617" y="3085333"/>
            <a:ext cx="2446602" cy="1634068"/>
          </a:xfrm>
          <a:prstGeom prst="bentConnector4">
            <a:avLst>
              <a:gd name="adj1" fmla="val -9344"/>
              <a:gd name="adj2" fmla="val 57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961120B-CEDB-4344-A68D-BAA31D5DFB86}"/>
              </a:ext>
            </a:extLst>
          </p:cNvPr>
          <p:cNvSpPr txBox="1"/>
          <p:nvPr/>
        </p:nvSpPr>
        <p:spPr>
          <a:xfrm>
            <a:off x="2528088" y="5044231"/>
            <a:ext cx="656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Neumann János életének feldolgozása, hozzá tartozó aloldal elkészítése, képek keresése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PowerPoint bemutató elkészítése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Readme.md fájl elkészítése</a:t>
            </a:r>
            <a:endParaRPr lang="en-GB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90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301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02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build="allAtOnce"/>
      <p:bldP spid="1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3075359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800" b="1" i="1" dirty="0"/>
                <a:t>Weboldal:</a:t>
              </a:r>
            </a:p>
          </p:txBody>
        </p:sp>
      </p:grp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2F846BF-E5AF-4C64-868C-6B8692A41190}"/>
              </a:ext>
            </a:extLst>
          </p:cNvPr>
          <p:cNvCxnSpPr>
            <a:cxnSpLocks/>
          </p:cNvCxnSpPr>
          <p:nvPr/>
        </p:nvCxnSpPr>
        <p:spPr>
          <a:xfrm flipH="1">
            <a:off x="5808617" y="2182755"/>
            <a:ext cx="2426964" cy="2493748"/>
          </a:xfrm>
          <a:prstGeom prst="bentConnector4">
            <a:avLst>
              <a:gd name="adj1" fmla="val -9419"/>
              <a:gd name="adj2" fmla="val 5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F2DD195-A9DF-4C7A-A5F1-889FD353AAC0}"/>
              </a:ext>
            </a:extLst>
          </p:cNvPr>
          <p:cNvSpPr/>
          <p:nvPr/>
        </p:nvSpPr>
        <p:spPr>
          <a:xfrm>
            <a:off x="1403640" y="4719401"/>
            <a:ext cx="8809954" cy="1696949"/>
          </a:xfrm>
          <a:prstGeom prst="roundRect">
            <a:avLst/>
          </a:prstGeom>
          <a:solidFill>
            <a:srgbClr val="191C2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églalap: lekerekített 4">
            <a:extLst>
              <a:ext uri="{FF2B5EF4-FFF2-40B4-BE49-F238E27FC236}">
                <a16:creationId xmlns:a16="http://schemas.microsoft.com/office/drawing/2014/main" id="{0D66CB69-5ACF-4D97-B4F2-6413F4DF6D83}"/>
              </a:ext>
            </a:extLst>
          </p:cNvPr>
          <p:cNvSpPr txBox="1"/>
          <p:nvPr/>
        </p:nvSpPr>
        <p:spPr>
          <a:xfrm>
            <a:off x="1469845" y="4837613"/>
            <a:ext cx="8677543" cy="15312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Magyar informatikusok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(Nemes Tihamér)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(Neumann János)</a:t>
            </a:r>
          </a:p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u-HU" b="1" i="1" dirty="0"/>
              <a:t>(Charles Simonyi)</a:t>
            </a: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E1B8FC3E-5A57-487D-8C16-5CB24B43AEC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808617" y="2678220"/>
            <a:ext cx="2440055" cy="2041181"/>
          </a:xfrm>
          <a:prstGeom prst="bentConnector4">
            <a:avLst>
              <a:gd name="adj1" fmla="val -9369"/>
              <a:gd name="adj2" fmla="val 5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A3AC7D-4C8D-4FA4-B0D7-C58AA79FAC3E}"/>
              </a:ext>
            </a:extLst>
          </p:cNvPr>
          <p:cNvSpPr txBox="1"/>
          <p:nvPr/>
        </p:nvSpPr>
        <p:spPr>
          <a:xfrm>
            <a:off x="1698529" y="5017519"/>
            <a:ext cx="8220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Weboldal drótváza: </a:t>
            </a:r>
            <a:r>
              <a:rPr lang="hu-HU" sz="1600" b="1" i="1" dirty="0" err="1">
                <a:solidFill>
                  <a:schemeClr val="bg1"/>
                </a:solidFill>
              </a:rPr>
              <a:t>Figma</a:t>
            </a:r>
            <a:endParaRPr lang="hu-HU" sz="1600" b="1" i="1" dirty="0">
              <a:solidFill>
                <a:schemeClr val="bg1"/>
              </a:solidFill>
            </a:endParaRP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Weboldal: HTML + CSS + JS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Feladatok felosztása: </a:t>
            </a:r>
            <a:r>
              <a:rPr lang="hu-HU" sz="1600" b="1" i="1" dirty="0" err="1">
                <a:solidFill>
                  <a:schemeClr val="bg1"/>
                </a:solidFill>
              </a:rPr>
              <a:t>Trello</a:t>
            </a:r>
            <a:endParaRPr lang="hu-HU" sz="1600" b="1" i="1" dirty="0">
              <a:solidFill>
                <a:schemeClr val="bg1"/>
              </a:solidFill>
            </a:endParaRP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Kommunikáció: Messenger + </a:t>
            </a:r>
            <a:r>
              <a:rPr lang="hu-HU" sz="1600" b="1" i="1" dirty="0" err="1">
                <a:solidFill>
                  <a:schemeClr val="bg1"/>
                </a:solidFill>
              </a:rPr>
              <a:t>Discord</a:t>
            </a:r>
            <a:endParaRPr lang="hu-HU" sz="1600" b="1" i="1" dirty="0">
              <a:solidFill>
                <a:schemeClr val="bg1"/>
              </a:solidFill>
            </a:endParaRPr>
          </a:p>
        </p:txBody>
      </p: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3E97ADFA-AE84-45B5-A1BC-8DD611C1105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808617" y="3189119"/>
            <a:ext cx="2440055" cy="1530282"/>
          </a:xfrm>
          <a:prstGeom prst="bentConnector4">
            <a:avLst>
              <a:gd name="adj1" fmla="val -9369"/>
              <a:gd name="adj2" fmla="val 57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961120B-CEDB-4344-A68D-BAA31D5DFB86}"/>
              </a:ext>
            </a:extLst>
          </p:cNvPr>
          <p:cNvSpPr txBox="1"/>
          <p:nvPr/>
        </p:nvSpPr>
        <p:spPr>
          <a:xfrm>
            <a:off x="2528087" y="5402994"/>
            <a:ext cx="65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(tovább)</a:t>
            </a:r>
            <a:endParaRPr lang="en-GB" sz="1600" b="1" i="1" dirty="0">
              <a:solidFill>
                <a:schemeClr val="bg1"/>
              </a:solidFill>
            </a:endParaRPr>
          </a:p>
        </p:txBody>
      </p:sp>
      <p:sp>
        <p:nvSpPr>
          <p:cNvPr id="28" name="Nyíl: jobbra mutató 27">
            <a:extLst>
              <a:ext uri="{FF2B5EF4-FFF2-40B4-BE49-F238E27FC236}">
                <a16:creationId xmlns:a16="http://schemas.microsoft.com/office/drawing/2014/main" id="{2D3C478E-15FD-4F35-9FF8-C30CD69851DF}"/>
              </a:ext>
            </a:extLst>
          </p:cNvPr>
          <p:cNvSpPr/>
          <p:nvPr/>
        </p:nvSpPr>
        <p:spPr>
          <a:xfrm>
            <a:off x="3368919" y="2583361"/>
            <a:ext cx="1353910" cy="3859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9844440-9D7F-4C0B-9952-3C037CF56A64}"/>
              </a:ext>
            </a:extLst>
          </p:cNvPr>
          <p:cNvGrpSpPr/>
          <p:nvPr/>
        </p:nvGrpSpPr>
        <p:grpSpPr>
          <a:xfrm>
            <a:off x="5697454" y="2421997"/>
            <a:ext cx="2551218" cy="479762"/>
            <a:chOff x="0" y="14470"/>
            <a:chExt cx="9302620" cy="1432080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3EE4CFE1-D559-426C-A3ED-1263C40F60AF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églalap: lekerekített 4">
              <a:extLst>
                <a:ext uri="{FF2B5EF4-FFF2-40B4-BE49-F238E27FC236}">
                  <a16:creationId xmlns:a16="http://schemas.microsoft.com/office/drawing/2014/main" id="{096B5890-AF0E-4914-BA4B-267F8B7CE0B3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Eszközök</a:t>
              </a:r>
              <a:endParaRPr lang="hu-HU" sz="3200" b="1" i="1" kern="1200" dirty="0"/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867CE77B-87F4-43C4-A065-C4F918A57C8F}"/>
              </a:ext>
            </a:extLst>
          </p:cNvPr>
          <p:cNvGrpSpPr/>
          <p:nvPr/>
        </p:nvGrpSpPr>
        <p:grpSpPr>
          <a:xfrm>
            <a:off x="5697454" y="2960865"/>
            <a:ext cx="2551218" cy="479762"/>
            <a:chOff x="0" y="14470"/>
            <a:chExt cx="9302620" cy="1432080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3953DB1D-35E4-493C-BB8C-F59ABA6F507B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églalap: lekerekített 4">
              <a:extLst>
                <a:ext uri="{FF2B5EF4-FFF2-40B4-BE49-F238E27FC236}">
                  <a16:creationId xmlns:a16="http://schemas.microsoft.com/office/drawing/2014/main" id="{A726BDBC-DA46-45D5-94F9-21BBB1CEF246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dirty="0"/>
                <a:t>Minta</a:t>
              </a:r>
              <a:endParaRPr lang="hu-HU" sz="3200" b="1" i="1" kern="1200" dirty="0"/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8D76D00A-0835-4830-ADA6-FFC5A969AA57}"/>
              </a:ext>
            </a:extLst>
          </p:cNvPr>
          <p:cNvGrpSpPr/>
          <p:nvPr/>
        </p:nvGrpSpPr>
        <p:grpSpPr>
          <a:xfrm>
            <a:off x="5697454" y="1865136"/>
            <a:ext cx="2551218" cy="479762"/>
            <a:chOff x="0" y="14470"/>
            <a:chExt cx="9302620" cy="1432080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417472A4-C499-4EA2-A1CE-407452118765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églalap: lekerekített 4">
              <a:extLst>
                <a:ext uri="{FF2B5EF4-FFF2-40B4-BE49-F238E27FC236}">
                  <a16:creationId xmlns:a16="http://schemas.microsoft.com/office/drawing/2014/main" id="{3036741C-35F6-4EB2-B5D6-7858E2757D13}"/>
                </a:ext>
              </a:extLst>
            </p:cNvPr>
            <p:cNvSpPr txBox="1"/>
            <p:nvPr/>
          </p:nvSpPr>
          <p:spPr>
            <a:xfrm>
              <a:off x="69908" y="84379"/>
              <a:ext cx="9162804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200" b="1" i="1" kern="1200" dirty="0"/>
                <a:t>Téma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1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5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02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253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51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2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753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  <p:bldP spid="13" grpId="0" build="allAtOnce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4835118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8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Weboldal(minták):</a:t>
              </a:r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8A31241A-3788-44CA-B4AF-B6EB833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1" y="1803970"/>
            <a:ext cx="6329673" cy="45046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E9149B2-EA1B-484C-9FC6-AB13A375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42" y="1607845"/>
            <a:ext cx="5848916" cy="489689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ADEA086-0281-4FF9-89C0-33BE621F3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95" y="1550389"/>
            <a:ext cx="8785603" cy="50118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DE79981-1D39-4A6A-9B86-454FB1213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82" y="2057549"/>
            <a:ext cx="8356436" cy="45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3FAE7C9D-0B2A-4359-9891-BED1355626A9}"/>
              </a:ext>
            </a:extLst>
          </p:cNvPr>
          <p:cNvGrpSpPr/>
          <p:nvPr/>
        </p:nvGrpSpPr>
        <p:grpSpPr>
          <a:xfrm>
            <a:off x="773830" y="503731"/>
            <a:ext cx="6333980" cy="93531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5DD1AB9-57FA-414D-9C43-02D82C28E2C6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4F68A773-5A1F-4759-AF7E-8D2F97061164}"/>
                </a:ext>
              </a:extLst>
            </p:cNvPr>
            <p:cNvSpPr txBox="1"/>
            <p:nvPr/>
          </p:nvSpPr>
          <p:spPr>
            <a:xfrm>
              <a:off x="69907" y="84378"/>
              <a:ext cx="9232712" cy="1292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4400" b="1" i="1" dirty="0"/>
                <a:t>Kérdések és Válaszok:</a:t>
              </a:r>
            </a:p>
          </p:txBody>
        </p:sp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5AD7A544-E30B-4F38-B4E1-F7C76225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17" y="2335622"/>
            <a:ext cx="7654565" cy="4018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401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A75E7A9-0F1A-49D6-871F-7A28E0803BDA}"/>
              </a:ext>
            </a:extLst>
          </p:cNvPr>
          <p:cNvGrpSpPr/>
          <p:nvPr/>
        </p:nvGrpSpPr>
        <p:grpSpPr>
          <a:xfrm>
            <a:off x="1444689" y="1102345"/>
            <a:ext cx="9302620" cy="1432080"/>
            <a:chOff x="0" y="14470"/>
            <a:chExt cx="9302620" cy="1432080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418AA629-8815-4224-8869-58565165F49E}"/>
                </a:ext>
              </a:extLst>
            </p:cNvPr>
            <p:cNvSpPr/>
            <p:nvPr/>
          </p:nvSpPr>
          <p:spPr>
            <a:xfrm>
              <a:off x="0" y="14470"/>
              <a:ext cx="9302620" cy="1432080"/>
            </a:xfrm>
            <a:prstGeom prst="roundRect">
              <a:avLst/>
            </a:prstGeom>
            <a:solidFill>
              <a:srgbClr val="191C29"/>
            </a:solidFill>
            <a:ln>
              <a:noFill/>
            </a:ln>
            <a:effectLst>
              <a:outerShdw blurRad="482600" dist="63500" dir="9120000" sx="102000" sy="102000" algn="tl" rotWithShape="0">
                <a:schemeClr val="accent5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Téglalap: lekerekített 4">
              <a:extLst>
                <a:ext uri="{FF2B5EF4-FFF2-40B4-BE49-F238E27FC236}">
                  <a16:creationId xmlns:a16="http://schemas.microsoft.com/office/drawing/2014/main" id="{AFDBA9B8-9C22-41CF-A7D1-2444ED978261}"/>
                </a:ext>
              </a:extLst>
            </p:cNvPr>
            <p:cNvSpPr txBox="1"/>
            <p:nvPr/>
          </p:nvSpPr>
          <p:spPr>
            <a:xfrm>
              <a:off x="69908" y="84378"/>
              <a:ext cx="916280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5400" b="1" i="1" kern="1200" dirty="0"/>
                <a:t>Köszönjük a figyelmet !</a:t>
              </a:r>
            </a:p>
          </p:txBody>
        </p:sp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B1CA6FB0-5E55-4E84-9162-B14311B8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46" y="3088074"/>
            <a:ext cx="4577107" cy="30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137</Words>
  <Application>Microsoft Office PowerPoint</Application>
  <PresentationFormat>Szélesvásznú</PresentationFormat>
  <Paragraphs>31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Suli</dc:creator>
  <cp:lastModifiedBy>blooo</cp:lastModifiedBy>
  <cp:revision>47</cp:revision>
  <dcterms:created xsi:type="dcterms:W3CDTF">2022-10-26T11:22:07Z</dcterms:created>
  <dcterms:modified xsi:type="dcterms:W3CDTF">2022-11-15T17:14:00Z</dcterms:modified>
</cp:coreProperties>
</file>