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315-2C0C-AD59-6B62-2451A534A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9F77F31-6A44-24E7-9158-0E27FED3F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B643246-2F50-77F5-7B1C-1BF5CBBA66C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FA045489-32AB-E8B3-391E-C316496630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BDF540-6E2A-A3F7-597B-20E36B4059F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854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D8D5-D89B-595A-4797-2A81EBCB145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CA1D7D-4B6D-42CF-4F2E-AB3C9A8EA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5A1A41-0F28-0FFC-C879-7DC56F2E00E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E4A6E5A9-96EA-6D2C-E2CC-BF8BEA9D35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598290-FD06-F051-D907-906552B20281}"/>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3512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4EE6D-7469-BFE1-CBE8-FC37D7037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1683AE-7324-3C8D-076A-0329C46BD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DEFA06-4CA3-2A1E-A7D7-7359FB0D81AD}"/>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56023710-8983-2D04-7D11-50984D5935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F2DD8F-1A10-7979-8947-512A094CA7E0}"/>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2507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722D-190C-9138-DCA6-2E4F69EDB9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FCE9EA-6BF7-B8E1-2074-A1730431B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D10907-5F08-D8F8-B89F-3A6DDED8495F}"/>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D0407070-9456-3ED9-31E4-A76A87A17F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504BF-1746-5655-706E-350FDF18883A}"/>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352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09FE-CACD-8545-CA5C-3C00EBD66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B28949E-E492-BD34-DED9-854FC2B1C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42602-B49F-F8B1-FB23-68CD26CFBB6A}"/>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ABA4A885-4C14-CD9E-038B-D74FAB90CF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AD4D09-9A4A-759E-F0AD-04ADF743EC8F}"/>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17822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517C-7762-8F79-4868-D0343E7B2E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F0C57-9D04-32DD-7B59-067E67E12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C3CD187-17BF-9747-AC19-0955449B2E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0A77F33-AD17-49A9-2331-DB36D10C2098}"/>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F752E230-5120-B5A3-FF33-F664C937040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83FB52-C37D-B986-0F17-6D597C9AAA04}"/>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7878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42DE-06D3-DF71-947C-7F2786BE399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397577-B31E-8440-E405-E3FAA1A1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136DA-4B7F-8797-1592-3589690BF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9DD96C-6547-BBFC-3506-2863C3EB4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4A7C5-D189-FBCA-0E40-0493C46C5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6264F12-B7D1-0179-78BE-168BF6B4E5E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8" name="Footer Placeholder 7">
            <a:extLst>
              <a:ext uri="{FF2B5EF4-FFF2-40B4-BE49-F238E27FC236}">
                <a16:creationId xmlns:a16="http://schemas.microsoft.com/office/drawing/2014/main" id="{FDEBBE93-EEC8-3360-FA24-7040BB6CFA4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A5C0A16-8B52-80FB-63DD-7890AEA5D779}"/>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24193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936E-B958-3C9D-5E7C-1CA1FD317B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53DF155-28F2-62C3-2382-00ECF03DE209}"/>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4" name="Footer Placeholder 3">
            <a:extLst>
              <a:ext uri="{FF2B5EF4-FFF2-40B4-BE49-F238E27FC236}">
                <a16:creationId xmlns:a16="http://schemas.microsoft.com/office/drawing/2014/main" id="{2D7B6FB6-84F0-1FF1-A074-BD010FC3147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5F7D1E-6F2E-B803-BCE4-824D44516B4C}"/>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164723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571A5-B9EA-1973-B156-2FA6EDDE4031}"/>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3" name="Footer Placeholder 2">
            <a:extLst>
              <a:ext uri="{FF2B5EF4-FFF2-40B4-BE49-F238E27FC236}">
                <a16:creationId xmlns:a16="http://schemas.microsoft.com/office/drawing/2014/main" id="{1CDA21B1-AF95-4EE7-F225-EAF6D4C1119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7E4A2C5-7CA4-AD0B-29DC-1E723A641DCE}"/>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22430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9EB2-AA75-7CC0-D003-18BDD3B9D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E3E48E3-D27B-32CF-DB3F-73A8F977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5D00E38-9BC4-7E7F-2A6C-820D29417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3E722-94F1-D30C-79F8-1849F4CFECA7}"/>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453DA417-0AE8-1815-4BB6-DF543F1987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6EB4510-06A1-0603-3AA8-53CCF2DEB533}"/>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97862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CD3F-3215-3BB3-5F8B-B99DADB2A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7903E57-691C-6A21-2DF8-2822A213E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F558A3D-1D6A-7445-B470-6509E1685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9E14D-3DA1-4A91-2AB0-C96B147663C4}"/>
              </a:ext>
            </a:extLst>
          </p:cNvPr>
          <p:cNvSpPr>
            <a:spLocks noGrp="1"/>
          </p:cNvSpPr>
          <p:nvPr>
            <p:ph type="dt" sz="half" idx="10"/>
          </p:nvPr>
        </p:nvSpPr>
        <p:spPr/>
        <p:txBody>
          <a:bodyPr/>
          <a:lstStyle/>
          <a:p>
            <a:fld id="{498FFFEE-F50E-48B0-8A0F-801B5F751B7E}" type="datetimeFigureOut">
              <a:rPr lang="en-AU" smtClean="0"/>
              <a:t>26/02/2023</a:t>
            </a:fld>
            <a:endParaRPr lang="en-AU"/>
          </a:p>
        </p:txBody>
      </p:sp>
      <p:sp>
        <p:nvSpPr>
          <p:cNvPr id="6" name="Footer Placeholder 5">
            <a:extLst>
              <a:ext uri="{FF2B5EF4-FFF2-40B4-BE49-F238E27FC236}">
                <a16:creationId xmlns:a16="http://schemas.microsoft.com/office/drawing/2014/main" id="{552278E9-2166-F4EC-F405-40B741C6CB6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ED56F1-03B1-EDD6-F3CE-50C269BB9A38}"/>
              </a:ext>
            </a:extLst>
          </p:cNvPr>
          <p:cNvSpPr>
            <a:spLocks noGrp="1"/>
          </p:cNvSpPr>
          <p:nvPr>
            <p:ph type="sldNum" sz="quarter" idx="12"/>
          </p:nvPr>
        </p:nvSpPr>
        <p:spPr/>
        <p:txBody>
          <a:bodyPr/>
          <a:lstStyle/>
          <a:p>
            <a:fld id="{1EEBA02C-DCE5-42ED-A5E4-8A9515BD4820}" type="slidenum">
              <a:rPr lang="en-AU" smtClean="0"/>
              <a:t>‹#›</a:t>
            </a:fld>
            <a:endParaRPr lang="en-AU"/>
          </a:p>
        </p:txBody>
      </p:sp>
    </p:spTree>
    <p:extLst>
      <p:ext uri="{BB962C8B-B14F-4D97-AF65-F5344CB8AC3E}">
        <p14:creationId xmlns:p14="http://schemas.microsoft.com/office/powerpoint/2010/main" val="326168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5D6AE-D777-5FD6-202B-839C8FE0E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A0580F8-B9DB-F118-03E2-954B5DC6A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F3FC3-D6EA-A028-545F-12DCB777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FFFEE-F50E-48B0-8A0F-801B5F751B7E}" type="datetimeFigureOut">
              <a:rPr lang="en-AU" smtClean="0"/>
              <a:t>26/02/2023</a:t>
            </a:fld>
            <a:endParaRPr lang="en-AU"/>
          </a:p>
        </p:txBody>
      </p:sp>
      <p:sp>
        <p:nvSpPr>
          <p:cNvPr id="5" name="Footer Placeholder 4">
            <a:extLst>
              <a:ext uri="{FF2B5EF4-FFF2-40B4-BE49-F238E27FC236}">
                <a16:creationId xmlns:a16="http://schemas.microsoft.com/office/drawing/2014/main" id="{1B87FA96-84DD-DC49-C73D-1E64BA9FC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7F4D844-4BD0-F461-86A1-161935C40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BA02C-DCE5-42ED-A5E4-8A9515BD4820}" type="slidenum">
              <a:rPr lang="en-AU" smtClean="0"/>
              <a:t>‹#›</a:t>
            </a:fld>
            <a:endParaRPr lang="en-AU"/>
          </a:p>
        </p:txBody>
      </p:sp>
    </p:spTree>
    <p:extLst>
      <p:ext uri="{BB962C8B-B14F-4D97-AF65-F5344CB8AC3E}">
        <p14:creationId xmlns:p14="http://schemas.microsoft.com/office/powerpoint/2010/main" val="39205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appleb-ECU/Cyber-Project---1.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8843-E010-2106-4D5C-93D627AA1B75}"/>
              </a:ext>
            </a:extLst>
          </p:cNvPr>
          <p:cNvSpPr>
            <a:spLocks noGrp="1"/>
          </p:cNvSpPr>
          <p:nvPr>
            <p:ph type="ctrTitle"/>
          </p:nvPr>
        </p:nvSpPr>
        <p:spPr>
          <a:xfrm>
            <a:off x="1524000" y="575766"/>
            <a:ext cx="9144000" cy="1298620"/>
          </a:xfrm>
        </p:spPr>
        <p:txBody>
          <a:bodyPr/>
          <a:lstStyle/>
          <a:p>
            <a:r>
              <a:rPr lang="en-AU" dirty="0"/>
              <a:t> </a:t>
            </a:r>
          </a:p>
        </p:txBody>
      </p:sp>
      <p:sp>
        <p:nvSpPr>
          <p:cNvPr id="3" name="Subtitle 2">
            <a:extLst>
              <a:ext uri="{FF2B5EF4-FFF2-40B4-BE49-F238E27FC236}">
                <a16:creationId xmlns:a16="http://schemas.microsoft.com/office/drawing/2014/main" id="{4FFC7C7C-B744-CD8C-5DCA-377692E7C449}"/>
              </a:ext>
            </a:extLst>
          </p:cNvPr>
          <p:cNvSpPr>
            <a:spLocks noGrp="1"/>
          </p:cNvSpPr>
          <p:nvPr>
            <p:ph type="subTitle" idx="1"/>
          </p:nvPr>
        </p:nvSpPr>
        <p:spPr>
          <a:xfrm>
            <a:off x="1192812" y="3060654"/>
            <a:ext cx="9553303" cy="3684268"/>
          </a:xfrm>
        </p:spPr>
        <p:txBody>
          <a:bodyPr>
            <a:normAutofit/>
          </a:bodyPr>
          <a:lstStyle/>
          <a:p>
            <a:pPr>
              <a:lnSpc>
                <a:spcPct val="100000"/>
              </a:lnSpc>
              <a:spcBef>
                <a:spcPts val="1200"/>
              </a:spcBef>
              <a:spcAft>
                <a:spcPts val="1200"/>
              </a:spcAft>
            </a:pPr>
            <a:endParaRPr lang="en-AU" sz="1200" b="1" dirty="0">
              <a:latin typeface="Bodoni MT" panose="02070603080606020203" pitchFamily="18" charset="0"/>
            </a:endParaRPr>
          </a:p>
          <a:p>
            <a:pPr>
              <a:lnSpc>
                <a:spcPct val="100000"/>
              </a:lnSpc>
              <a:spcBef>
                <a:spcPts val="3600"/>
              </a:spcBef>
              <a:spcAft>
                <a:spcPts val="1200"/>
              </a:spcAft>
            </a:pPr>
            <a:r>
              <a:rPr lang="en-AU" sz="4400" b="1" dirty="0">
                <a:latin typeface="Bodoni MT" panose="02070603080606020203" pitchFamily="18" charset="0"/>
              </a:rPr>
              <a:t>Unit Code: CYB6012-23AC1</a:t>
            </a:r>
          </a:p>
          <a:p>
            <a:pPr>
              <a:spcBef>
                <a:spcPts val="1200"/>
              </a:spcBef>
              <a:spcAft>
                <a:spcPts val="1200"/>
              </a:spcAft>
            </a:pPr>
            <a:r>
              <a:rPr lang="en-AU" sz="4400" b="1" dirty="0">
                <a:latin typeface="Bodoni MT" panose="02070603080606020203" pitchFamily="18" charset="0"/>
              </a:rPr>
              <a:t>Unit Name: Cyber Project 1</a:t>
            </a:r>
          </a:p>
          <a:p>
            <a:pPr>
              <a:spcBef>
                <a:spcPts val="1200"/>
              </a:spcBef>
              <a:spcAft>
                <a:spcPts val="1200"/>
              </a:spcAft>
            </a:pPr>
            <a:r>
              <a:rPr lang="en-AU" sz="4400" b="1" dirty="0">
                <a:latin typeface="Bodoni MT" panose="02070603080606020203" pitchFamily="18" charset="0"/>
              </a:rPr>
              <a:t>Facilitator’s Name: </a:t>
            </a:r>
            <a:r>
              <a:rPr lang="en-AU" sz="4400" b="1" i="0" u="none" strike="noStrike" dirty="0" err="1">
                <a:solidFill>
                  <a:srgbClr val="000000"/>
                </a:solidFill>
                <a:effectLst/>
                <a:latin typeface="Bodoni MT" panose="02070603080606020203" pitchFamily="18" charset="0"/>
              </a:rPr>
              <a:t>Bazlur</a:t>
            </a:r>
            <a:r>
              <a:rPr lang="en-AU" sz="4400" b="1" i="0" u="none" strike="noStrike" dirty="0">
                <a:solidFill>
                  <a:srgbClr val="000000"/>
                </a:solidFill>
                <a:effectLst/>
                <a:latin typeface="Bodoni MT" panose="02070603080606020203" pitchFamily="18" charset="0"/>
              </a:rPr>
              <a:t> Rashid</a:t>
            </a:r>
          </a:p>
          <a:p>
            <a:endParaRPr lang="en-AU" dirty="0"/>
          </a:p>
        </p:txBody>
      </p:sp>
      <p:graphicFrame>
        <p:nvGraphicFramePr>
          <p:cNvPr id="4" name="Table 3">
            <a:extLst>
              <a:ext uri="{FF2B5EF4-FFF2-40B4-BE49-F238E27FC236}">
                <a16:creationId xmlns:a16="http://schemas.microsoft.com/office/drawing/2014/main" id="{D971F7B0-40FB-B5C3-B8AA-64A4619E5B37}"/>
              </a:ext>
            </a:extLst>
          </p:cNvPr>
          <p:cNvGraphicFramePr>
            <a:graphicFrameLocks noGrp="1"/>
          </p:cNvGraphicFramePr>
          <p:nvPr>
            <p:extLst>
              <p:ext uri="{D42A27DB-BD31-4B8C-83A1-F6EECF244321}">
                <p14:modId xmlns:p14="http://schemas.microsoft.com/office/powerpoint/2010/main" val="454312129"/>
              </p:ext>
            </p:extLst>
          </p:nvPr>
        </p:nvGraphicFramePr>
        <p:xfrm>
          <a:off x="5003800" y="4707526"/>
          <a:ext cx="2184400" cy="390525"/>
        </p:xfrm>
        <a:graphic>
          <a:graphicData uri="http://schemas.openxmlformats.org/drawingml/2006/table">
            <a:tbl>
              <a:tblPr/>
              <a:tblGrid>
                <a:gridCol w="2184400">
                  <a:extLst>
                    <a:ext uri="{9D8B030D-6E8A-4147-A177-3AD203B41FA5}">
                      <a16:colId xmlns:a16="http://schemas.microsoft.com/office/drawing/2014/main" val="4169173404"/>
                    </a:ext>
                  </a:extLst>
                </a:gridCol>
              </a:tblGrid>
              <a:tr h="390525">
                <a:tc>
                  <a:txBody>
                    <a:bodyPr/>
                    <a:lstStyle/>
                    <a:p>
                      <a:pPr algn="l" fontAlgn="t"/>
                      <a:endParaRPr lang="en-AU" sz="1100" b="0" i="0" u="none" strike="noStrike" dirty="0">
                        <a:solidFill>
                          <a:srgbClr val="000000"/>
                        </a:solidFill>
                        <a:effectLst/>
                        <a:latin typeface="Calibri" panose="020F0502020204030204" pitchFamily="34" charset="0"/>
                      </a:endParaRPr>
                    </a:p>
                  </a:txBody>
                  <a:tcPr marL="7620" marR="7620" marT="7620">
                    <a:lnL>
                      <a:noFill/>
                    </a:lnL>
                    <a:lnR>
                      <a:noFill/>
                    </a:lnR>
                    <a:lnT>
                      <a:noFill/>
                    </a:lnT>
                    <a:lnB>
                      <a:noFill/>
                    </a:lnB>
                  </a:tcPr>
                </a:tc>
                <a:extLst>
                  <a:ext uri="{0D108BD9-81ED-4DB2-BD59-A6C34878D82A}">
                    <a16:rowId xmlns:a16="http://schemas.microsoft.com/office/drawing/2014/main" val="616636829"/>
                  </a:ext>
                </a:extLst>
              </a:tr>
            </a:tbl>
          </a:graphicData>
        </a:graphic>
      </p:graphicFrame>
      <p:graphicFrame>
        <p:nvGraphicFramePr>
          <p:cNvPr id="5" name="Table 4">
            <a:extLst>
              <a:ext uri="{FF2B5EF4-FFF2-40B4-BE49-F238E27FC236}">
                <a16:creationId xmlns:a16="http://schemas.microsoft.com/office/drawing/2014/main" id="{D959D2F6-C133-F2DD-D8FC-7FB30358C583}"/>
              </a:ext>
            </a:extLst>
          </p:cNvPr>
          <p:cNvGraphicFramePr>
            <a:graphicFrameLocks noGrp="1"/>
          </p:cNvGraphicFramePr>
          <p:nvPr>
            <p:extLst>
              <p:ext uri="{D42A27DB-BD31-4B8C-83A1-F6EECF244321}">
                <p14:modId xmlns:p14="http://schemas.microsoft.com/office/powerpoint/2010/main" val="3793494614"/>
              </p:ext>
            </p:extLst>
          </p:nvPr>
        </p:nvGraphicFramePr>
        <p:xfrm>
          <a:off x="653143" y="575766"/>
          <a:ext cx="10806815" cy="2959913"/>
        </p:xfrm>
        <a:graphic>
          <a:graphicData uri="http://schemas.openxmlformats.org/drawingml/2006/table">
            <a:tbl>
              <a:tblPr/>
              <a:tblGrid>
                <a:gridCol w="10806815">
                  <a:extLst>
                    <a:ext uri="{9D8B030D-6E8A-4147-A177-3AD203B41FA5}">
                      <a16:colId xmlns:a16="http://schemas.microsoft.com/office/drawing/2014/main" val="20560157"/>
                    </a:ext>
                  </a:extLst>
                </a:gridCol>
              </a:tblGrid>
              <a:tr h="2959913">
                <a:tc>
                  <a:txBody>
                    <a:bodyPr/>
                    <a:lstStyle/>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Risk Assessment of a small(</a:t>
                      </a:r>
                      <a:r>
                        <a:rPr lang="en-GB" sz="3600" b="0" i="0" u="none" strike="noStrike" dirty="0" err="1">
                          <a:solidFill>
                            <a:srgbClr val="000000"/>
                          </a:solidFill>
                          <a:effectLst/>
                          <a:latin typeface="Bodoni MT Black" panose="02070A03080606020203" pitchFamily="18" charset="0"/>
                        </a:rPr>
                        <a:t>ish</a:t>
                      </a:r>
                      <a:r>
                        <a:rPr lang="en-GB" sz="3600" b="0" i="0" u="none" strike="noStrike" dirty="0">
                          <a:solidFill>
                            <a:srgbClr val="000000"/>
                          </a:solidFill>
                          <a:effectLst/>
                          <a:latin typeface="Bodoni MT Black" panose="02070A03080606020203" pitchFamily="18" charset="0"/>
                        </a:rPr>
                        <a:t>) Company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Assessment 3</a:t>
                      </a:r>
                    </a:p>
                    <a:p>
                      <a:pPr algn="ctr" fontAlgn="t">
                        <a:spcBef>
                          <a:spcPts val="1200"/>
                        </a:spcBef>
                        <a:spcAft>
                          <a:spcPts val="1200"/>
                        </a:spcAft>
                      </a:pPr>
                      <a:r>
                        <a:rPr lang="en-GB" sz="2000" b="0" i="0" u="none" strike="noStrike" dirty="0">
                          <a:solidFill>
                            <a:srgbClr val="000000"/>
                          </a:solidFill>
                          <a:effectLst/>
                          <a:latin typeface="Bodoni MT Black" panose="02070A03080606020203" pitchFamily="18" charset="0"/>
                        </a:rPr>
                        <a:t>presented by</a:t>
                      </a:r>
                    </a:p>
                    <a:p>
                      <a:pPr algn="ctr" fontAlgn="t">
                        <a:spcBef>
                          <a:spcPts val="1200"/>
                        </a:spcBef>
                        <a:spcAft>
                          <a:spcPts val="1200"/>
                        </a:spcAft>
                      </a:pPr>
                      <a:r>
                        <a:rPr lang="en-GB" sz="3600" b="0" i="0" u="none" strike="noStrike" dirty="0">
                          <a:solidFill>
                            <a:srgbClr val="000000"/>
                          </a:solidFill>
                          <a:effectLst/>
                          <a:latin typeface="Bodoni MT Black" panose="02070A03080606020203" pitchFamily="18" charset="0"/>
                        </a:rPr>
                        <a:t>Colin Appleby</a:t>
                      </a:r>
                    </a:p>
                  </a:txBody>
                  <a:tcPr marL="7620" marR="7620" marT="7620" anchor="ctr">
                    <a:lnL>
                      <a:noFill/>
                    </a:lnL>
                    <a:lnR>
                      <a:noFill/>
                    </a:lnR>
                    <a:lnT>
                      <a:noFill/>
                    </a:lnT>
                    <a:lnB>
                      <a:noFill/>
                    </a:lnB>
                  </a:tcPr>
                </a:tc>
                <a:extLst>
                  <a:ext uri="{0D108BD9-81ED-4DB2-BD59-A6C34878D82A}">
                    <a16:rowId xmlns:a16="http://schemas.microsoft.com/office/drawing/2014/main" val="2407332118"/>
                  </a:ext>
                </a:extLst>
              </a:tr>
            </a:tbl>
          </a:graphicData>
        </a:graphic>
      </p:graphicFrame>
      <p:pic>
        <p:nvPicPr>
          <p:cNvPr id="7" name="Picture 6">
            <a:extLst>
              <a:ext uri="{FF2B5EF4-FFF2-40B4-BE49-F238E27FC236}">
                <a16:creationId xmlns:a16="http://schemas.microsoft.com/office/drawing/2014/main" id="{F00CDD1A-27B7-9A06-2165-7B13D0A3E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295" y="1709595"/>
            <a:ext cx="2603906" cy="1608370"/>
          </a:xfrm>
          <a:prstGeom prst="rect">
            <a:avLst/>
          </a:prstGeom>
        </p:spPr>
      </p:pic>
    </p:spTree>
    <p:extLst>
      <p:ext uri="{BB962C8B-B14F-4D97-AF65-F5344CB8AC3E}">
        <p14:creationId xmlns:p14="http://schemas.microsoft.com/office/powerpoint/2010/main" val="379569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97A7-6D4B-5D6B-1325-CA36631B7814}"/>
              </a:ext>
            </a:extLst>
          </p:cNvPr>
          <p:cNvSpPr>
            <a:spLocks noGrp="1"/>
          </p:cNvSpPr>
          <p:nvPr>
            <p:ph type="title"/>
          </p:nvPr>
        </p:nvSpPr>
        <p:spPr>
          <a:xfrm>
            <a:off x="87086" y="365125"/>
            <a:ext cx="11904617" cy="1325563"/>
          </a:xfrm>
        </p:spPr>
        <p:txBody>
          <a:bodyPr/>
          <a:lstStyle/>
          <a:p>
            <a:pPr algn="ctr"/>
            <a:r>
              <a:rPr lang="en-AU" b="1" u="sng" dirty="0">
                <a:latin typeface="Alef" panose="00000500000000000000" pitchFamily="2" charset="-79"/>
                <a:cs typeface="Alef" panose="00000500000000000000" pitchFamily="2" charset="-79"/>
              </a:rPr>
              <a:t>What is the Current Status of Project</a:t>
            </a:r>
          </a:p>
        </p:txBody>
      </p:sp>
      <p:sp>
        <p:nvSpPr>
          <p:cNvPr id="3" name="Content Placeholder 2">
            <a:extLst>
              <a:ext uri="{FF2B5EF4-FFF2-40B4-BE49-F238E27FC236}">
                <a16:creationId xmlns:a16="http://schemas.microsoft.com/office/drawing/2014/main" id="{499D1B6E-8D24-7664-611C-F3D1268C54EF}"/>
              </a:ext>
            </a:extLst>
          </p:cNvPr>
          <p:cNvSpPr>
            <a:spLocks noGrp="1"/>
          </p:cNvSpPr>
          <p:nvPr>
            <p:ph idx="1"/>
          </p:nvPr>
        </p:nvSpPr>
        <p:spPr>
          <a:xfrm>
            <a:off x="838200" y="1515291"/>
            <a:ext cx="10515600" cy="4977584"/>
          </a:xfrm>
        </p:spPr>
        <p:txBody>
          <a:bodyPr>
            <a:normAutofit fontScale="70000" lnSpcReduction="20000"/>
          </a:bodyPr>
          <a:lstStyle/>
          <a:p>
            <a:pPr>
              <a:spcBef>
                <a:spcPts val="1800"/>
              </a:spcBef>
            </a:pPr>
            <a:r>
              <a:rPr lang="en-AU" dirty="0">
                <a:latin typeface="Arial" panose="020B0604020202020204" pitchFamily="34" charset="0"/>
                <a:cs typeface="Arial" panose="020B0604020202020204" pitchFamily="34" charset="0"/>
              </a:rPr>
              <a:t>The final Project Proposal has been written and all supporting documentation prepared. This documentation will be submitted in a zipped file as part of this  assessment.</a:t>
            </a:r>
          </a:p>
          <a:p>
            <a:pPr>
              <a:spcBef>
                <a:spcPts val="1800"/>
              </a:spcBef>
            </a:pPr>
            <a:r>
              <a:rPr lang="en-AU" dirty="0">
                <a:latin typeface="Arial" panose="020B0604020202020204" pitchFamily="34" charset="0"/>
                <a:cs typeface="Arial" panose="020B0604020202020204" pitchFamily="34" charset="0"/>
              </a:rPr>
              <a:t>Version control has been implemented in Sublime Merge and the repository pushed to GitHub. This repository is public and can be found at </a:t>
            </a:r>
            <a:r>
              <a:rPr lang="en-AU" dirty="0">
                <a:latin typeface="Arial" panose="020B0604020202020204" pitchFamily="34" charset="0"/>
                <a:cs typeface="Arial" panose="020B0604020202020204" pitchFamily="34" charset="0"/>
                <a:hlinkClick r:id="rId2"/>
              </a:rPr>
              <a:t>https://github.com/Csappleb-ECU/Cyber-Project---1.git</a:t>
            </a:r>
            <a:r>
              <a:rPr lang="en-AU" dirty="0">
                <a:latin typeface="Arial" panose="020B0604020202020204" pitchFamily="34" charset="0"/>
                <a:cs typeface="Arial" panose="020B0604020202020204" pitchFamily="34" charset="0"/>
              </a:rPr>
              <a:t>. A pdf pf the commit history is included in the zip file.</a:t>
            </a:r>
          </a:p>
          <a:p>
            <a:pPr>
              <a:spcBef>
                <a:spcPts val="1800"/>
              </a:spcBef>
            </a:pPr>
            <a:r>
              <a:rPr lang="en-AU" dirty="0">
                <a:latin typeface="Arial" panose="020B0604020202020204" pitchFamily="34" charset="0"/>
                <a:cs typeface="Arial" panose="020B0604020202020204" pitchFamily="34" charset="0"/>
              </a:rPr>
              <a:t>Very little is known of the target company’s infrastructure other than a basic device count and the fact that a company website exists. This has meant that I have, if anything, deliberately overestimated the duration of some tasks. There may yet be a few surprises in store which may cause the some task durations to blow out.</a:t>
            </a:r>
          </a:p>
          <a:p>
            <a:pPr>
              <a:spcBef>
                <a:spcPts val="1800"/>
              </a:spcBef>
            </a:pPr>
            <a:r>
              <a:rPr lang="en-AU" dirty="0">
                <a:latin typeface="Arial" panose="020B0604020202020204" pitchFamily="34" charset="0"/>
                <a:cs typeface="Arial" panose="020B0604020202020204" pitchFamily="34" charset="0"/>
              </a:rPr>
              <a:t>A Gantt chart showing the tasks to be undertaken and their relationships has been prepared and a baseline recorded. This has been provided both as an MS Project (</a:t>
            </a:r>
            <a:r>
              <a:rPr lang="en-AU" dirty="0" err="1">
                <a:latin typeface="Arial" panose="020B0604020202020204" pitchFamily="34" charset="0"/>
                <a:cs typeface="Arial" panose="020B0604020202020204" pitchFamily="34" charset="0"/>
              </a:rPr>
              <a:t>mpp</a:t>
            </a:r>
            <a:r>
              <a:rPr lang="en-AU" dirty="0">
                <a:latin typeface="Arial" panose="020B0604020202020204" pitchFamily="34" charset="0"/>
                <a:cs typeface="Arial" panose="020B0604020202020204" pitchFamily="34" charset="0"/>
              </a:rPr>
              <a:t>) file and a Word Document displaying a screen snapshot.</a:t>
            </a:r>
          </a:p>
          <a:p>
            <a:pPr>
              <a:spcBef>
                <a:spcPts val="1800"/>
              </a:spcBef>
            </a:pPr>
            <a:r>
              <a:rPr lang="en-AU" dirty="0">
                <a:latin typeface="Arial" panose="020B0604020202020204" pitchFamily="34" charset="0"/>
                <a:cs typeface="Arial" panose="020B0604020202020204" pitchFamily="34" charset="0"/>
              </a:rPr>
              <a:t>As commented earlier, given the lack of detail known,  task durations have been estimated at the upper end of the possible range to allow for “surprises”.</a:t>
            </a:r>
          </a:p>
          <a:p>
            <a:pPr>
              <a:spcBef>
                <a:spcPts val="1800"/>
              </a:spcBef>
            </a:pPr>
            <a:r>
              <a:rPr lang="en-AU" dirty="0">
                <a:latin typeface="Arial" panose="020B0604020202020204" pitchFamily="34" charset="0"/>
                <a:cs typeface="Arial" panose="020B0604020202020204" pitchFamily="34" charset="0"/>
              </a:rPr>
              <a:t>A proposed agreement between the company and myself has been drafted. This draft, which is in its early stages needs to be revised to a final form for signing by the target company. </a:t>
            </a:r>
          </a:p>
          <a:p>
            <a:endParaRPr lang="en-AU" dirty="0"/>
          </a:p>
        </p:txBody>
      </p:sp>
    </p:spTree>
    <p:extLst>
      <p:ext uri="{BB962C8B-B14F-4D97-AF65-F5344CB8AC3E}">
        <p14:creationId xmlns:p14="http://schemas.microsoft.com/office/powerpoint/2010/main" val="414197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9499-112C-8F0E-6801-74E90C505CBB}"/>
              </a:ext>
            </a:extLst>
          </p:cNvPr>
          <p:cNvSpPr>
            <a:spLocks noGrp="1"/>
          </p:cNvSpPr>
          <p:nvPr>
            <p:ph type="title"/>
          </p:nvPr>
        </p:nvSpPr>
        <p:spPr/>
        <p:txBody>
          <a:bodyPr/>
          <a:lstStyle/>
          <a:p>
            <a:pPr algn="ctr"/>
            <a:r>
              <a:rPr lang="en-AU" b="1" u="sng" dirty="0">
                <a:latin typeface="Alef" panose="00000500000000000000" pitchFamily="2" charset="-79"/>
                <a:cs typeface="Alef" panose="00000500000000000000" pitchFamily="2" charset="-79"/>
              </a:rPr>
              <a:t>What happens Next</a:t>
            </a:r>
          </a:p>
        </p:txBody>
      </p:sp>
      <p:sp>
        <p:nvSpPr>
          <p:cNvPr id="3" name="Content Placeholder 2">
            <a:extLst>
              <a:ext uri="{FF2B5EF4-FFF2-40B4-BE49-F238E27FC236}">
                <a16:creationId xmlns:a16="http://schemas.microsoft.com/office/drawing/2014/main" id="{7433BE7B-8DE1-B3FD-D273-8CA45BDD503C}"/>
              </a:ext>
            </a:extLst>
          </p:cNvPr>
          <p:cNvSpPr>
            <a:spLocks noGrp="1"/>
          </p:cNvSpPr>
          <p:nvPr>
            <p:ph idx="1"/>
          </p:nvPr>
        </p:nvSpPr>
        <p:spPr>
          <a:xfrm>
            <a:off x="838200" y="1532708"/>
            <a:ext cx="10515600" cy="4841965"/>
          </a:xfrm>
        </p:spPr>
        <p:txBody>
          <a:bodyPr>
            <a:noAutofit/>
          </a:bodyPr>
          <a:lstStyle/>
          <a:p>
            <a:pPr>
              <a:spcBef>
                <a:spcPts val="800"/>
              </a:spcBef>
            </a:pPr>
            <a:r>
              <a:rPr lang="en-AU" sz="2000" dirty="0">
                <a:latin typeface="Arial" panose="020B0604020202020204" pitchFamily="34" charset="0"/>
                <a:cs typeface="Arial" panose="020B0604020202020204" pitchFamily="34" charset="0"/>
              </a:rPr>
              <a:t>Firstly I need to revise and bring to its final form, the text of the proposed agreement. The agreement needs to include suitable times for onsite presence and any applicable terms and conditions.</a:t>
            </a:r>
          </a:p>
          <a:p>
            <a:pPr>
              <a:spcBef>
                <a:spcPts val="800"/>
              </a:spcBef>
            </a:pPr>
            <a:r>
              <a:rPr lang="en-AU" sz="2000" dirty="0">
                <a:latin typeface="Arial" panose="020B0604020202020204" pitchFamily="34" charset="0"/>
                <a:cs typeface="Arial" panose="020B0604020202020204" pitchFamily="34" charset="0"/>
              </a:rPr>
              <a:t>Then a signature must be obtained for that agreement. This </a:t>
            </a:r>
            <a:r>
              <a:rPr lang="en-AU" sz="2000" b="1" dirty="0">
                <a:latin typeface="Arial" panose="020B0604020202020204" pitchFamily="34" charset="0"/>
                <a:cs typeface="Arial" panose="020B0604020202020204" pitchFamily="34" charset="0"/>
              </a:rPr>
              <a:t>MUST</a:t>
            </a:r>
            <a:r>
              <a:rPr lang="en-AU" sz="2000" dirty="0">
                <a:latin typeface="Arial" panose="020B0604020202020204" pitchFamily="34" charset="0"/>
                <a:cs typeface="Arial" panose="020B0604020202020204" pitchFamily="34" charset="0"/>
              </a:rPr>
              <a:t> be done before the project commences.</a:t>
            </a:r>
          </a:p>
          <a:p>
            <a:pPr>
              <a:spcBef>
                <a:spcPts val="800"/>
              </a:spcBef>
            </a:pPr>
            <a:r>
              <a:rPr lang="en-AU" sz="2000" dirty="0">
                <a:latin typeface="Arial" panose="020B0604020202020204" pitchFamily="34" charset="0"/>
                <a:cs typeface="Arial" panose="020B0604020202020204" pitchFamily="34" charset="0"/>
              </a:rPr>
              <a:t>Once we have agreement, I can then commence the detailed risk assessment, fully documenting the process while complying with any terms in the agreement.</a:t>
            </a:r>
          </a:p>
          <a:p>
            <a:pPr>
              <a:spcBef>
                <a:spcPts val="800"/>
              </a:spcBef>
            </a:pPr>
            <a:r>
              <a:rPr lang="en-AU" sz="2000" dirty="0">
                <a:latin typeface="Arial" panose="020B0604020202020204" pitchFamily="34" charset="0"/>
                <a:cs typeface="Arial" panose="020B0604020202020204" pitchFamily="34" charset="0"/>
              </a:rPr>
              <a:t>I need to monitor actual vs planned project durations on a regular basis and update the project plan as required.</a:t>
            </a:r>
          </a:p>
          <a:p>
            <a:pPr>
              <a:spcBef>
                <a:spcPts val="800"/>
              </a:spcBef>
            </a:pPr>
            <a:r>
              <a:rPr lang="en-AU" sz="2000" dirty="0">
                <a:latin typeface="Arial" panose="020B0604020202020204" pitchFamily="34" charset="0"/>
                <a:cs typeface="Arial" panose="020B0604020202020204" pitchFamily="34" charset="0"/>
              </a:rPr>
              <a:t>Once enough of the risk assessment task has been undertaken (I am estimating 2 weeks after commencement) I will be able to commence analysis of the risk assessment data obtained to date.</a:t>
            </a:r>
          </a:p>
          <a:p>
            <a:pPr>
              <a:spcBef>
                <a:spcPts val="800"/>
              </a:spcBef>
            </a:pPr>
            <a:r>
              <a:rPr lang="en-AU" sz="2000" dirty="0">
                <a:latin typeface="Arial" panose="020B0604020202020204" pitchFamily="34" charset="0"/>
                <a:cs typeface="Arial" panose="020B0604020202020204" pitchFamily="34" charset="0"/>
              </a:rPr>
              <a:t>It then only remains to complete the remainder of the project in the </a:t>
            </a:r>
            <a:r>
              <a:rPr lang="en-AU" sz="2000">
                <a:latin typeface="Arial" panose="020B0604020202020204" pitchFamily="34" charset="0"/>
                <a:cs typeface="Arial" panose="020B0604020202020204" pitchFamily="34" charset="0"/>
              </a:rPr>
              <a:t>most efficient and </a:t>
            </a:r>
            <a:r>
              <a:rPr lang="en-AU" sz="2000" dirty="0">
                <a:latin typeface="Arial" panose="020B0604020202020204" pitchFamily="34" charset="0"/>
                <a:cs typeface="Arial" panose="020B0604020202020204" pitchFamily="34" charset="0"/>
              </a:rPr>
              <a:t>time effective manner possible.</a:t>
            </a:r>
          </a:p>
        </p:txBody>
      </p:sp>
    </p:spTree>
    <p:extLst>
      <p:ext uri="{BB962C8B-B14F-4D97-AF65-F5344CB8AC3E}">
        <p14:creationId xmlns:p14="http://schemas.microsoft.com/office/powerpoint/2010/main" val="417494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449</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Alef</vt:lpstr>
      <vt:lpstr>Arial</vt:lpstr>
      <vt:lpstr>Bodoni MT</vt:lpstr>
      <vt:lpstr>Bodoni MT Black</vt:lpstr>
      <vt:lpstr>Calibri</vt:lpstr>
      <vt:lpstr>Calibri Light</vt:lpstr>
      <vt:lpstr>Office Theme</vt:lpstr>
      <vt:lpstr> </vt:lpstr>
      <vt:lpstr>What is the Current Status of Project</vt:lpstr>
      <vt:lpstr>What happens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Colin S Appleby</dc:creator>
  <cp:lastModifiedBy>Colin S Appleby</cp:lastModifiedBy>
  <cp:revision>10</cp:revision>
  <dcterms:created xsi:type="dcterms:W3CDTF">2023-01-29T01:18:31Z</dcterms:created>
  <dcterms:modified xsi:type="dcterms:W3CDTF">2023-02-26T05:13:05Z</dcterms:modified>
</cp:coreProperties>
</file>