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p:scale>
          <a:sx n="70" d="100"/>
          <a:sy n="70" d="100"/>
        </p:scale>
        <p:origin x="330" y="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27EE293B-5072-4CF5-AF7D-421C70959D16}" type="datetimeFigureOut">
              <a:rPr lang="en-US" smtClean="0"/>
              <a:t>10/15/2025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B16BC07-D07B-44B9-AF0F-8A9793AD6D97}" type="slidenum">
              <a:rPr lang="en-US" smtClean="0"/>
              <a:t>‹Nº›</a:t>
            </a:fld>
            <a:endParaRPr lang="en-US"/>
          </a:p>
        </p:txBody>
      </p:sp>
    </p:spTree>
    <p:extLst>
      <p:ext uri="{BB962C8B-B14F-4D97-AF65-F5344CB8AC3E}">
        <p14:creationId xmlns:p14="http://schemas.microsoft.com/office/powerpoint/2010/main" val="2092484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27EE293B-5072-4CF5-AF7D-421C70959D16}" type="datetimeFigureOut">
              <a:rPr lang="en-US" smtClean="0"/>
              <a:t>10/15/2025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B16BC07-D07B-44B9-AF0F-8A9793AD6D97}" type="slidenum">
              <a:rPr lang="en-US" smtClean="0"/>
              <a:t>‹Nº›</a:t>
            </a:fld>
            <a:endParaRPr lang="en-US"/>
          </a:p>
        </p:txBody>
      </p:sp>
    </p:spTree>
    <p:extLst>
      <p:ext uri="{BB962C8B-B14F-4D97-AF65-F5344CB8AC3E}">
        <p14:creationId xmlns:p14="http://schemas.microsoft.com/office/powerpoint/2010/main" val="602162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27EE293B-5072-4CF5-AF7D-421C70959D16}" type="datetimeFigureOut">
              <a:rPr lang="en-US" smtClean="0"/>
              <a:t>10/15/2025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B16BC07-D07B-44B9-AF0F-8A9793AD6D97}" type="slidenum">
              <a:rPr lang="en-US" smtClean="0"/>
              <a:t>‹Nº›</a:t>
            </a:fld>
            <a:endParaRPr lang="en-US"/>
          </a:p>
        </p:txBody>
      </p:sp>
    </p:spTree>
    <p:extLst>
      <p:ext uri="{BB962C8B-B14F-4D97-AF65-F5344CB8AC3E}">
        <p14:creationId xmlns:p14="http://schemas.microsoft.com/office/powerpoint/2010/main" val="221739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27EE293B-5072-4CF5-AF7D-421C70959D16}" type="datetimeFigureOut">
              <a:rPr lang="en-US" smtClean="0"/>
              <a:t>10/15/2025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B16BC07-D07B-44B9-AF0F-8A9793AD6D97}" type="slidenum">
              <a:rPr lang="en-US" smtClean="0"/>
              <a:t>‹Nº›</a:t>
            </a:fld>
            <a:endParaRPr lang="en-US"/>
          </a:p>
        </p:txBody>
      </p:sp>
    </p:spTree>
    <p:extLst>
      <p:ext uri="{BB962C8B-B14F-4D97-AF65-F5344CB8AC3E}">
        <p14:creationId xmlns:p14="http://schemas.microsoft.com/office/powerpoint/2010/main" val="4183225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27EE293B-5072-4CF5-AF7D-421C70959D16}" type="datetimeFigureOut">
              <a:rPr lang="en-US" smtClean="0"/>
              <a:t>10/15/2025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B16BC07-D07B-44B9-AF0F-8A9793AD6D97}" type="slidenum">
              <a:rPr lang="en-US" smtClean="0"/>
              <a:t>‹Nº›</a:t>
            </a:fld>
            <a:endParaRPr lang="en-US"/>
          </a:p>
        </p:txBody>
      </p:sp>
    </p:spTree>
    <p:extLst>
      <p:ext uri="{BB962C8B-B14F-4D97-AF65-F5344CB8AC3E}">
        <p14:creationId xmlns:p14="http://schemas.microsoft.com/office/powerpoint/2010/main" val="3799763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27EE293B-5072-4CF5-AF7D-421C70959D16}" type="datetimeFigureOut">
              <a:rPr lang="en-US" smtClean="0"/>
              <a:t>10/15/2025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3B16BC07-D07B-44B9-AF0F-8A9793AD6D97}" type="slidenum">
              <a:rPr lang="en-US" smtClean="0"/>
              <a:t>‹Nº›</a:t>
            </a:fld>
            <a:endParaRPr lang="en-US"/>
          </a:p>
        </p:txBody>
      </p:sp>
    </p:spTree>
    <p:extLst>
      <p:ext uri="{BB962C8B-B14F-4D97-AF65-F5344CB8AC3E}">
        <p14:creationId xmlns:p14="http://schemas.microsoft.com/office/powerpoint/2010/main" val="150816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27EE293B-5072-4CF5-AF7D-421C70959D16}" type="datetimeFigureOut">
              <a:rPr lang="en-US" smtClean="0"/>
              <a:t>10/15/2025</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3B16BC07-D07B-44B9-AF0F-8A9793AD6D97}" type="slidenum">
              <a:rPr lang="en-US" smtClean="0"/>
              <a:t>‹Nº›</a:t>
            </a:fld>
            <a:endParaRPr lang="en-US"/>
          </a:p>
        </p:txBody>
      </p:sp>
    </p:spTree>
    <p:extLst>
      <p:ext uri="{BB962C8B-B14F-4D97-AF65-F5344CB8AC3E}">
        <p14:creationId xmlns:p14="http://schemas.microsoft.com/office/powerpoint/2010/main" val="3523823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27EE293B-5072-4CF5-AF7D-421C70959D16}" type="datetimeFigureOut">
              <a:rPr lang="en-US" smtClean="0"/>
              <a:t>10/15/2025</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3B16BC07-D07B-44B9-AF0F-8A9793AD6D97}" type="slidenum">
              <a:rPr lang="en-US" smtClean="0"/>
              <a:t>‹Nº›</a:t>
            </a:fld>
            <a:endParaRPr lang="en-US"/>
          </a:p>
        </p:txBody>
      </p:sp>
    </p:spTree>
    <p:extLst>
      <p:ext uri="{BB962C8B-B14F-4D97-AF65-F5344CB8AC3E}">
        <p14:creationId xmlns:p14="http://schemas.microsoft.com/office/powerpoint/2010/main" val="1093308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7EE293B-5072-4CF5-AF7D-421C70959D16}" type="datetimeFigureOut">
              <a:rPr lang="en-US" smtClean="0"/>
              <a:t>10/15/2025</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3B16BC07-D07B-44B9-AF0F-8A9793AD6D97}" type="slidenum">
              <a:rPr lang="en-US" smtClean="0"/>
              <a:t>‹Nº›</a:t>
            </a:fld>
            <a:endParaRPr lang="en-US"/>
          </a:p>
        </p:txBody>
      </p:sp>
    </p:spTree>
    <p:extLst>
      <p:ext uri="{BB962C8B-B14F-4D97-AF65-F5344CB8AC3E}">
        <p14:creationId xmlns:p14="http://schemas.microsoft.com/office/powerpoint/2010/main" val="1275251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7EE293B-5072-4CF5-AF7D-421C70959D16}" type="datetimeFigureOut">
              <a:rPr lang="en-US" smtClean="0"/>
              <a:t>10/15/2025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3B16BC07-D07B-44B9-AF0F-8A9793AD6D97}" type="slidenum">
              <a:rPr lang="en-US" smtClean="0"/>
              <a:t>‹Nº›</a:t>
            </a:fld>
            <a:endParaRPr lang="en-US"/>
          </a:p>
        </p:txBody>
      </p:sp>
    </p:spTree>
    <p:extLst>
      <p:ext uri="{BB962C8B-B14F-4D97-AF65-F5344CB8AC3E}">
        <p14:creationId xmlns:p14="http://schemas.microsoft.com/office/powerpoint/2010/main" val="1619681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7EE293B-5072-4CF5-AF7D-421C70959D16}" type="datetimeFigureOut">
              <a:rPr lang="en-US" smtClean="0"/>
              <a:t>10/15/2025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3B16BC07-D07B-44B9-AF0F-8A9793AD6D97}" type="slidenum">
              <a:rPr lang="en-US" smtClean="0"/>
              <a:t>‹Nº›</a:t>
            </a:fld>
            <a:endParaRPr lang="en-US"/>
          </a:p>
        </p:txBody>
      </p:sp>
    </p:spTree>
    <p:extLst>
      <p:ext uri="{BB962C8B-B14F-4D97-AF65-F5344CB8AC3E}">
        <p14:creationId xmlns:p14="http://schemas.microsoft.com/office/powerpoint/2010/main" val="3121580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EE293B-5072-4CF5-AF7D-421C70959D16}" type="datetimeFigureOut">
              <a:rPr lang="en-US" smtClean="0"/>
              <a:t>10/15/2025</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16BC07-D07B-44B9-AF0F-8A9793AD6D97}" type="slidenum">
              <a:rPr lang="en-US" smtClean="0"/>
              <a:t>‹Nº›</a:t>
            </a:fld>
            <a:endParaRPr lang="en-US"/>
          </a:p>
        </p:txBody>
      </p:sp>
    </p:spTree>
    <p:extLst>
      <p:ext uri="{BB962C8B-B14F-4D97-AF65-F5344CB8AC3E}">
        <p14:creationId xmlns:p14="http://schemas.microsoft.com/office/powerpoint/2010/main" val="1755419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311400" y="3048000"/>
            <a:ext cx="7404100" cy="830997"/>
          </a:xfrm>
          <a:prstGeom prst="rect">
            <a:avLst/>
          </a:prstGeom>
          <a:noFill/>
        </p:spPr>
        <p:txBody>
          <a:bodyPr wrap="square" rtlCol="0">
            <a:spAutoFit/>
          </a:bodyPr>
          <a:lstStyle/>
          <a:p>
            <a:pPr algn="ctr"/>
            <a:r>
              <a:rPr lang="es-VE" sz="4800" dirty="0" err="1" smtClean="0">
                <a:latin typeface="Bahnschrift SemiLight Condensed" panose="020B0502040204020203" pitchFamily="34" charset="0"/>
              </a:rPr>
              <a:t>Prefetching</a:t>
            </a:r>
            <a:r>
              <a:rPr lang="es-VE" sz="4800" dirty="0" smtClean="0">
                <a:latin typeface="Bahnschrift SemiLight Condensed" panose="020B0502040204020203" pitchFamily="34" charset="0"/>
              </a:rPr>
              <a:t> en las Memorias Cache</a:t>
            </a:r>
            <a:endParaRPr lang="en-US" sz="4800" dirty="0">
              <a:latin typeface="Bahnschrift SemiLight Condensed" panose="020B0502040204020203" pitchFamily="34" charset="0"/>
            </a:endParaRPr>
          </a:p>
        </p:txBody>
      </p:sp>
      <p:sp>
        <p:nvSpPr>
          <p:cNvPr id="6" name="Rectángulo 5"/>
          <p:cNvSpPr/>
          <p:nvPr/>
        </p:nvSpPr>
        <p:spPr>
          <a:xfrm>
            <a:off x="0" y="5727700"/>
            <a:ext cx="12192000" cy="11303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p:cNvSpPr txBox="1"/>
          <p:nvPr/>
        </p:nvSpPr>
        <p:spPr>
          <a:xfrm>
            <a:off x="9093200" y="5727700"/>
            <a:ext cx="3098800" cy="1077218"/>
          </a:xfrm>
          <a:prstGeom prst="rect">
            <a:avLst/>
          </a:prstGeom>
          <a:noFill/>
        </p:spPr>
        <p:txBody>
          <a:bodyPr wrap="square" rtlCol="0">
            <a:spAutoFit/>
          </a:bodyPr>
          <a:lstStyle/>
          <a:p>
            <a:pPr algn="ctr"/>
            <a:r>
              <a:rPr lang="es-VE" sz="3600" dirty="0" smtClean="0">
                <a:latin typeface="Bahnschrift SemiLight Condensed" panose="020B0502040204020203" pitchFamily="34" charset="0"/>
              </a:rPr>
              <a:t>Cesar Rojas</a:t>
            </a:r>
          </a:p>
          <a:p>
            <a:pPr algn="ctr"/>
            <a:r>
              <a:rPr lang="es-VE" sz="2800" dirty="0" smtClean="0">
                <a:latin typeface="Bahnschrift SemiLight Condensed" panose="020B0502040204020203" pitchFamily="34" charset="0"/>
              </a:rPr>
              <a:t>31406902</a:t>
            </a:r>
            <a:endParaRPr lang="en-US" sz="3600" dirty="0">
              <a:latin typeface="Bahnschrift SemiLight Condensed" panose="020B0502040204020203" pitchFamily="34" charset="0"/>
            </a:endParaRPr>
          </a:p>
        </p:txBody>
      </p:sp>
      <p:sp>
        <p:nvSpPr>
          <p:cNvPr id="8" name="CuadroTexto 7"/>
          <p:cNvSpPr txBox="1"/>
          <p:nvPr/>
        </p:nvSpPr>
        <p:spPr>
          <a:xfrm>
            <a:off x="0" y="5727700"/>
            <a:ext cx="3098800" cy="1077218"/>
          </a:xfrm>
          <a:prstGeom prst="rect">
            <a:avLst/>
          </a:prstGeom>
          <a:noFill/>
        </p:spPr>
        <p:txBody>
          <a:bodyPr wrap="square" rtlCol="0">
            <a:spAutoFit/>
          </a:bodyPr>
          <a:lstStyle/>
          <a:p>
            <a:pPr algn="ctr"/>
            <a:r>
              <a:rPr lang="es-VE" sz="3600" dirty="0" smtClean="0">
                <a:latin typeface="Bahnschrift SemiLight Condensed" panose="020B0502040204020203" pitchFamily="34" charset="0"/>
              </a:rPr>
              <a:t>Arquitectura</a:t>
            </a:r>
          </a:p>
          <a:p>
            <a:pPr algn="ctr"/>
            <a:r>
              <a:rPr lang="es-VE" sz="2800" dirty="0" smtClean="0">
                <a:latin typeface="Bahnschrift SemiLight Condensed" panose="020B0502040204020203" pitchFamily="34" charset="0"/>
              </a:rPr>
              <a:t>del Computador</a:t>
            </a:r>
            <a:endParaRPr lang="en-US" sz="2400" dirty="0">
              <a:latin typeface="Bahnschrift SemiLight Condensed" panose="020B0502040204020203" pitchFamily="34" charset="0"/>
            </a:endParaRPr>
          </a:p>
        </p:txBody>
      </p:sp>
      <p:pic>
        <p:nvPicPr>
          <p:cNvPr id="1026" name="Picture 2" descr="Universidad de Carabob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28775" cy="20478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rección de Investigación - FACY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4115" y="0"/>
            <a:ext cx="1887885" cy="2209800"/>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p:cNvSpPr txBox="1"/>
          <p:nvPr/>
        </p:nvSpPr>
        <p:spPr>
          <a:xfrm>
            <a:off x="3461982" y="91301"/>
            <a:ext cx="5268036" cy="1015663"/>
          </a:xfrm>
          <a:prstGeom prst="rect">
            <a:avLst/>
          </a:prstGeom>
          <a:noFill/>
        </p:spPr>
        <p:txBody>
          <a:bodyPr wrap="square" rtlCol="0">
            <a:spAutoFit/>
          </a:bodyPr>
          <a:lstStyle/>
          <a:p>
            <a:pPr algn="ctr"/>
            <a:r>
              <a:rPr lang="es-VE" sz="2000" dirty="0" smtClean="0">
                <a:latin typeface="Bahnschrift SemiLight Condensed" panose="020B0502040204020203" pitchFamily="34" charset="0"/>
              </a:rPr>
              <a:t>Universidad de Carabobo</a:t>
            </a:r>
          </a:p>
          <a:p>
            <a:pPr algn="ctr"/>
            <a:r>
              <a:rPr lang="es-VE" sz="2000" dirty="0" smtClean="0">
                <a:latin typeface="Bahnschrift SemiLight Condensed" panose="020B0502040204020203" pitchFamily="34" charset="0"/>
              </a:rPr>
              <a:t>Facultad de Ciencias y Tecnología</a:t>
            </a:r>
          </a:p>
          <a:p>
            <a:pPr algn="ctr"/>
            <a:r>
              <a:rPr lang="es-VE" sz="2000" dirty="0" smtClean="0">
                <a:latin typeface="Bahnschrift SemiLight Condensed" panose="020B0502040204020203" pitchFamily="34" charset="0"/>
              </a:rPr>
              <a:t>Departamento de Computación</a:t>
            </a:r>
            <a:endParaRPr lang="en-US" sz="2000" dirty="0">
              <a:latin typeface="Bahnschrift SemiLight Condensed" panose="020B0502040204020203" pitchFamily="34" charset="0"/>
            </a:endParaRPr>
          </a:p>
        </p:txBody>
      </p:sp>
    </p:spTree>
    <p:extLst>
      <p:ext uri="{BB962C8B-B14F-4D97-AF65-F5344CB8AC3E}">
        <p14:creationId xmlns:p14="http://schemas.microsoft.com/office/powerpoint/2010/main" val="1321106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0"/>
            <a:ext cx="39497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9" name="CuadroTexto 8"/>
          <p:cNvSpPr txBox="1"/>
          <p:nvPr/>
        </p:nvSpPr>
        <p:spPr>
          <a:xfrm>
            <a:off x="0" y="0"/>
            <a:ext cx="3949700" cy="646331"/>
          </a:xfrm>
          <a:prstGeom prst="rect">
            <a:avLst/>
          </a:prstGeom>
          <a:noFill/>
        </p:spPr>
        <p:txBody>
          <a:bodyPr wrap="square" rtlCol="0">
            <a:spAutoFit/>
          </a:bodyPr>
          <a:lstStyle/>
          <a:p>
            <a:pPr algn="ctr"/>
            <a:r>
              <a:rPr lang="es-VE" sz="3600" dirty="0" smtClean="0">
                <a:latin typeface="Bahnschrift SemiLight Condensed" panose="020B0502040204020203" pitchFamily="34" charset="0"/>
              </a:rPr>
              <a:t>Salto</a:t>
            </a:r>
            <a:endParaRPr lang="en-US" sz="2400" dirty="0">
              <a:latin typeface="Bahnschrift SemiLight Condensed" panose="020B0502040204020203" pitchFamily="34" charset="0"/>
            </a:endParaRPr>
          </a:p>
        </p:txBody>
      </p:sp>
      <p:sp>
        <p:nvSpPr>
          <p:cNvPr id="10" name="CuadroTexto 9"/>
          <p:cNvSpPr txBox="1"/>
          <p:nvPr/>
        </p:nvSpPr>
        <p:spPr>
          <a:xfrm>
            <a:off x="0" y="914400"/>
            <a:ext cx="3949700" cy="3046988"/>
          </a:xfrm>
          <a:prstGeom prst="rect">
            <a:avLst/>
          </a:prstGeom>
          <a:noFill/>
        </p:spPr>
        <p:txBody>
          <a:bodyPr wrap="square" rtlCol="0">
            <a:spAutoFit/>
          </a:bodyPr>
          <a:lstStyle/>
          <a:p>
            <a:r>
              <a:rPr lang="es-VE" sz="2400" dirty="0" smtClean="0">
                <a:latin typeface="Bahnschrift SemiLight Condensed" panose="020B0502040204020203" pitchFamily="34" charset="0"/>
              </a:rPr>
              <a:t>	Una vez se solicita un bloque, se actualiza la tabla de predicción con los bloques accedidos.</a:t>
            </a:r>
          </a:p>
          <a:p>
            <a:endParaRPr lang="es-VE" sz="2400" dirty="0">
              <a:latin typeface="Bahnschrift SemiLight Condensed" panose="020B0502040204020203" pitchFamily="34" charset="0"/>
            </a:endParaRPr>
          </a:p>
          <a:p>
            <a:r>
              <a:rPr lang="es-VE" sz="2400" dirty="0" smtClean="0">
                <a:latin typeface="Bahnschrift SemiLight Condensed" panose="020B0502040204020203" pitchFamily="34" charset="0"/>
              </a:rPr>
              <a:t>	Así, se puede realizar la pre-carga del siguiente bloque una vez ese bloque se vuelva a acceder.</a:t>
            </a:r>
          </a:p>
        </p:txBody>
      </p:sp>
      <p:sp>
        <p:nvSpPr>
          <p:cNvPr id="27" name="Rectángulo 26"/>
          <p:cNvSpPr/>
          <p:nvPr/>
        </p:nvSpPr>
        <p:spPr>
          <a:xfrm>
            <a:off x="4277071" y="1473959"/>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1</a:t>
            </a:r>
            <a:endParaRPr lang="en-US" sz="2400" dirty="0">
              <a:solidFill>
                <a:schemeClr val="tx1"/>
              </a:solidFill>
              <a:latin typeface="Bahnschrift SemiLight Condensed" panose="020B0502040204020203" pitchFamily="34" charset="0"/>
            </a:endParaRPr>
          </a:p>
        </p:txBody>
      </p:sp>
      <p:sp>
        <p:nvSpPr>
          <p:cNvPr id="28" name="Rectángulo 27"/>
          <p:cNvSpPr/>
          <p:nvPr/>
        </p:nvSpPr>
        <p:spPr>
          <a:xfrm>
            <a:off x="4277071" y="1891702"/>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4</a:t>
            </a:r>
            <a:endParaRPr lang="en-US" sz="2400" dirty="0">
              <a:solidFill>
                <a:schemeClr val="tx1"/>
              </a:solidFill>
              <a:latin typeface="Bahnschrift SemiLight Condensed" panose="020B0502040204020203" pitchFamily="34" charset="0"/>
            </a:endParaRPr>
          </a:p>
        </p:txBody>
      </p:sp>
      <p:sp>
        <p:nvSpPr>
          <p:cNvPr id="29" name="Rectángulo 28"/>
          <p:cNvSpPr/>
          <p:nvPr/>
        </p:nvSpPr>
        <p:spPr>
          <a:xfrm>
            <a:off x="4277071" y="2309445"/>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8</a:t>
            </a:r>
            <a:endParaRPr lang="en-US" sz="2400" dirty="0">
              <a:solidFill>
                <a:schemeClr val="tx1"/>
              </a:solidFill>
              <a:latin typeface="Bahnschrift SemiLight Condensed" panose="020B0502040204020203" pitchFamily="34" charset="0"/>
            </a:endParaRPr>
          </a:p>
        </p:txBody>
      </p:sp>
      <p:sp>
        <p:nvSpPr>
          <p:cNvPr id="30" name="Rectángulo 29"/>
          <p:cNvSpPr/>
          <p:nvPr/>
        </p:nvSpPr>
        <p:spPr>
          <a:xfrm>
            <a:off x="4277071" y="2727188"/>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31" name="Rectángulo 30"/>
          <p:cNvSpPr/>
          <p:nvPr/>
        </p:nvSpPr>
        <p:spPr>
          <a:xfrm>
            <a:off x="4277071" y="3144931"/>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32" name="Rectángulo 31"/>
          <p:cNvSpPr/>
          <p:nvPr/>
        </p:nvSpPr>
        <p:spPr>
          <a:xfrm>
            <a:off x="4277071" y="3562674"/>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35" name="Rectángulo 34"/>
          <p:cNvSpPr/>
          <p:nvPr/>
        </p:nvSpPr>
        <p:spPr>
          <a:xfrm>
            <a:off x="4277071" y="3980417"/>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36" name="Rectángulo 35"/>
          <p:cNvSpPr/>
          <p:nvPr/>
        </p:nvSpPr>
        <p:spPr>
          <a:xfrm>
            <a:off x="4277071" y="4398160"/>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37" name="Rectángulo 36"/>
          <p:cNvSpPr/>
          <p:nvPr/>
        </p:nvSpPr>
        <p:spPr>
          <a:xfrm>
            <a:off x="4277071" y="4815903"/>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38" name="Rectángulo 37"/>
          <p:cNvSpPr/>
          <p:nvPr/>
        </p:nvSpPr>
        <p:spPr>
          <a:xfrm>
            <a:off x="4277071" y="5233646"/>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5" name="CuadroTexto 4"/>
          <p:cNvSpPr txBox="1"/>
          <p:nvPr/>
        </p:nvSpPr>
        <p:spPr>
          <a:xfrm>
            <a:off x="4277071" y="396741"/>
            <a:ext cx="2728540" cy="1077218"/>
          </a:xfrm>
          <a:prstGeom prst="rect">
            <a:avLst/>
          </a:prstGeom>
          <a:noFill/>
        </p:spPr>
        <p:txBody>
          <a:bodyPr wrap="square" rtlCol="0">
            <a:spAutoFit/>
          </a:bodyPr>
          <a:lstStyle/>
          <a:p>
            <a:pPr algn="ctr"/>
            <a:r>
              <a:rPr lang="es-VE" sz="3200" dirty="0" smtClean="0">
                <a:latin typeface="Bahnschrift SemiLight Condensed" panose="020B0502040204020203" pitchFamily="34" charset="0"/>
              </a:rPr>
              <a:t>Tabla de Predicciones</a:t>
            </a:r>
            <a:endParaRPr lang="en-US" sz="3200" dirty="0">
              <a:latin typeface="Bahnschrift SemiLight Condensed" panose="020B0502040204020203" pitchFamily="34" charset="0"/>
            </a:endParaRPr>
          </a:p>
        </p:txBody>
      </p:sp>
      <p:sp>
        <p:nvSpPr>
          <p:cNvPr id="39" name="Rectángulo 38"/>
          <p:cNvSpPr/>
          <p:nvPr/>
        </p:nvSpPr>
        <p:spPr>
          <a:xfrm>
            <a:off x="5641341" y="1473959"/>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4</a:t>
            </a:r>
            <a:endParaRPr lang="en-US" sz="2400" dirty="0">
              <a:solidFill>
                <a:schemeClr val="tx1"/>
              </a:solidFill>
              <a:latin typeface="Bahnschrift SemiLight Condensed" panose="020B0502040204020203" pitchFamily="34" charset="0"/>
            </a:endParaRPr>
          </a:p>
        </p:txBody>
      </p:sp>
      <p:sp>
        <p:nvSpPr>
          <p:cNvPr id="40" name="Rectángulo 39"/>
          <p:cNvSpPr/>
          <p:nvPr/>
        </p:nvSpPr>
        <p:spPr>
          <a:xfrm>
            <a:off x="5641341" y="1891702"/>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8</a:t>
            </a:r>
            <a:endParaRPr lang="en-US" sz="2400" dirty="0">
              <a:solidFill>
                <a:schemeClr val="tx1"/>
              </a:solidFill>
              <a:latin typeface="Bahnschrift SemiLight Condensed" panose="020B0502040204020203" pitchFamily="34" charset="0"/>
            </a:endParaRPr>
          </a:p>
        </p:txBody>
      </p:sp>
      <p:sp>
        <p:nvSpPr>
          <p:cNvPr id="41" name="Rectángulo 40"/>
          <p:cNvSpPr/>
          <p:nvPr/>
        </p:nvSpPr>
        <p:spPr>
          <a:xfrm>
            <a:off x="5641341" y="2309445"/>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2" name="Rectángulo 41"/>
          <p:cNvSpPr/>
          <p:nvPr/>
        </p:nvSpPr>
        <p:spPr>
          <a:xfrm>
            <a:off x="5641341" y="2727188"/>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3" name="Rectángulo 42"/>
          <p:cNvSpPr/>
          <p:nvPr/>
        </p:nvSpPr>
        <p:spPr>
          <a:xfrm>
            <a:off x="5641341" y="3144931"/>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4" name="Rectángulo 43"/>
          <p:cNvSpPr/>
          <p:nvPr/>
        </p:nvSpPr>
        <p:spPr>
          <a:xfrm>
            <a:off x="5641341" y="3562674"/>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5" name="Rectángulo 44"/>
          <p:cNvSpPr/>
          <p:nvPr/>
        </p:nvSpPr>
        <p:spPr>
          <a:xfrm>
            <a:off x="5641341" y="3980417"/>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6" name="Rectángulo 45"/>
          <p:cNvSpPr/>
          <p:nvPr/>
        </p:nvSpPr>
        <p:spPr>
          <a:xfrm>
            <a:off x="5641341" y="4398160"/>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7" name="Rectángulo 46"/>
          <p:cNvSpPr/>
          <p:nvPr/>
        </p:nvSpPr>
        <p:spPr>
          <a:xfrm>
            <a:off x="5641341" y="4815903"/>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8" name="Rectángulo 47"/>
          <p:cNvSpPr/>
          <p:nvPr/>
        </p:nvSpPr>
        <p:spPr>
          <a:xfrm>
            <a:off x="5641341" y="5233646"/>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9" name="Rectángulo 48"/>
          <p:cNvSpPr/>
          <p:nvPr/>
        </p:nvSpPr>
        <p:spPr>
          <a:xfrm>
            <a:off x="9083842" y="1473959"/>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1</a:t>
            </a:r>
            <a:endParaRPr lang="en-US" sz="2400" dirty="0">
              <a:solidFill>
                <a:schemeClr val="tx1"/>
              </a:solidFill>
              <a:latin typeface="Bahnschrift SemiLight Condensed" panose="020B0502040204020203" pitchFamily="34" charset="0"/>
            </a:endParaRPr>
          </a:p>
        </p:txBody>
      </p:sp>
      <p:sp>
        <p:nvSpPr>
          <p:cNvPr id="50" name="Rectángulo 49"/>
          <p:cNvSpPr/>
          <p:nvPr/>
        </p:nvSpPr>
        <p:spPr>
          <a:xfrm>
            <a:off x="9083842" y="1891702"/>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2</a:t>
            </a:r>
            <a:endParaRPr lang="en-US" sz="2400" dirty="0">
              <a:solidFill>
                <a:schemeClr val="tx1"/>
              </a:solidFill>
              <a:latin typeface="Bahnschrift SemiLight Condensed" panose="020B0502040204020203" pitchFamily="34" charset="0"/>
            </a:endParaRPr>
          </a:p>
        </p:txBody>
      </p:sp>
      <p:sp>
        <p:nvSpPr>
          <p:cNvPr id="51" name="Rectángulo 50"/>
          <p:cNvSpPr/>
          <p:nvPr/>
        </p:nvSpPr>
        <p:spPr>
          <a:xfrm>
            <a:off x="9083842" y="2309445"/>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3</a:t>
            </a:r>
            <a:endParaRPr lang="en-US" sz="2400" dirty="0">
              <a:solidFill>
                <a:schemeClr val="tx1"/>
              </a:solidFill>
              <a:latin typeface="Bahnschrift SemiLight Condensed" panose="020B0502040204020203" pitchFamily="34" charset="0"/>
            </a:endParaRPr>
          </a:p>
        </p:txBody>
      </p:sp>
      <p:sp>
        <p:nvSpPr>
          <p:cNvPr id="52" name="Rectángulo 51"/>
          <p:cNvSpPr/>
          <p:nvPr/>
        </p:nvSpPr>
        <p:spPr>
          <a:xfrm>
            <a:off x="9083842" y="2727188"/>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4</a:t>
            </a:r>
            <a:endParaRPr lang="en-US" sz="2400" dirty="0">
              <a:solidFill>
                <a:schemeClr val="tx1"/>
              </a:solidFill>
              <a:latin typeface="Bahnschrift SemiLight Condensed" panose="020B0502040204020203" pitchFamily="34" charset="0"/>
            </a:endParaRPr>
          </a:p>
        </p:txBody>
      </p:sp>
      <p:sp>
        <p:nvSpPr>
          <p:cNvPr id="53" name="Rectángulo 52"/>
          <p:cNvSpPr/>
          <p:nvPr/>
        </p:nvSpPr>
        <p:spPr>
          <a:xfrm>
            <a:off x="9083842" y="3144931"/>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5</a:t>
            </a:r>
            <a:endParaRPr lang="en-US" sz="2400" dirty="0">
              <a:solidFill>
                <a:schemeClr val="tx1"/>
              </a:solidFill>
              <a:latin typeface="Bahnschrift SemiLight Condensed" panose="020B0502040204020203" pitchFamily="34" charset="0"/>
            </a:endParaRPr>
          </a:p>
        </p:txBody>
      </p:sp>
      <p:sp>
        <p:nvSpPr>
          <p:cNvPr id="54" name="Rectángulo 53"/>
          <p:cNvSpPr/>
          <p:nvPr/>
        </p:nvSpPr>
        <p:spPr>
          <a:xfrm>
            <a:off x="9083842" y="3562674"/>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6</a:t>
            </a:r>
            <a:endParaRPr lang="en-US" sz="2400" dirty="0">
              <a:solidFill>
                <a:schemeClr val="tx1"/>
              </a:solidFill>
              <a:latin typeface="Bahnschrift SemiLight Condensed" panose="020B0502040204020203" pitchFamily="34" charset="0"/>
            </a:endParaRPr>
          </a:p>
        </p:txBody>
      </p:sp>
      <p:sp>
        <p:nvSpPr>
          <p:cNvPr id="55" name="Rectángulo 54"/>
          <p:cNvSpPr/>
          <p:nvPr/>
        </p:nvSpPr>
        <p:spPr>
          <a:xfrm>
            <a:off x="9083842" y="3980417"/>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7</a:t>
            </a:r>
            <a:endParaRPr lang="en-US" sz="2400" dirty="0">
              <a:solidFill>
                <a:schemeClr val="tx1"/>
              </a:solidFill>
              <a:latin typeface="Bahnschrift SemiLight Condensed" panose="020B0502040204020203" pitchFamily="34" charset="0"/>
            </a:endParaRPr>
          </a:p>
        </p:txBody>
      </p:sp>
      <p:sp>
        <p:nvSpPr>
          <p:cNvPr id="56" name="Rectángulo 55"/>
          <p:cNvSpPr/>
          <p:nvPr/>
        </p:nvSpPr>
        <p:spPr>
          <a:xfrm>
            <a:off x="9083842" y="4398160"/>
            <a:ext cx="2728540" cy="417743"/>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8</a:t>
            </a:r>
            <a:endParaRPr lang="en-US" sz="2400" dirty="0">
              <a:solidFill>
                <a:schemeClr val="tx1"/>
              </a:solidFill>
              <a:latin typeface="Bahnschrift SemiLight Condensed" panose="020B0502040204020203" pitchFamily="34" charset="0"/>
            </a:endParaRPr>
          </a:p>
        </p:txBody>
      </p:sp>
      <p:sp>
        <p:nvSpPr>
          <p:cNvPr id="57" name="Rectángulo 56"/>
          <p:cNvSpPr/>
          <p:nvPr/>
        </p:nvSpPr>
        <p:spPr>
          <a:xfrm>
            <a:off x="9083842" y="4815903"/>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9</a:t>
            </a:r>
            <a:endParaRPr lang="en-US" sz="2400" dirty="0">
              <a:solidFill>
                <a:schemeClr val="tx1"/>
              </a:solidFill>
              <a:latin typeface="Bahnschrift SemiLight Condensed" panose="020B0502040204020203" pitchFamily="34" charset="0"/>
            </a:endParaRPr>
          </a:p>
        </p:txBody>
      </p:sp>
      <p:sp>
        <p:nvSpPr>
          <p:cNvPr id="58" name="Rectángulo 57"/>
          <p:cNvSpPr/>
          <p:nvPr/>
        </p:nvSpPr>
        <p:spPr>
          <a:xfrm>
            <a:off x="9083842" y="5233646"/>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10</a:t>
            </a:r>
            <a:endParaRPr lang="en-US" sz="2400" dirty="0">
              <a:solidFill>
                <a:schemeClr val="tx1"/>
              </a:solidFill>
              <a:latin typeface="Bahnschrift SemiLight Condensed" panose="020B0502040204020203" pitchFamily="34" charset="0"/>
            </a:endParaRPr>
          </a:p>
        </p:txBody>
      </p:sp>
      <p:sp>
        <p:nvSpPr>
          <p:cNvPr id="59" name="CuadroTexto 58"/>
          <p:cNvSpPr txBox="1"/>
          <p:nvPr/>
        </p:nvSpPr>
        <p:spPr>
          <a:xfrm>
            <a:off x="9083842" y="367917"/>
            <a:ext cx="2728540" cy="1077218"/>
          </a:xfrm>
          <a:prstGeom prst="rect">
            <a:avLst/>
          </a:prstGeom>
          <a:noFill/>
        </p:spPr>
        <p:txBody>
          <a:bodyPr wrap="square" rtlCol="0">
            <a:spAutoFit/>
          </a:bodyPr>
          <a:lstStyle/>
          <a:p>
            <a:pPr algn="ctr"/>
            <a:r>
              <a:rPr lang="es-VE" sz="3200" dirty="0" smtClean="0">
                <a:latin typeface="Bahnschrift SemiLight Condensed" panose="020B0502040204020203" pitchFamily="34" charset="0"/>
              </a:rPr>
              <a:t>Bloques de Memoria</a:t>
            </a:r>
            <a:endParaRPr lang="en-US" sz="3200" dirty="0">
              <a:latin typeface="Bahnschrift SemiLight Condensed" panose="020B0502040204020203" pitchFamily="34" charset="0"/>
            </a:endParaRPr>
          </a:p>
        </p:txBody>
      </p:sp>
      <p:cxnSp>
        <p:nvCxnSpPr>
          <p:cNvPr id="8" name="Conector recto de flecha 7"/>
          <p:cNvCxnSpPr/>
          <p:nvPr/>
        </p:nvCxnSpPr>
        <p:spPr>
          <a:xfrm>
            <a:off x="8337883" y="4620126"/>
            <a:ext cx="74595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a:xfrm>
            <a:off x="7005611" y="72898"/>
            <a:ext cx="2078231" cy="764715"/>
          </a:xfrm>
          <a:prstGeom prst="rect">
            <a:avLst/>
          </a:prstGeom>
          <a:solidFill>
            <a:schemeClr val="accent2">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latin typeface="Bahnschrift SemiLight Condensed" panose="020B0502040204020203" pitchFamily="34" charset="0"/>
              </a:rPr>
              <a:t>Acceso a Memoria</a:t>
            </a:r>
            <a:endParaRPr lang="en-US" dirty="0">
              <a:latin typeface="Bahnschrift SemiLight Condensed" panose="020B0502040204020203" pitchFamily="34" charset="0"/>
            </a:endParaRPr>
          </a:p>
        </p:txBody>
      </p:sp>
      <p:sp>
        <p:nvSpPr>
          <p:cNvPr id="60" name="Rectángulo 59"/>
          <p:cNvSpPr/>
          <p:nvPr/>
        </p:nvSpPr>
        <p:spPr>
          <a:xfrm>
            <a:off x="7005610" y="5795919"/>
            <a:ext cx="2078231" cy="764715"/>
          </a:xfrm>
          <a:prstGeom prst="rect">
            <a:avLst/>
          </a:prstGeom>
          <a:solidFill>
            <a:schemeClr val="accent1">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err="1" smtClean="0">
                <a:latin typeface="Bahnschrift SemiLight Condensed" panose="020B0502040204020203" pitchFamily="34" charset="0"/>
              </a:rPr>
              <a:t>Prefetching</a:t>
            </a:r>
            <a:endParaRPr lang="en-US" dirty="0">
              <a:latin typeface="Bahnschrift SemiLight Condensed" panose="020B0502040204020203" pitchFamily="34" charset="0"/>
            </a:endParaRPr>
          </a:p>
        </p:txBody>
      </p:sp>
    </p:spTree>
    <p:extLst>
      <p:ext uri="{BB962C8B-B14F-4D97-AF65-F5344CB8AC3E}">
        <p14:creationId xmlns:p14="http://schemas.microsoft.com/office/powerpoint/2010/main" val="545737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0"/>
            <a:ext cx="39497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9" name="CuadroTexto 8"/>
          <p:cNvSpPr txBox="1"/>
          <p:nvPr/>
        </p:nvSpPr>
        <p:spPr>
          <a:xfrm>
            <a:off x="0" y="0"/>
            <a:ext cx="3949700" cy="646331"/>
          </a:xfrm>
          <a:prstGeom prst="rect">
            <a:avLst/>
          </a:prstGeom>
          <a:noFill/>
        </p:spPr>
        <p:txBody>
          <a:bodyPr wrap="square" rtlCol="0">
            <a:spAutoFit/>
          </a:bodyPr>
          <a:lstStyle/>
          <a:p>
            <a:pPr algn="ctr"/>
            <a:r>
              <a:rPr lang="es-VE" sz="3600" dirty="0" smtClean="0">
                <a:latin typeface="Bahnschrift SemiLight Condensed" panose="020B0502040204020203" pitchFamily="34" charset="0"/>
              </a:rPr>
              <a:t>Salto</a:t>
            </a:r>
            <a:endParaRPr lang="en-US" sz="2400" dirty="0">
              <a:latin typeface="Bahnschrift SemiLight Condensed" panose="020B0502040204020203" pitchFamily="34" charset="0"/>
            </a:endParaRPr>
          </a:p>
        </p:txBody>
      </p:sp>
      <p:sp>
        <p:nvSpPr>
          <p:cNvPr id="10" name="CuadroTexto 9"/>
          <p:cNvSpPr txBox="1"/>
          <p:nvPr/>
        </p:nvSpPr>
        <p:spPr>
          <a:xfrm>
            <a:off x="0" y="914400"/>
            <a:ext cx="3949700" cy="3785652"/>
          </a:xfrm>
          <a:prstGeom prst="rect">
            <a:avLst/>
          </a:prstGeom>
          <a:noFill/>
        </p:spPr>
        <p:txBody>
          <a:bodyPr wrap="square" rtlCol="0">
            <a:spAutoFit/>
          </a:bodyPr>
          <a:lstStyle/>
          <a:p>
            <a:r>
              <a:rPr lang="es-VE" sz="2400" dirty="0" smtClean="0">
                <a:latin typeface="Bahnschrift SemiLight Condensed" panose="020B0502040204020203" pitchFamily="34" charset="0"/>
              </a:rPr>
              <a:t>	Esto permite usar el principio de la localidad temporal (si se accede a un bloque, es probable que se vuelva a acceder en el futuro) para predecir patrones de acceso no secuenciales.</a:t>
            </a:r>
          </a:p>
          <a:p>
            <a:endParaRPr lang="es-VE" sz="2400" dirty="0">
              <a:latin typeface="Bahnschrift SemiLight Condensed" panose="020B0502040204020203" pitchFamily="34" charset="0"/>
            </a:endParaRPr>
          </a:p>
          <a:p>
            <a:r>
              <a:rPr lang="es-VE" sz="2400" dirty="0" smtClean="0">
                <a:latin typeface="Bahnschrift SemiLight Condensed" panose="020B0502040204020203" pitchFamily="34" charset="0"/>
              </a:rPr>
              <a:t>	Sin embargo, para ser eficiente, primero se debe construir la tabla de predicción. </a:t>
            </a:r>
          </a:p>
        </p:txBody>
      </p:sp>
      <p:sp>
        <p:nvSpPr>
          <p:cNvPr id="27" name="Rectángulo 26"/>
          <p:cNvSpPr/>
          <p:nvPr/>
        </p:nvSpPr>
        <p:spPr>
          <a:xfrm>
            <a:off x="4277071" y="1473959"/>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1</a:t>
            </a:r>
            <a:endParaRPr lang="en-US" sz="2400" dirty="0">
              <a:solidFill>
                <a:schemeClr val="tx1"/>
              </a:solidFill>
              <a:latin typeface="Bahnschrift SemiLight Condensed" panose="020B0502040204020203" pitchFamily="34" charset="0"/>
            </a:endParaRPr>
          </a:p>
        </p:txBody>
      </p:sp>
      <p:sp>
        <p:nvSpPr>
          <p:cNvPr id="28" name="Rectángulo 27"/>
          <p:cNvSpPr/>
          <p:nvPr/>
        </p:nvSpPr>
        <p:spPr>
          <a:xfrm>
            <a:off x="4277071" y="1891702"/>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4</a:t>
            </a:r>
            <a:endParaRPr lang="en-US" sz="2400" dirty="0">
              <a:solidFill>
                <a:schemeClr val="tx1"/>
              </a:solidFill>
              <a:latin typeface="Bahnschrift SemiLight Condensed" panose="020B0502040204020203" pitchFamily="34" charset="0"/>
            </a:endParaRPr>
          </a:p>
        </p:txBody>
      </p:sp>
      <p:sp>
        <p:nvSpPr>
          <p:cNvPr id="29" name="Rectángulo 28"/>
          <p:cNvSpPr/>
          <p:nvPr/>
        </p:nvSpPr>
        <p:spPr>
          <a:xfrm>
            <a:off x="4277071" y="2309445"/>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8</a:t>
            </a:r>
            <a:endParaRPr lang="en-US" sz="2400" dirty="0">
              <a:solidFill>
                <a:schemeClr val="tx1"/>
              </a:solidFill>
              <a:latin typeface="Bahnschrift SemiLight Condensed" panose="020B0502040204020203" pitchFamily="34" charset="0"/>
            </a:endParaRPr>
          </a:p>
        </p:txBody>
      </p:sp>
      <p:sp>
        <p:nvSpPr>
          <p:cNvPr id="30" name="Rectángulo 29"/>
          <p:cNvSpPr/>
          <p:nvPr/>
        </p:nvSpPr>
        <p:spPr>
          <a:xfrm>
            <a:off x="4277071" y="2727188"/>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31" name="Rectángulo 30"/>
          <p:cNvSpPr/>
          <p:nvPr/>
        </p:nvSpPr>
        <p:spPr>
          <a:xfrm>
            <a:off x="4277071" y="3144931"/>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32" name="Rectángulo 31"/>
          <p:cNvSpPr/>
          <p:nvPr/>
        </p:nvSpPr>
        <p:spPr>
          <a:xfrm>
            <a:off x="4277071" y="3562674"/>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35" name="Rectángulo 34"/>
          <p:cNvSpPr/>
          <p:nvPr/>
        </p:nvSpPr>
        <p:spPr>
          <a:xfrm>
            <a:off x="4277071" y="3980417"/>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36" name="Rectángulo 35"/>
          <p:cNvSpPr/>
          <p:nvPr/>
        </p:nvSpPr>
        <p:spPr>
          <a:xfrm>
            <a:off x="4277071" y="4398160"/>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37" name="Rectángulo 36"/>
          <p:cNvSpPr/>
          <p:nvPr/>
        </p:nvSpPr>
        <p:spPr>
          <a:xfrm>
            <a:off x="4277071" y="4815903"/>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38" name="Rectángulo 37"/>
          <p:cNvSpPr/>
          <p:nvPr/>
        </p:nvSpPr>
        <p:spPr>
          <a:xfrm>
            <a:off x="4277071" y="5233646"/>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5" name="CuadroTexto 4"/>
          <p:cNvSpPr txBox="1"/>
          <p:nvPr/>
        </p:nvSpPr>
        <p:spPr>
          <a:xfrm>
            <a:off x="4277071" y="396741"/>
            <a:ext cx="2728540" cy="1077218"/>
          </a:xfrm>
          <a:prstGeom prst="rect">
            <a:avLst/>
          </a:prstGeom>
          <a:noFill/>
        </p:spPr>
        <p:txBody>
          <a:bodyPr wrap="square" rtlCol="0">
            <a:spAutoFit/>
          </a:bodyPr>
          <a:lstStyle/>
          <a:p>
            <a:pPr algn="ctr"/>
            <a:r>
              <a:rPr lang="es-VE" sz="3200" dirty="0" smtClean="0">
                <a:latin typeface="Bahnschrift SemiLight Condensed" panose="020B0502040204020203" pitchFamily="34" charset="0"/>
              </a:rPr>
              <a:t>Tabla de Predicción</a:t>
            </a:r>
            <a:endParaRPr lang="en-US" sz="3200" dirty="0">
              <a:latin typeface="Bahnschrift SemiLight Condensed" panose="020B0502040204020203" pitchFamily="34" charset="0"/>
            </a:endParaRPr>
          </a:p>
        </p:txBody>
      </p:sp>
      <p:sp>
        <p:nvSpPr>
          <p:cNvPr id="39" name="Rectángulo 38"/>
          <p:cNvSpPr/>
          <p:nvPr/>
        </p:nvSpPr>
        <p:spPr>
          <a:xfrm>
            <a:off x="5641341" y="1473959"/>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4</a:t>
            </a:r>
            <a:endParaRPr lang="en-US" sz="2400" dirty="0">
              <a:solidFill>
                <a:schemeClr val="tx1"/>
              </a:solidFill>
              <a:latin typeface="Bahnschrift SemiLight Condensed" panose="020B0502040204020203" pitchFamily="34" charset="0"/>
            </a:endParaRPr>
          </a:p>
        </p:txBody>
      </p:sp>
      <p:sp>
        <p:nvSpPr>
          <p:cNvPr id="40" name="Rectángulo 39"/>
          <p:cNvSpPr/>
          <p:nvPr/>
        </p:nvSpPr>
        <p:spPr>
          <a:xfrm>
            <a:off x="5641341" y="1891702"/>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8</a:t>
            </a:r>
            <a:endParaRPr lang="en-US" sz="2400" dirty="0">
              <a:solidFill>
                <a:schemeClr val="tx1"/>
              </a:solidFill>
              <a:latin typeface="Bahnschrift SemiLight Condensed" panose="020B0502040204020203" pitchFamily="34" charset="0"/>
            </a:endParaRPr>
          </a:p>
        </p:txBody>
      </p:sp>
      <p:sp>
        <p:nvSpPr>
          <p:cNvPr id="41" name="Rectángulo 40"/>
          <p:cNvSpPr/>
          <p:nvPr/>
        </p:nvSpPr>
        <p:spPr>
          <a:xfrm>
            <a:off x="5641341" y="2309445"/>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1</a:t>
            </a:r>
            <a:endParaRPr lang="en-US" sz="2400" dirty="0">
              <a:solidFill>
                <a:schemeClr val="tx1"/>
              </a:solidFill>
              <a:latin typeface="Bahnschrift SemiLight Condensed" panose="020B0502040204020203" pitchFamily="34" charset="0"/>
            </a:endParaRPr>
          </a:p>
        </p:txBody>
      </p:sp>
      <p:sp>
        <p:nvSpPr>
          <p:cNvPr id="42" name="Rectángulo 41"/>
          <p:cNvSpPr/>
          <p:nvPr/>
        </p:nvSpPr>
        <p:spPr>
          <a:xfrm>
            <a:off x="5641341" y="2727188"/>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3" name="Rectángulo 42"/>
          <p:cNvSpPr/>
          <p:nvPr/>
        </p:nvSpPr>
        <p:spPr>
          <a:xfrm>
            <a:off x="5641341" y="3144931"/>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4" name="Rectángulo 43"/>
          <p:cNvSpPr/>
          <p:nvPr/>
        </p:nvSpPr>
        <p:spPr>
          <a:xfrm>
            <a:off x="5641341" y="3562674"/>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5" name="Rectángulo 44"/>
          <p:cNvSpPr/>
          <p:nvPr/>
        </p:nvSpPr>
        <p:spPr>
          <a:xfrm>
            <a:off x="5641341" y="3980417"/>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6" name="Rectángulo 45"/>
          <p:cNvSpPr/>
          <p:nvPr/>
        </p:nvSpPr>
        <p:spPr>
          <a:xfrm>
            <a:off x="5641341" y="4398160"/>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7" name="Rectángulo 46"/>
          <p:cNvSpPr/>
          <p:nvPr/>
        </p:nvSpPr>
        <p:spPr>
          <a:xfrm>
            <a:off x="5641341" y="4815903"/>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8" name="Rectángulo 47"/>
          <p:cNvSpPr/>
          <p:nvPr/>
        </p:nvSpPr>
        <p:spPr>
          <a:xfrm>
            <a:off x="5641341" y="5233646"/>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9" name="Rectángulo 48"/>
          <p:cNvSpPr/>
          <p:nvPr/>
        </p:nvSpPr>
        <p:spPr>
          <a:xfrm>
            <a:off x="9083842" y="1473959"/>
            <a:ext cx="2728540" cy="417743"/>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1</a:t>
            </a:r>
            <a:endParaRPr lang="en-US" sz="2400" dirty="0">
              <a:solidFill>
                <a:schemeClr val="tx1"/>
              </a:solidFill>
              <a:latin typeface="Bahnschrift SemiLight Condensed" panose="020B0502040204020203" pitchFamily="34" charset="0"/>
            </a:endParaRPr>
          </a:p>
        </p:txBody>
      </p:sp>
      <p:sp>
        <p:nvSpPr>
          <p:cNvPr id="50" name="Rectángulo 49"/>
          <p:cNvSpPr/>
          <p:nvPr/>
        </p:nvSpPr>
        <p:spPr>
          <a:xfrm>
            <a:off x="9083842" y="1891702"/>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2</a:t>
            </a:r>
            <a:endParaRPr lang="en-US" sz="2400" dirty="0">
              <a:solidFill>
                <a:schemeClr val="tx1"/>
              </a:solidFill>
              <a:latin typeface="Bahnschrift SemiLight Condensed" panose="020B0502040204020203" pitchFamily="34" charset="0"/>
            </a:endParaRPr>
          </a:p>
        </p:txBody>
      </p:sp>
      <p:sp>
        <p:nvSpPr>
          <p:cNvPr id="51" name="Rectángulo 50"/>
          <p:cNvSpPr/>
          <p:nvPr/>
        </p:nvSpPr>
        <p:spPr>
          <a:xfrm>
            <a:off x="9083842" y="2309445"/>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3</a:t>
            </a:r>
            <a:endParaRPr lang="en-US" sz="2400" dirty="0">
              <a:solidFill>
                <a:schemeClr val="tx1"/>
              </a:solidFill>
              <a:latin typeface="Bahnschrift SemiLight Condensed" panose="020B0502040204020203" pitchFamily="34" charset="0"/>
            </a:endParaRPr>
          </a:p>
        </p:txBody>
      </p:sp>
      <p:sp>
        <p:nvSpPr>
          <p:cNvPr id="52" name="Rectángulo 51"/>
          <p:cNvSpPr/>
          <p:nvPr/>
        </p:nvSpPr>
        <p:spPr>
          <a:xfrm>
            <a:off x="9083842" y="2727188"/>
            <a:ext cx="2728540" cy="417743"/>
          </a:xfrm>
          <a:prstGeom prst="rect">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4</a:t>
            </a:r>
            <a:endParaRPr lang="en-US" sz="2400" dirty="0">
              <a:solidFill>
                <a:schemeClr val="tx1"/>
              </a:solidFill>
              <a:latin typeface="Bahnschrift SemiLight Condensed" panose="020B0502040204020203" pitchFamily="34" charset="0"/>
            </a:endParaRPr>
          </a:p>
        </p:txBody>
      </p:sp>
      <p:sp>
        <p:nvSpPr>
          <p:cNvPr id="53" name="Rectángulo 52"/>
          <p:cNvSpPr/>
          <p:nvPr/>
        </p:nvSpPr>
        <p:spPr>
          <a:xfrm>
            <a:off x="9083842" y="3144931"/>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5</a:t>
            </a:r>
            <a:endParaRPr lang="en-US" sz="2400" dirty="0">
              <a:solidFill>
                <a:schemeClr val="tx1"/>
              </a:solidFill>
              <a:latin typeface="Bahnschrift SemiLight Condensed" panose="020B0502040204020203" pitchFamily="34" charset="0"/>
            </a:endParaRPr>
          </a:p>
        </p:txBody>
      </p:sp>
      <p:sp>
        <p:nvSpPr>
          <p:cNvPr id="54" name="Rectángulo 53"/>
          <p:cNvSpPr/>
          <p:nvPr/>
        </p:nvSpPr>
        <p:spPr>
          <a:xfrm>
            <a:off x="9083842" y="3562674"/>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6</a:t>
            </a:r>
            <a:endParaRPr lang="en-US" sz="2400" dirty="0">
              <a:solidFill>
                <a:schemeClr val="tx1"/>
              </a:solidFill>
              <a:latin typeface="Bahnschrift SemiLight Condensed" panose="020B0502040204020203" pitchFamily="34" charset="0"/>
            </a:endParaRPr>
          </a:p>
        </p:txBody>
      </p:sp>
      <p:sp>
        <p:nvSpPr>
          <p:cNvPr id="55" name="Rectángulo 54"/>
          <p:cNvSpPr/>
          <p:nvPr/>
        </p:nvSpPr>
        <p:spPr>
          <a:xfrm>
            <a:off x="9083842" y="3980417"/>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7</a:t>
            </a:r>
            <a:endParaRPr lang="en-US" sz="2400" dirty="0">
              <a:solidFill>
                <a:schemeClr val="tx1"/>
              </a:solidFill>
              <a:latin typeface="Bahnschrift SemiLight Condensed" panose="020B0502040204020203" pitchFamily="34" charset="0"/>
            </a:endParaRPr>
          </a:p>
        </p:txBody>
      </p:sp>
      <p:sp>
        <p:nvSpPr>
          <p:cNvPr id="56" name="Rectángulo 55"/>
          <p:cNvSpPr/>
          <p:nvPr/>
        </p:nvSpPr>
        <p:spPr>
          <a:xfrm>
            <a:off x="9083842" y="4398160"/>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8</a:t>
            </a:r>
            <a:endParaRPr lang="en-US" sz="2400" dirty="0">
              <a:solidFill>
                <a:schemeClr val="tx1"/>
              </a:solidFill>
              <a:latin typeface="Bahnschrift SemiLight Condensed" panose="020B0502040204020203" pitchFamily="34" charset="0"/>
            </a:endParaRPr>
          </a:p>
        </p:txBody>
      </p:sp>
      <p:sp>
        <p:nvSpPr>
          <p:cNvPr id="57" name="Rectángulo 56"/>
          <p:cNvSpPr/>
          <p:nvPr/>
        </p:nvSpPr>
        <p:spPr>
          <a:xfrm>
            <a:off x="9083842" y="4815903"/>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9</a:t>
            </a:r>
            <a:endParaRPr lang="en-US" sz="2400" dirty="0">
              <a:solidFill>
                <a:schemeClr val="tx1"/>
              </a:solidFill>
              <a:latin typeface="Bahnschrift SemiLight Condensed" panose="020B0502040204020203" pitchFamily="34" charset="0"/>
            </a:endParaRPr>
          </a:p>
        </p:txBody>
      </p:sp>
      <p:sp>
        <p:nvSpPr>
          <p:cNvPr id="58" name="Rectángulo 57"/>
          <p:cNvSpPr/>
          <p:nvPr/>
        </p:nvSpPr>
        <p:spPr>
          <a:xfrm>
            <a:off x="9083842" y="5233646"/>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10</a:t>
            </a:r>
            <a:endParaRPr lang="en-US" sz="2400" dirty="0">
              <a:solidFill>
                <a:schemeClr val="tx1"/>
              </a:solidFill>
              <a:latin typeface="Bahnschrift SemiLight Condensed" panose="020B0502040204020203" pitchFamily="34" charset="0"/>
            </a:endParaRPr>
          </a:p>
        </p:txBody>
      </p:sp>
      <p:sp>
        <p:nvSpPr>
          <p:cNvPr id="59" name="CuadroTexto 58"/>
          <p:cNvSpPr txBox="1"/>
          <p:nvPr/>
        </p:nvSpPr>
        <p:spPr>
          <a:xfrm>
            <a:off x="9083842" y="367917"/>
            <a:ext cx="2728540" cy="1077218"/>
          </a:xfrm>
          <a:prstGeom prst="rect">
            <a:avLst/>
          </a:prstGeom>
          <a:noFill/>
        </p:spPr>
        <p:txBody>
          <a:bodyPr wrap="square" rtlCol="0">
            <a:spAutoFit/>
          </a:bodyPr>
          <a:lstStyle/>
          <a:p>
            <a:pPr algn="ctr"/>
            <a:r>
              <a:rPr lang="es-VE" sz="3200" dirty="0" smtClean="0">
                <a:latin typeface="Bahnschrift SemiLight Condensed" panose="020B0502040204020203" pitchFamily="34" charset="0"/>
              </a:rPr>
              <a:t>Bloques de Memoria</a:t>
            </a:r>
            <a:endParaRPr lang="en-US" sz="3200" dirty="0">
              <a:latin typeface="Bahnschrift SemiLight Condensed" panose="020B0502040204020203" pitchFamily="34" charset="0"/>
            </a:endParaRPr>
          </a:p>
        </p:txBody>
      </p:sp>
      <p:cxnSp>
        <p:nvCxnSpPr>
          <p:cNvPr id="8" name="Conector recto de flecha 7"/>
          <p:cNvCxnSpPr/>
          <p:nvPr/>
        </p:nvCxnSpPr>
        <p:spPr>
          <a:xfrm>
            <a:off x="8337883" y="1672389"/>
            <a:ext cx="74595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a:xfrm>
            <a:off x="7005611" y="72898"/>
            <a:ext cx="2078231" cy="764715"/>
          </a:xfrm>
          <a:prstGeom prst="rect">
            <a:avLst/>
          </a:prstGeom>
          <a:solidFill>
            <a:schemeClr val="accent2">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latin typeface="Bahnschrift SemiLight Condensed" panose="020B0502040204020203" pitchFamily="34" charset="0"/>
              </a:rPr>
              <a:t>Acceso a Memoria</a:t>
            </a:r>
            <a:endParaRPr lang="en-US" dirty="0">
              <a:latin typeface="Bahnschrift SemiLight Condensed" panose="020B0502040204020203" pitchFamily="34" charset="0"/>
            </a:endParaRPr>
          </a:p>
        </p:txBody>
      </p:sp>
      <p:sp>
        <p:nvSpPr>
          <p:cNvPr id="60" name="Rectángulo 59"/>
          <p:cNvSpPr/>
          <p:nvPr/>
        </p:nvSpPr>
        <p:spPr>
          <a:xfrm>
            <a:off x="7005610" y="5795919"/>
            <a:ext cx="2078231" cy="764715"/>
          </a:xfrm>
          <a:prstGeom prst="rect">
            <a:avLst/>
          </a:prstGeom>
          <a:solidFill>
            <a:schemeClr val="accent1">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err="1" smtClean="0">
                <a:latin typeface="Bahnschrift SemiLight Condensed" panose="020B0502040204020203" pitchFamily="34" charset="0"/>
              </a:rPr>
              <a:t>Prefetching</a:t>
            </a:r>
            <a:endParaRPr lang="en-US" dirty="0">
              <a:latin typeface="Bahnschrift SemiLight Condensed" panose="020B0502040204020203" pitchFamily="34" charset="0"/>
            </a:endParaRPr>
          </a:p>
        </p:txBody>
      </p:sp>
    </p:spTree>
    <p:extLst>
      <p:ext uri="{BB962C8B-B14F-4D97-AF65-F5344CB8AC3E}">
        <p14:creationId xmlns:p14="http://schemas.microsoft.com/office/powerpoint/2010/main" val="41806221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0"/>
            <a:ext cx="39497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9" name="CuadroTexto 8"/>
          <p:cNvSpPr txBox="1"/>
          <p:nvPr/>
        </p:nvSpPr>
        <p:spPr>
          <a:xfrm>
            <a:off x="0" y="0"/>
            <a:ext cx="3949700" cy="646331"/>
          </a:xfrm>
          <a:prstGeom prst="rect">
            <a:avLst/>
          </a:prstGeom>
          <a:noFill/>
        </p:spPr>
        <p:txBody>
          <a:bodyPr wrap="square" rtlCol="0">
            <a:spAutoFit/>
          </a:bodyPr>
          <a:lstStyle/>
          <a:p>
            <a:pPr algn="ctr"/>
            <a:r>
              <a:rPr lang="es-VE" sz="3600" dirty="0" smtClean="0">
                <a:latin typeface="Bahnschrift SemiLight Condensed" panose="020B0502040204020203" pitchFamily="34" charset="0"/>
              </a:rPr>
              <a:t>¿Cuál usar?</a:t>
            </a:r>
            <a:endParaRPr lang="en-US" sz="2400" dirty="0">
              <a:latin typeface="Bahnschrift SemiLight Condensed" panose="020B0502040204020203" pitchFamily="34" charset="0"/>
            </a:endParaRPr>
          </a:p>
        </p:txBody>
      </p:sp>
      <p:sp>
        <p:nvSpPr>
          <p:cNvPr id="10" name="CuadroTexto 9"/>
          <p:cNvSpPr txBox="1"/>
          <p:nvPr/>
        </p:nvSpPr>
        <p:spPr>
          <a:xfrm>
            <a:off x="0" y="914400"/>
            <a:ext cx="3949700" cy="4708981"/>
          </a:xfrm>
          <a:prstGeom prst="rect">
            <a:avLst/>
          </a:prstGeom>
          <a:noFill/>
        </p:spPr>
        <p:txBody>
          <a:bodyPr wrap="square" rtlCol="0">
            <a:spAutoFit/>
          </a:bodyPr>
          <a:lstStyle/>
          <a:p>
            <a:r>
              <a:rPr lang="es-VE" sz="2000" dirty="0" smtClean="0">
                <a:latin typeface="Bahnschrift SemiLight Condensed" panose="020B0502040204020203" pitchFamily="34" charset="0"/>
              </a:rPr>
              <a:t>	Ambos métodos de </a:t>
            </a:r>
            <a:r>
              <a:rPr lang="es-VE" sz="2000" dirty="0" err="1" smtClean="0">
                <a:latin typeface="Bahnschrift SemiLight Condensed" panose="020B0502040204020203" pitchFamily="34" charset="0"/>
              </a:rPr>
              <a:t>prefetching</a:t>
            </a:r>
            <a:r>
              <a:rPr lang="es-VE" sz="2000" dirty="0" smtClean="0">
                <a:latin typeface="Bahnschrift SemiLight Condensed" panose="020B0502040204020203" pitchFamily="34" charset="0"/>
              </a:rPr>
              <a:t> se pueden implementar en conjunto en un algoritmo hibrido para mejorar la eficiencia de la cache aun mas.</a:t>
            </a:r>
          </a:p>
          <a:p>
            <a:endParaRPr lang="es-VE" sz="2000" dirty="0">
              <a:latin typeface="Bahnschrift SemiLight Condensed" panose="020B0502040204020203" pitchFamily="34" charset="0"/>
            </a:endParaRPr>
          </a:p>
          <a:p>
            <a:r>
              <a:rPr lang="es-VE" sz="2000" dirty="0" smtClean="0">
                <a:latin typeface="Bahnschrift SemiLight Condensed" panose="020B0502040204020203" pitchFamily="34" charset="0"/>
              </a:rPr>
              <a:t>	Al realizar </a:t>
            </a:r>
            <a:r>
              <a:rPr lang="es-VE" sz="2000" dirty="0" err="1" smtClean="0">
                <a:latin typeface="Bahnschrift SemiLight Condensed" panose="020B0502040204020203" pitchFamily="34" charset="0"/>
              </a:rPr>
              <a:t>prefetching</a:t>
            </a:r>
            <a:r>
              <a:rPr lang="es-VE" sz="2000" dirty="0">
                <a:latin typeface="Bahnschrift SemiLight Condensed" panose="020B0502040204020203" pitchFamily="34" charset="0"/>
              </a:rPr>
              <a:t> </a:t>
            </a:r>
            <a:r>
              <a:rPr lang="es-VE" sz="2000" dirty="0" smtClean="0">
                <a:latin typeface="Bahnschrift SemiLight Condensed" panose="020B0502040204020203" pitchFamily="34" charset="0"/>
              </a:rPr>
              <a:t>secuencial, y luego </a:t>
            </a:r>
            <a:r>
              <a:rPr lang="es-VE" sz="2000" dirty="0" err="1" smtClean="0">
                <a:latin typeface="Bahnschrift SemiLight Condensed" panose="020B0502040204020203" pitchFamily="34" charset="0"/>
              </a:rPr>
              <a:t>prefetching</a:t>
            </a:r>
            <a:r>
              <a:rPr lang="es-VE" sz="2000" dirty="0" smtClean="0">
                <a:latin typeface="Bahnschrift SemiLight Condensed" panose="020B0502040204020203" pitchFamily="34" charset="0"/>
              </a:rPr>
              <a:t> de salto, se puede aprovechar las ventajas del </a:t>
            </a:r>
            <a:r>
              <a:rPr lang="es-VE" sz="2000" dirty="0" err="1" smtClean="0">
                <a:latin typeface="Bahnschrift SemiLight Condensed" panose="020B0502040204020203" pitchFamily="34" charset="0"/>
              </a:rPr>
              <a:t>prefetching</a:t>
            </a:r>
            <a:r>
              <a:rPr lang="es-VE" sz="2000" dirty="0" smtClean="0">
                <a:latin typeface="Bahnschrift SemiLight Condensed" panose="020B0502040204020203" pitchFamily="34" charset="0"/>
              </a:rPr>
              <a:t> secuencial mientras se construye la tabla de predicciones.</a:t>
            </a:r>
          </a:p>
          <a:p>
            <a:endParaRPr lang="es-VE" sz="2000" dirty="0">
              <a:latin typeface="Bahnschrift SemiLight Condensed" panose="020B0502040204020203" pitchFamily="34" charset="0"/>
            </a:endParaRPr>
          </a:p>
          <a:p>
            <a:r>
              <a:rPr lang="es-VE" sz="2000" dirty="0" smtClean="0">
                <a:latin typeface="Bahnschrift SemiLight Condensed" panose="020B0502040204020203" pitchFamily="34" charset="0"/>
              </a:rPr>
              <a:t>	Si los accesos son secuenciales, ambos algoritmos coincidirán en cuales bloques pre-cargar. De lo contrario, la tabla de predicción tendrá prioridad.</a:t>
            </a:r>
          </a:p>
        </p:txBody>
      </p:sp>
      <p:sp>
        <p:nvSpPr>
          <p:cNvPr id="2" name="Rectángulo 1"/>
          <p:cNvSpPr/>
          <p:nvPr/>
        </p:nvSpPr>
        <p:spPr>
          <a:xfrm>
            <a:off x="4640240" y="532263"/>
            <a:ext cx="2415653" cy="1883391"/>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3600" dirty="0" smtClean="0">
                <a:solidFill>
                  <a:schemeClr val="tx1"/>
                </a:solidFill>
                <a:latin typeface="Bahnschrift SemiLight Condensed" panose="020B0502040204020203" pitchFamily="34" charset="0"/>
              </a:rPr>
              <a:t>Secuencial</a:t>
            </a:r>
            <a:endParaRPr lang="en-US" sz="3600" dirty="0">
              <a:solidFill>
                <a:schemeClr val="tx1"/>
              </a:solidFill>
              <a:latin typeface="Bahnschrift SemiLight Condensed" panose="020B0502040204020203" pitchFamily="34" charset="0"/>
            </a:endParaRPr>
          </a:p>
        </p:txBody>
      </p:sp>
      <p:sp>
        <p:nvSpPr>
          <p:cNvPr id="61" name="Rectángulo 60"/>
          <p:cNvSpPr/>
          <p:nvPr/>
        </p:nvSpPr>
        <p:spPr>
          <a:xfrm>
            <a:off x="8941559" y="532262"/>
            <a:ext cx="2415653" cy="1883391"/>
          </a:xfrm>
          <a:prstGeom prst="rect">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3600" dirty="0" smtClean="0">
                <a:solidFill>
                  <a:schemeClr val="tx1"/>
                </a:solidFill>
                <a:latin typeface="Bahnschrift SemiLight Condensed" panose="020B0502040204020203" pitchFamily="34" charset="0"/>
              </a:rPr>
              <a:t>Salto</a:t>
            </a:r>
            <a:endParaRPr lang="en-US" sz="3600" dirty="0">
              <a:solidFill>
                <a:schemeClr val="tx1"/>
              </a:solidFill>
              <a:latin typeface="Bahnschrift SemiLight Condensed" panose="020B0502040204020203" pitchFamily="34" charset="0"/>
            </a:endParaRPr>
          </a:p>
        </p:txBody>
      </p:sp>
      <p:sp>
        <p:nvSpPr>
          <p:cNvPr id="19" name="CuadroTexto 18"/>
          <p:cNvSpPr txBox="1"/>
          <p:nvPr/>
        </p:nvSpPr>
        <p:spPr>
          <a:xfrm>
            <a:off x="7459639" y="-103398"/>
            <a:ext cx="1078173" cy="3154710"/>
          </a:xfrm>
          <a:prstGeom prst="rect">
            <a:avLst/>
          </a:prstGeom>
          <a:noFill/>
        </p:spPr>
        <p:txBody>
          <a:bodyPr wrap="square" rtlCol="0">
            <a:spAutoFit/>
          </a:bodyPr>
          <a:lstStyle/>
          <a:p>
            <a:pPr algn="ctr"/>
            <a:r>
              <a:rPr lang="es-VE" sz="19900" dirty="0" smtClean="0">
                <a:latin typeface="Bahnschrift SemiLight Condensed" panose="020B0502040204020203" pitchFamily="34" charset="0"/>
              </a:rPr>
              <a:t>&gt;</a:t>
            </a:r>
            <a:endParaRPr lang="en-US" sz="19900" dirty="0">
              <a:latin typeface="Bahnschrift SemiLight Condensed" panose="020B0502040204020203" pitchFamily="34" charset="0"/>
            </a:endParaRPr>
          </a:p>
        </p:txBody>
      </p:sp>
      <p:sp>
        <p:nvSpPr>
          <p:cNvPr id="64" name="Rectángulo 63"/>
          <p:cNvSpPr/>
          <p:nvPr/>
        </p:nvSpPr>
        <p:spPr>
          <a:xfrm>
            <a:off x="4640240" y="3796353"/>
            <a:ext cx="2415653" cy="1883391"/>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3600" dirty="0" smtClean="0">
                <a:solidFill>
                  <a:schemeClr val="tx1"/>
                </a:solidFill>
                <a:latin typeface="Bahnschrift SemiLight Condensed" panose="020B0502040204020203" pitchFamily="34" charset="0"/>
              </a:rPr>
              <a:t>Secuencial</a:t>
            </a:r>
            <a:endParaRPr lang="en-US" sz="3600" dirty="0">
              <a:solidFill>
                <a:schemeClr val="tx1"/>
              </a:solidFill>
              <a:latin typeface="Bahnschrift SemiLight Condensed" panose="020B0502040204020203" pitchFamily="34" charset="0"/>
            </a:endParaRPr>
          </a:p>
        </p:txBody>
      </p:sp>
      <p:sp>
        <p:nvSpPr>
          <p:cNvPr id="65" name="Rectángulo 64"/>
          <p:cNvSpPr/>
          <p:nvPr/>
        </p:nvSpPr>
        <p:spPr>
          <a:xfrm>
            <a:off x="8941559" y="3796352"/>
            <a:ext cx="2415653" cy="1883391"/>
          </a:xfrm>
          <a:prstGeom prst="rect">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3600" dirty="0" smtClean="0">
                <a:solidFill>
                  <a:schemeClr val="tx1"/>
                </a:solidFill>
                <a:latin typeface="Bahnschrift SemiLight Condensed" panose="020B0502040204020203" pitchFamily="34" charset="0"/>
              </a:rPr>
              <a:t>Salto</a:t>
            </a:r>
            <a:endParaRPr lang="en-US" sz="3600" dirty="0">
              <a:solidFill>
                <a:schemeClr val="tx1"/>
              </a:solidFill>
              <a:latin typeface="Bahnschrift SemiLight Condensed" panose="020B0502040204020203" pitchFamily="34" charset="0"/>
            </a:endParaRPr>
          </a:p>
        </p:txBody>
      </p:sp>
      <p:sp>
        <p:nvSpPr>
          <p:cNvPr id="66" name="CuadroTexto 65"/>
          <p:cNvSpPr txBox="1"/>
          <p:nvPr/>
        </p:nvSpPr>
        <p:spPr>
          <a:xfrm>
            <a:off x="7459639" y="3160692"/>
            <a:ext cx="1078173" cy="3154710"/>
          </a:xfrm>
          <a:prstGeom prst="rect">
            <a:avLst/>
          </a:prstGeom>
          <a:noFill/>
        </p:spPr>
        <p:txBody>
          <a:bodyPr wrap="square" rtlCol="0">
            <a:spAutoFit/>
          </a:bodyPr>
          <a:lstStyle/>
          <a:p>
            <a:pPr algn="ctr"/>
            <a:r>
              <a:rPr lang="es-VE" sz="19900" dirty="0">
                <a:latin typeface="Bahnschrift SemiLight Condensed" panose="020B0502040204020203" pitchFamily="34" charset="0"/>
              </a:rPr>
              <a:t>&lt;</a:t>
            </a:r>
            <a:endParaRPr lang="en-US" sz="19900" dirty="0">
              <a:latin typeface="Bahnschrift SemiLight Condensed" panose="020B0502040204020203" pitchFamily="34" charset="0"/>
            </a:endParaRPr>
          </a:p>
        </p:txBody>
      </p:sp>
      <p:sp>
        <p:nvSpPr>
          <p:cNvPr id="24" name="Señal de prohibido 23"/>
          <p:cNvSpPr/>
          <p:nvPr/>
        </p:nvSpPr>
        <p:spPr>
          <a:xfrm>
            <a:off x="7343632" y="664865"/>
            <a:ext cx="1310185" cy="1769322"/>
          </a:xfrm>
          <a:prstGeom prst="noSmoking">
            <a:avLst>
              <a:gd name="adj" fmla="val 444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Señal de prohibido 66"/>
          <p:cNvSpPr/>
          <p:nvPr/>
        </p:nvSpPr>
        <p:spPr>
          <a:xfrm>
            <a:off x="7343631" y="3915221"/>
            <a:ext cx="1310185" cy="1769322"/>
          </a:xfrm>
          <a:prstGeom prst="noSmoking">
            <a:avLst>
              <a:gd name="adj" fmla="val 444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401988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0"/>
            <a:ext cx="12192000" cy="2442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VE" sz="9600" b="0" i="0" u="none" strike="noStrike" kern="1200" cap="none" spc="0" normalizeH="0" baseline="0" noProof="0" dirty="0" smtClean="0">
                <a:ln>
                  <a:noFill/>
                </a:ln>
                <a:solidFill>
                  <a:prstClr val="white"/>
                </a:solidFill>
                <a:effectLst/>
                <a:uLnTx/>
                <a:uFillTx/>
                <a:latin typeface="Bahnschrift SemiLight Condensed" panose="020B0502040204020203" pitchFamily="34" charset="0"/>
              </a:rPr>
              <a:t>Conclusión</a:t>
            </a:r>
            <a:endParaRPr kumimoji="0" lang="en-US" sz="9600" b="0" i="0" u="none" strike="noStrike" kern="1200" cap="none" spc="0" normalizeH="0" baseline="0" noProof="0" dirty="0" smtClean="0">
              <a:ln>
                <a:noFill/>
              </a:ln>
              <a:solidFill>
                <a:prstClr val="white"/>
              </a:solidFill>
              <a:effectLst/>
              <a:uLnTx/>
              <a:uFillTx/>
              <a:latin typeface="Bahnschrift SemiLight Condensed" panose="020B0502040204020203" pitchFamily="34" charset="0"/>
            </a:endParaRPr>
          </a:p>
        </p:txBody>
      </p:sp>
      <p:sp>
        <p:nvSpPr>
          <p:cNvPr id="10" name="CuadroTexto 9"/>
          <p:cNvSpPr txBox="1"/>
          <p:nvPr/>
        </p:nvSpPr>
        <p:spPr>
          <a:xfrm>
            <a:off x="721895" y="3152274"/>
            <a:ext cx="10460455" cy="3416320"/>
          </a:xfrm>
          <a:prstGeom prst="rect">
            <a:avLst/>
          </a:prstGeom>
          <a:noFill/>
        </p:spPr>
        <p:txBody>
          <a:bodyPr wrap="square" rtlCol="0">
            <a:spAutoFit/>
          </a:bodyPr>
          <a:lstStyle/>
          <a:p>
            <a:r>
              <a:rPr lang="es-VE" sz="2400" dirty="0" smtClean="0">
                <a:latin typeface="Bahnschrift SemiLight Condensed" panose="020B0502040204020203" pitchFamily="34" charset="0"/>
              </a:rPr>
              <a:t>	Ambos algoritmos de </a:t>
            </a:r>
            <a:r>
              <a:rPr lang="es-VE" sz="2400" dirty="0" err="1" smtClean="0">
                <a:latin typeface="Bahnschrift SemiLight Condensed" panose="020B0502040204020203" pitchFamily="34" charset="0"/>
              </a:rPr>
              <a:t>prefetching</a:t>
            </a:r>
            <a:r>
              <a:rPr lang="es-VE" sz="2400" dirty="0" smtClean="0">
                <a:latin typeface="Bahnschrift SemiLight Condensed" panose="020B0502040204020203" pitchFamily="34" charset="0"/>
              </a:rPr>
              <a:t> poseen ventajas y desventajas que los hacen mas eficientes según los patrones de acceso. Sin embargo, ambos se pueden usar en conjunto para lograr una mayor eficiencia. Además, estos utilizan los principios establecidos de Localidad Espacial y Localidad Temporal de manera distinta que la estructura intrínseca de la cache.</a:t>
            </a:r>
          </a:p>
          <a:p>
            <a:endParaRPr lang="es-VE" sz="2400" dirty="0">
              <a:latin typeface="Bahnschrift SemiLight Condensed" panose="020B0502040204020203" pitchFamily="34" charset="0"/>
            </a:endParaRPr>
          </a:p>
          <a:p>
            <a:r>
              <a:rPr lang="es-VE" sz="2400" dirty="0" smtClean="0">
                <a:latin typeface="Bahnschrift SemiLight Condensed" panose="020B0502040204020203" pitchFamily="34" charset="0"/>
              </a:rPr>
              <a:t>	Estos no son los únicos algoritmos. Existen otros, y el </a:t>
            </a:r>
            <a:r>
              <a:rPr lang="es-VE" sz="2400" dirty="0" err="1" smtClean="0">
                <a:latin typeface="Bahnschrift SemiLight Condensed" panose="020B0502040204020203" pitchFamily="34" charset="0"/>
              </a:rPr>
              <a:t>prefetching</a:t>
            </a:r>
            <a:r>
              <a:rPr lang="es-VE" sz="2400" dirty="0" smtClean="0">
                <a:latin typeface="Bahnschrift SemiLight Condensed" panose="020B0502040204020203" pitchFamily="34" charset="0"/>
              </a:rPr>
              <a:t> se puede implementar tanto a nivel de software como de hardware. La mayoría de procesadores comerciales incluyen una implementación de </a:t>
            </a:r>
            <a:r>
              <a:rPr lang="es-VE" sz="2400" dirty="0" err="1" smtClean="0">
                <a:latin typeface="Bahnschrift SemiLight Condensed" panose="020B0502040204020203" pitchFamily="34" charset="0"/>
              </a:rPr>
              <a:t>prefetch</a:t>
            </a:r>
            <a:r>
              <a:rPr lang="es-VE" sz="2400" dirty="0" smtClean="0">
                <a:latin typeface="Bahnschrift SemiLight Condensed" panose="020B0502040204020203" pitchFamily="34" charset="0"/>
              </a:rPr>
              <a:t> en su hardware por defecto, con algoritmos similares a los presentados aquí.</a:t>
            </a:r>
          </a:p>
        </p:txBody>
      </p:sp>
    </p:spTree>
    <p:extLst>
      <p:ext uri="{BB962C8B-B14F-4D97-AF65-F5344CB8AC3E}">
        <p14:creationId xmlns:p14="http://schemas.microsoft.com/office/powerpoint/2010/main" val="791795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0"/>
            <a:ext cx="39497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9" name="CuadroTexto 8"/>
          <p:cNvSpPr txBox="1"/>
          <p:nvPr/>
        </p:nvSpPr>
        <p:spPr>
          <a:xfrm>
            <a:off x="0" y="0"/>
            <a:ext cx="3949700" cy="646331"/>
          </a:xfrm>
          <a:prstGeom prst="rect">
            <a:avLst/>
          </a:prstGeom>
          <a:noFill/>
        </p:spPr>
        <p:txBody>
          <a:bodyPr wrap="square" rtlCol="0">
            <a:spAutoFit/>
          </a:bodyPr>
          <a:lstStyle/>
          <a:p>
            <a:pPr algn="ctr"/>
            <a:r>
              <a:rPr lang="es-VE" sz="3600" dirty="0" smtClean="0">
                <a:latin typeface="Bahnschrift SemiLight Condensed" panose="020B0502040204020203" pitchFamily="34" charset="0"/>
              </a:rPr>
              <a:t>¿Qué es </a:t>
            </a:r>
            <a:r>
              <a:rPr lang="es-VE" sz="3600" dirty="0" err="1" smtClean="0">
                <a:latin typeface="Bahnschrift SemiLight Condensed" panose="020B0502040204020203" pitchFamily="34" charset="0"/>
              </a:rPr>
              <a:t>Prefetching</a:t>
            </a:r>
            <a:r>
              <a:rPr lang="es-VE" sz="3600" dirty="0" smtClean="0">
                <a:latin typeface="Bahnschrift SemiLight Condensed" panose="020B0502040204020203" pitchFamily="34" charset="0"/>
              </a:rPr>
              <a:t>?</a:t>
            </a:r>
            <a:endParaRPr lang="en-US" sz="2400" dirty="0">
              <a:latin typeface="Bahnschrift SemiLight Condensed" panose="020B0502040204020203" pitchFamily="34" charset="0"/>
            </a:endParaRPr>
          </a:p>
        </p:txBody>
      </p:sp>
      <p:sp>
        <p:nvSpPr>
          <p:cNvPr id="10" name="CuadroTexto 9"/>
          <p:cNvSpPr txBox="1"/>
          <p:nvPr/>
        </p:nvSpPr>
        <p:spPr>
          <a:xfrm>
            <a:off x="0" y="914400"/>
            <a:ext cx="3949700" cy="5262979"/>
          </a:xfrm>
          <a:prstGeom prst="rect">
            <a:avLst/>
          </a:prstGeom>
          <a:noFill/>
        </p:spPr>
        <p:txBody>
          <a:bodyPr wrap="square" rtlCol="0">
            <a:spAutoFit/>
          </a:bodyPr>
          <a:lstStyle/>
          <a:p>
            <a:r>
              <a:rPr lang="es-VE" sz="2400" dirty="0" smtClean="0">
                <a:latin typeface="Bahnschrift SemiLight Condensed" panose="020B0502040204020203" pitchFamily="34" charset="0"/>
              </a:rPr>
              <a:t>	</a:t>
            </a:r>
            <a:r>
              <a:rPr lang="es-VE" sz="2400" dirty="0" err="1" smtClean="0">
                <a:latin typeface="Bahnschrift SemiLight Condensed" panose="020B0502040204020203" pitchFamily="34" charset="0"/>
              </a:rPr>
              <a:t>Prefetching</a:t>
            </a:r>
            <a:r>
              <a:rPr lang="es-VE" sz="2400" dirty="0" smtClean="0">
                <a:latin typeface="Bahnschrift SemiLight Condensed" panose="020B0502040204020203" pitchFamily="34" charset="0"/>
              </a:rPr>
              <a:t> (o pre-carga) es un método para mejorar la eficiencia de las memorias caches al cargar bloques de información desde la memoria principal al cache desde antemano.</a:t>
            </a:r>
          </a:p>
          <a:p>
            <a:endParaRPr lang="es-VE" sz="2400" dirty="0">
              <a:latin typeface="Bahnschrift SemiLight Condensed" panose="020B0502040204020203" pitchFamily="34" charset="0"/>
            </a:endParaRPr>
          </a:p>
          <a:p>
            <a:r>
              <a:rPr lang="es-VE" sz="2400" dirty="0" smtClean="0">
                <a:latin typeface="Bahnschrift SemiLight Condensed" panose="020B0502040204020203" pitchFamily="34" charset="0"/>
              </a:rPr>
              <a:t>	Esto permite reducir el tiempo de acceso, y usando algoritmos para predecir que bloques son los mas probables que el procesador solicite, también reducir la tasa de fallos de manera significativa.</a:t>
            </a:r>
            <a:endParaRPr lang="en-US" sz="1600" dirty="0">
              <a:latin typeface="Bahnschrift SemiLight Condensed" panose="020B0502040204020203" pitchFamily="34" charset="0"/>
            </a:endParaRPr>
          </a:p>
        </p:txBody>
      </p:sp>
      <p:sp>
        <p:nvSpPr>
          <p:cNvPr id="2" name="Rectángulo 1"/>
          <p:cNvSpPr/>
          <p:nvPr/>
        </p:nvSpPr>
        <p:spPr>
          <a:xfrm>
            <a:off x="7785100" y="2352595"/>
            <a:ext cx="2057400" cy="1663437"/>
          </a:xfrm>
          <a:prstGeom prst="rect">
            <a:avLst/>
          </a:prstGeom>
          <a:solidFill>
            <a:schemeClr val="accent2">
              <a:lumMod val="7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latin typeface="Bahnschrift SemiLight Condensed" panose="020B0502040204020203" pitchFamily="34" charset="0"/>
              </a:rPr>
              <a:t>Memoria Cache</a:t>
            </a:r>
            <a:endParaRPr lang="en-US" dirty="0">
              <a:latin typeface="Bahnschrift SemiLight Condensed" panose="020B0502040204020203" pitchFamily="34" charset="0"/>
            </a:endParaRPr>
          </a:p>
        </p:txBody>
      </p:sp>
      <p:sp>
        <p:nvSpPr>
          <p:cNvPr id="3" name="Rectángulo 2"/>
          <p:cNvSpPr/>
          <p:nvPr/>
        </p:nvSpPr>
        <p:spPr>
          <a:xfrm>
            <a:off x="4254500" y="5715000"/>
            <a:ext cx="7823200" cy="736600"/>
          </a:xfrm>
          <a:prstGeom prst="rect">
            <a:avLst/>
          </a:prstGeom>
          <a:solidFill>
            <a:schemeClr val="accent6">
              <a:lumMod val="7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latin typeface="Bahnschrift SemiLight Condensed" panose="020B0502040204020203" pitchFamily="34" charset="0"/>
              </a:rPr>
              <a:t>Memoria principal</a:t>
            </a:r>
            <a:endParaRPr lang="en-US" dirty="0">
              <a:latin typeface="Bahnschrift SemiLight Condensed" panose="020B0502040204020203" pitchFamily="34" charset="0"/>
            </a:endParaRPr>
          </a:p>
        </p:txBody>
      </p:sp>
      <p:sp>
        <p:nvSpPr>
          <p:cNvPr id="5" name="Rectángulo redondeado 4"/>
          <p:cNvSpPr/>
          <p:nvPr/>
        </p:nvSpPr>
        <p:spPr>
          <a:xfrm>
            <a:off x="4254500" y="323165"/>
            <a:ext cx="2781300" cy="1993900"/>
          </a:xfrm>
          <a:prstGeom prst="roundRect">
            <a:avLst/>
          </a:prstGeom>
          <a:solidFill>
            <a:schemeClr val="tx2">
              <a:lumMod val="40000"/>
              <a:lumOff val="60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solidFill>
                  <a:schemeClr val="tx1"/>
                </a:solidFill>
                <a:latin typeface="Bahnschrift SemiLight Condensed" panose="020B0502040204020203" pitchFamily="34" charset="0"/>
              </a:rPr>
              <a:t>Procesador</a:t>
            </a:r>
            <a:endParaRPr lang="en-US" dirty="0">
              <a:solidFill>
                <a:schemeClr val="tx1"/>
              </a:solidFill>
              <a:latin typeface="Bahnschrift SemiLight Condensed" panose="020B0502040204020203" pitchFamily="34" charset="0"/>
            </a:endParaRPr>
          </a:p>
        </p:txBody>
      </p:sp>
      <p:cxnSp>
        <p:nvCxnSpPr>
          <p:cNvPr id="35" name="Conector angular 34"/>
          <p:cNvCxnSpPr>
            <a:stCxn id="5" idx="3"/>
            <a:endCxn id="2" idx="0"/>
          </p:cNvCxnSpPr>
          <p:nvPr/>
        </p:nvCxnSpPr>
        <p:spPr>
          <a:xfrm>
            <a:off x="7035800" y="1320115"/>
            <a:ext cx="1778000" cy="103248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40"/>
          <p:cNvCxnSpPr>
            <a:stCxn id="2" idx="2"/>
          </p:cNvCxnSpPr>
          <p:nvPr/>
        </p:nvCxnSpPr>
        <p:spPr>
          <a:xfrm>
            <a:off x="8813800" y="4016032"/>
            <a:ext cx="0" cy="6702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Conector recto 44"/>
          <p:cNvCxnSpPr/>
          <p:nvPr/>
        </p:nvCxnSpPr>
        <p:spPr>
          <a:xfrm flipH="1">
            <a:off x="5080000" y="4686300"/>
            <a:ext cx="6299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Conector recto de flecha 47"/>
          <p:cNvCxnSpPr/>
          <p:nvPr/>
        </p:nvCxnSpPr>
        <p:spPr>
          <a:xfrm>
            <a:off x="5080000" y="4686300"/>
            <a:ext cx="0" cy="10287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ector recto de flecha 49"/>
          <p:cNvCxnSpPr/>
          <p:nvPr/>
        </p:nvCxnSpPr>
        <p:spPr>
          <a:xfrm>
            <a:off x="11379200" y="4686300"/>
            <a:ext cx="0" cy="10287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ector recto de flecha 51"/>
          <p:cNvCxnSpPr/>
          <p:nvPr/>
        </p:nvCxnSpPr>
        <p:spPr>
          <a:xfrm>
            <a:off x="7924800" y="4686300"/>
            <a:ext cx="0" cy="10287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459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0"/>
            <a:ext cx="39497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9" name="CuadroTexto 8"/>
          <p:cNvSpPr txBox="1"/>
          <p:nvPr/>
        </p:nvSpPr>
        <p:spPr>
          <a:xfrm>
            <a:off x="0" y="0"/>
            <a:ext cx="39497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VE" sz="3600" b="0" i="0" u="none" strike="noStrike" kern="1200" cap="none" spc="0" normalizeH="0" baseline="0" noProof="0" dirty="0" smtClean="0">
                <a:ln>
                  <a:noFill/>
                </a:ln>
                <a:solidFill>
                  <a:prstClr val="black"/>
                </a:solidFill>
                <a:effectLst/>
                <a:uLnTx/>
                <a:uFillTx/>
                <a:latin typeface="Bahnschrift SemiLight Condensed" panose="020B0502040204020203" pitchFamily="34" charset="0"/>
                <a:ea typeface="+mn-ea"/>
                <a:cs typeface="+mn-cs"/>
              </a:rPr>
              <a:t>¿Cómo funciona?</a:t>
            </a:r>
            <a:endParaRPr kumimoji="0" lang="en-US" sz="2400" b="0" i="0" u="none" strike="noStrike" kern="1200" cap="none" spc="0" normalizeH="0" baseline="0" noProof="0" dirty="0" smtClean="0">
              <a:ln>
                <a:noFill/>
              </a:ln>
              <a:solidFill>
                <a:prstClr val="black"/>
              </a:solidFill>
              <a:effectLst/>
              <a:uLnTx/>
              <a:uFillTx/>
              <a:latin typeface="Bahnschrift SemiLight Condensed" panose="020B0502040204020203" pitchFamily="34" charset="0"/>
              <a:ea typeface="+mn-ea"/>
              <a:cs typeface="+mn-cs"/>
            </a:endParaRPr>
          </a:p>
        </p:txBody>
      </p:sp>
      <p:sp>
        <p:nvSpPr>
          <p:cNvPr id="10" name="CuadroTexto 9"/>
          <p:cNvSpPr txBox="1"/>
          <p:nvPr/>
        </p:nvSpPr>
        <p:spPr>
          <a:xfrm>
            <a:off x="0" y="914400"/>
            <a:ext cx="3949700" cy="563231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VE" sz="2400" b="0" i="0" u="none" strike="noStrike" kern="1200" cap="none" spc="0" normalizeH="0" baseline="0" noProof="0" dirty="0" smtClean="0">
                <a:ln>
                  <a:noFill/>
                </a:ln>
                <a:solidFill>
                  <a:prstClr val="black"/>
                </a:solidFill>
                <a:effectLst/>
                <a:uLnTx/>
                <a:uFillTx/>
                <a:latin typeface="Bahnschrift SemiLight Condensed" panose="020B0502040204020203" pitchFamily="34" charset="0"/>
                <a:ea typeface="+mn-ea"/>
                <a:cs typeface="+mn-cs"/>
              </a:rPr>
              <a:t>	Cada vez que el</a:t>
            </a:r>
            <a:r>
              <a:rPr kumimoji="0" lang="es-VE" sz="2400" b="0" i="0" u="none" strike="noStrike" kern="1200" cap="none" spc="0" normalizeH="0" noProof="0" dirty="0" smtClean="0">
                <a:ln>
                  <a:noFill/>
                </a:ln>
                <a:solidFill>
                  <a:prstClr val="black"/>
                </a:solidFill>
                <a:effectLst/>
                <a:uLnTx/>
                <a:uFillTx/>
                <a:latin typeface="Bahnschrift SemiLight Condensed" panose="020B0502040204020203" pitchFamily="34" charset="0"/>
                <a:ea typeface="+mn-ea"/>
                <a:cs typeface="+mn-cs"/>
              </a:rPr>
              <a:t> procesador solicita una dirección de memoria a </a:t>
            </a:r>
            <a:r>
              <a:rPr lang="es-VE" sz="2400" dirty="0" smtClean="0">
                <a:solidFill>
                  <a:prstClr val="black"/>
                </a:solidFill>
                <a:latin typeface="Bahnschrift SemiLight Condensed" panose="020B0502040204020203" pitchFamily="34" charset="0"/>
              </a:rPr>
              <a:t>la cache, esta realiza sus operaciones normales. Se revisa a si misma, sea fallo o acierto, y si es necesario accede a la memoria principal para obtener el bloque solicitado.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VE" sz="2400" b="0" i="0" u="none" strike="noStrike" kern="1200" cap="none" spc="0" normalizeH="0" baseline="0" noProof="0" dirty="0">
              <a:ln>
                <a:noFill/>
              </a:ln>
              <a:solidFill>
                <a:prstClr val="black"/>
              </a:solidFill>
              <a:effectLst/>
              <a:uLnTx/>
              <a:uFillTx/>
              <a:latin typeface="Bahnschrift SemiLight Condensed"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VE" sz="2400" dirty="0" smtClean="0">
                <a:solidFill>
                  <a:prstClr val="black"/>
                </a:solidFill>
                <a:latin typeface="Bahnschrift SemiLight Condensed" panose="020B0502040204020203" pitchFamily="34" charset="0"/>
              </a:rPr>
              <a:t>	Luego de esto, los algoritmos de </a:t>
            </a:r>
            <a:r>
              <a:rPr lang="es-VE" sz="2400" dirty="0" err="1" smtClean="0">
                <a:solidFill>
                  <a:prstClr val="black"/>
                </a:solidFill>
                <a:latin typeface="Bahnschrift SemiLight Condensed" panose="020B0502040204020203" pitchFamily="34" charset="0"/>
              </a:rPr>
              <a:t>prefetching</a:t>
            </a:r>
            <a:r>
              <a:rPr lang="es-VE" sz="2400" dirty="0" smtClean="0">
                <a:solidFill>
                  <a:prstClr val="black"/>
                </a:solidFill>
                <a:latin typeface="Bahnschrift SemiLight Condensed" panose="020B0502040204020203" pitchFamily="34" charset="0"/>
              </a:rPr>
              <a:t> toman el control, y pre-cargan en la memoria cache aquellos bloques de memorias que se predicen serán solicitados por el procesador pronto.</a:t>
            </a:r>
            <a:endParaRPr kumimoji="0" lang="en-US" sz="1600" b="0" i="0" u="none" strike="noStrike" kern="1200" cap="none" spc="0" normalizeH="0" baseline="0" noProof="0" dirty="0" smtClean="0">
              <a:ln>
                <a:noFill/>
              </a:ln>
              <a:solidFill>
                <a:prstClr val="black"/>
              </a:solidFill>
              <a:effectLst/>
              <a:uLnTx/>
              <a:uFillTx/>
              <a:latin typeface="Bahnschrift SemiLight Condensed" panose="020B0502040204020203" pitchFamily="34" charset="0"/>
              <a:ea typeface="+mn-ea"/>
              <a:cs typeface="+mn-cs"/>
            </a:endParaRPr>
          </a:p>
        </p:txBody>
      </p:sp>
      <p:sp>
        <p:nvSpPr>
          <p:cNvPr id="2" name="Rectángulo 1"/>
          <p:cNvSpPr/>
          <p:nvPr/>
        </p:nvSpPr>
        <p:spPr>
          <a:xfrm>
            <a:off x="7785100" y="2352595"/>
            <a:ext cx="2057400" cy="1663437"/>
          </a:xfrm>
          <a:prstGeom prst="rect">
            <a:avLst/>
          </a:prstGeom>
          <a:solidFill>
            <a:schemeClr val="accent2">
              <a:lumMod val="7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VE" sz="1800" b="0" i="0" u="none" strike="noStrike" kern="1200" cap="none" spc="0" normalizeH="0" baseline="0" noProof="0" dirty="0" smtClean="0">
                <a:ln>
                  <a:noFill/>
                </a:ln>
                <a:solidFill>
                  <a:prstClr val="white"/>
                </a:solidFill>
                <a:effectLst/>
                <a:uLnTx/>
                <a:uFillTx/>
                <a:latin typeface="Bahnschrift SemiLight Condensed" panose="020B0502040204020203" pitchFamily="34" charset="0"/>
                <a:ea typeface="+mn-ea"/>
                <a:cs typeface="+mn-cs"/>
              </a:rPr>
              <a:t>Memoria Cache</a:t>
            </a:r>
            <a:endParaRPr kumimoji="0" lang="en-US" sz="1800" b="0" i="0" u="none" strike="noStrike" kern="1200" cap="none" spc="0" normalizeH="0" baseline="0" noProof="0" dirty="0" smtClean="0">
              <a:ln>
                <a:noFill/>
              </a:ln>
              <a:solidFill>
                <a:prstClr val="white"/>
              </a:solidFill>
              <a:effectLst/>
              <a:uLnTx/>
              <a:uFillTx/>
              <a:latin typeface="Bahnschrift SemiLight Condensed" panose="020B0502040204020203" pitchFamily="34" charset="0"/>
              <a:ea typeface="+mn-ea"/>
              <a:cs typeface="+mn-cs"/>
            </a:endParaRPr>
          </a:p>
        </p:txBody>
      </p:sp>
      <p:sp>
        <p:nvSpPr>
          <p:cNvPr id="3" name="Rectángulo 2"/>
          <p:cNvSpPr/>
          <p:nvPr/>
        </p:nvSpPr>
        <p:spPr>
          <a:xfrm>
            <a:off x="4254500" y="5715000"/>
            <a:ext cx="7823200" cy="736600"/>
          </a:xfrm>
          <a:prstGeom prst="rect">
            <a:avLst/>
          </a:prstGeom>
          <a:solidFill>
            <a:schemeClr val="accent6">
              <a:lumMod val="7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VE" sz="1800" b="0" i="0" u="none" strike="noStrike" kern="1200" cap="none" spc="0" normalizeH="0" baseline="0" noProof="0" dirty="0" smtClean="0">
                <a:ln>
                  <a:noFill/>
                </a:ln>
                <a:solidFill>
                  <a:prstClr val="white"/>
                </a:solidFill>
                <a:effectLst/>
                <a:uLnTx/>
                <a:uFillTx/>
                <a:latin typeface="Bahnschrift SemiLight Condensed" panose="020B0502040204020203" pitchFamily="34" charset="0"/>
                <a:ea typeface="+mn-ea"/>
                <a:cs typeface="+mn-cs"/>
              </a:rPr>
              <a:t>Memoria principal</a:t>
            </a:r>
            <a:endParaRPr kumimoji="0" lang="en-US" sz="1800" b="0" i="0" u="none" strike="noStrike" kern="1200" cap="none" spc="0" normalizeH="0" baseline="0" noProof="0" dirty="0" smtClean="0">
              <a:ln>
                <a:noFill/>
              </a:ln>
              <a:solidFill>
                <a:prstClr val="white"/>
              </a:solidFill>
              <a:effectLst/>
              <a:uLnTx/>
              <a:uFillTx/>
              <a:latin typeface="Bahnschrift SemiLight Condensed" panose="020B0502040204020203" pitchFamily="34" charset="0"/>
              <a:ea typeface="+mn-ea"/>
              <a:cs typeface="+mn-cs"/>
            </a:endParaRPr>
          </a:p>
        </p:txBody>
      </p:sp>
      <p:sp>
        <p:nvSpPr>
          <p:cNvPr id="5" name="Rectángulo redondeado 4"/>
          <p:cNvSpPr/>
          <p:nvPr/>
        </p:nvSpPr>
        <p:spPr>
          <a:xfrm>
            <a:off x="4254500" y="323165"/>
            <a:ext cx="2781300" cy="1993900"/>
          </a:xfrm>
          <a:prstGeom prst="roundRect">
            <a:avLst/>
          </a:prstGeom>
          <a:solidFill>
            <a:schemeClr val="tx2">
              <a:lumMod val="40000"/>
              <a:lumOff val="60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VE" sz="1800" b="0" i="0" u="none" strike="noStrike" kern="1200" cap="none" spc="0" normalizeH="0" baseline="0" noProof="0" dirty="0" smtClean="0">
                <a:ln>
                  <a:noFill/>
                </a:ln>
                <a:solidFill>
                  <a:prstClr val="black"/>
                </a:solidFill>
                <a:effectLst/>
                <a:uLnTx/>
                <a:uFillTx/>
                <a:latin typeface="Bahnschrift SemiLight Condensed" panose="020B0502040204020203" pitchFamily="34" charset="0"/>
                <a:ea typeface="+mn-ea"/>
                <a:cs typeface="+mn-cs"/>
              </a:rPr>
              <a:t>Procesador</a:t>
            </a:r>
            <a:endParaRPr kumimoji="0" lang="en-US" sz="1800" b="0" i="0" u="none" strike="noStrike" kern="1200" cap="none" spc="0" normalizeH="0" baseline="0" noProof="0" dirty="0" smtClean="0">
              <a:ln>
                <a:noFill/>
              </a:ln>
              <a:solidFill>
                <a:prstClr val="black"/>
              </a:solidFill>
              <a:effectLst/>
              <a:uLnTx/>
              <a:uFillTx/>
              <a:latin typeface="Bahnschrift SemiLight Condensed" panose="020B0502040204020203" pitchFamily="34" charset="0"/>
              <a:ea typeface="+mn-ea"/>
              <a:cs typeface="+mn-cs"/>
            </a:endParaRPr>
          </a:p>
        </p:txBody>
      </p:sp>
      <p:cxnSp>
        <p:nvCxnSpPr>
          <p:cNvPr id="35" name="Conector angular 34"/>
          <p:cNvCxnSpPr>
            <a:stCxn id="5" idx="3"/>
            <a:endCxn id="2" idx="0"/>
          </p:cNvCxnSpPr>
          <p:nvPr/>
        </p:nvCxnSpPr>
        <p:spPr>
          <a:xfrm>
            <a:off x="7035800" y="1320115"/>
            <a:ext cx="1778000" cy="103248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ángulo 6"/>
          <p:cNvSpPr/>
          <p:nvPr/>
        </p:nvSpPr>
        <p:spPr>
          <a:xfrm>
            <a:off x="5532120" y="3509857"/>
            <a:ext cx="1625600" cy="89916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latin typeface="Bahnschrift SemiLight Condensed" panose="020B0502040204020203" pitchFamily="34" charset="0"/>
              </a:rPr>
              <a:t>Obtener bloque de memoria</a:t>
            </a:r>
            <a:endParaRPr lang="en-US" dirty="0">
              <a:latin typeface="Bahnschrift SemiLight Condensed" panose="020B0502040204020203" pitchFamily="34" charset="0"/>
            </a:endParaRPr>
          </a:p>
        </p:txBody>
      </p:sp>
      <p:sp>
        <p:nvSpPr>
          <p:cNvPr id="18" name="Rectángulo 17"/>
          <p:cNvSpPr/>
          <p:nvPr/>
        </p:nvSpPr>
        <p:spPr>
          <a:xfrm>
            <a:off x="10452100" y="3504353"/>
            <a:ext cx="1625600" cy="89916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err="1" smtClean="0">
                <a:latin typeface="Bahnschrift SemiLight Condensed" panose="020B0502040204020203" pitchFamily="34" charset="0"/>
              </a:rPr>
              <a:t>Prefetching</a:t>
            </a:r>
            <a:endParaRPr lang="es-VE" dirty="0" smtClean="0">
              <a:latin typeface="Bahnschrift SemiLight Condensed" panose="020B0502040204020203" pitchFamily="34" charset="0"/>
            </a:endParaRPr>
          </a:p>
        </p:txBody>
      </p:sp>
      <p:cxnSp>
        <p:nvCxnSpPr>
          <p:cNvPr id="11" name="Conector angular 10"/>
          <p:cNvCxnSpPr>
            <a:stCxn id="2" idx="1"/>
            <a:endCxn id="7" idx="0"/>
          </p:cNvCxnSpPr>
          <p:nvPr/>
        </p:nvCxnSpPr>
        <p:spPr>
          <a:xfrm rot="10800000" flipV="1">
            <a:off x="6344920" y="3184313"/>
            <a:ext cx="1440180" cy="32554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angular 20"/>
          <p:cNvCxnSpPr>
            <a:stCxn id="2" idx="3"/>
            <a:endCxn id="18" idx="0"/>
          </p:cNvCxnSpPr>
          <p:nvPr/>
        </p:nvCxnSpPr>
        <p:spPr>
          <a:xfrm>
            <a:off x="9842500" y="3184314"/>
            <a:ext cx="1422400" cy="3200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angular 18"/>
          <p:cNvCxnSpPr>
            <a:stCxn id="18" idx="2"/>
          </p:cNvCxnSpPr>
          <p:nvPr/>
        </p:nvCxnSpPr>
        <p:spPr>
          <a:xfrm rot="5400000">
            <a:off x="10089727" y="4539826"/>
            <a:ext cx="1311487" cy="103886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a:stCxn id="7" idx="2"/>
          </p:cNvCxnSpPr>
          <p:nvPr/>
        </p:nvCxnSpPr>
        <p:spPr>
          <a:xfrm>
            <a:off x="6344920" y="4409017"/>
            <a:ext cx="0" cy="13059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763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1000"/>
                            </p:stCondLst>
                            <p:childTnLst>
                              <p:par>
                                <p:cTn id="9" presetID="10" presetClass="entr" presetSubtype="0" fill="hold"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3000"/>
                            </p:stCondLst>
                            <p:childTnLst>
                              <p:par>
                                <p:cTn id="17" presetID="10" presetClass="entr" presetSubtype="0" fill="hold" nodeType="afterEffect">
                                  <p:stCondLst>
                                    <p:cond delay="5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4000"/>
                            </p:stCondLst>
                            <p:childTnLst>
                              <p:par>
                                <p:cTn id="21" presetID="10" presetClass="entr" presetSubtype="0" fill="hold" nodeType="afterEffect">
                                  <p:stCondLst>
                                    <p:cond delay="50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0"/>
            <a:ext cx="39497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9" name="CuadroTexto 8"/>
          <p:cNvSpPr txBox="1"/>
          <p:nvPr/>
        </p:nvSpPr>
        <p:spPr>
          <a:xfrm>
            <a:off x="0" y="0"/>
            <a:ext cx="3949700" cy="646331"/>
          </a:xfrm>
          <a:prstGeom prst="rect">
            <a:avLst/>
          </a:prstGeom>
          <a:noFill/>
        </p:spPr>
        <p:txBody>
          <a:bodyPr wrap="square" rtlCol="0">
            <a:spAutoFit/>
          </a:bodyPr>
          <a:lstStyle/>
          <a:p>
            <a:pPr algn="ctr"/>
            <a:r>
              <a:rPr lang="es-VE" sz="3600" dirty="0" err="1" smtClean="0">
                <a:latin typeface="Bahnschrift SemiLight Condensed" panose="020B0502040204020203" pitchFamily="34" charset="0"/>
              </a:rPr>
              <a:t>Metodos</a:t>
            </a:r>
            <a:r>
              <a:rPr lang="es-VE" sz="3600" dirty="0" smtClean="0">
                <a:latin typeface="Bahnschrift SemiLight Condensed" panose="020B0502040204020203" pitchFamily="34" charset="0"/>
              </a:rPr>
              <a:t> de </a:t>
            </a:r>
            <a:r>
              <a:rPr lang="es-VE" sz="3600" dirty="0" err="1" smtClean="0">
                <a:latin typeface="Bahnschrift SemiLight Condensed" panose="020B0502040204020203" pitchFamily="34" charset="0"/>
              </a:rPr>
              <a:t>Prefetching</a:t>
            </a:r>
            <a:endParaRPr lang="en-US" sz="2400" dirty="0">
              <a:latin typeface="Bahnschrift SemiLight Condensed" panose="020B0502040204020203" pitchFamily="34" charset="0"/>
            </a:endParaRPr>
          </a:p>
        </p:txBody>
      </p:sp>
      <p:sp>
        <p:nvSpPr>
          <p:cNvPr id="10" name="CuadroTexto 9"/>
          <p:cNvSpPr txBox="1"/>
          <p:nvPr/>
        </p:nvSpPr>
        <p:spPr>
          <a:xfrm>
            <a:off x="0" y="914400"/>
            <a:ext cx="3949700" cy="4893647"/>
          </a:xfrm>
          <a:prstGeom prst="rect">
            <a:avLst/>
          </a:prstGeom>
          <a:noFill/>
        </p:spPr>
        <p:txBody>
          <a:bodyPr wrap="square" rtlCol="0">
            <a:spAutoFit/>
          </a:bodyPr>
          <a:lstStyle/>
          <a:p>
            <a:r>
              <a:rPr lang="es-VE" sz="2400" dirty="0" smtClean="0">
                <a:latin typeface="Bahnschrift SemiLight Condensed" panose="020B0502040204020203" pitchFamily="34" charset="0"/>
              </a:rPr>
              <a:t>	Existen muchas maneras de implementar </a:t>
            </a:r>
            <a:r>
              <a:rPr lang="es-VE" sz="2400" dirty="0" err="1">
                <a:latin typeface="Bahnschrift SemiLight Condensed" panose="020B0502040204020203" pitchFamily="34" charset="0"/>
              </a:rPr>
              <a:t>p</a:t>
            </a:r>
            <a:r>
              <a:rPr lang="es-VE" sz="2400" dirty="0" err="1" smtClean="0">
                <a:latin typeface="Bahnschrift SemiLight Condensed" panose="020B0502040204020203" pitchFamily="34" charset="0"/>
              </a:rPr>
              <a:t>refetching</a:t>
            </a:r>
            <a:r>
              <a:rPr lang="es-VE" sz="2400" dirty="0" smtClean="0">
                <a:latin typeface="Bahnschrift SemiLight Condensed" panose="020B0502040204020203" pitchFamily="34" charset="0"/>
              </a:rPr>
              <a:t>, tanto a nivel de hardware como de software. </a:t>
            </a:r>
            <a:endParaRPr lang="es-VE" sz="2400" dirty="0">
              <a:latin typeface="Bahnschrift SemiLight Condensed" panose="020B0502040204020203" pitchFamily="34" charset="0"/>
            </a:endParaRPr>
          </a:p>
          <a:p>
            <a:endParaRPr lang="es-VE" sz="2400" dirty="0" smtClean="0">
              <a:latin typeface="Bahnschrift SemiLight Condensed" panose="020B0502040204020203" pitchFamily="34" charset="0"/>
            </a:endParaRPr>
          </a:p>
          <a:p>
            <a:r>
              <a:rPr lang="es-VE" sz="2400" dirty="0" smtClean="0">
                <a:latin typeface="Bahnschrift SemiLight Condensed" panose="020B0502040204020203" pitchFamily="34" charset="0"/>
              </a:rPr>
              <a:t>	Este proyecto trata con solo dos algoritmos de </a:t>
            </a:r>
            <a:r>
              <a:rPr lang="es-VE" sz="2400" dirty="0" err="1" smtClean="0">
                <a:latin typeface="Bahnschrift SemiLight Condensed" panose="020B0502040204020203" pitchFamily="34" charset="0"/>
              </a:rPr>
              <a:t>prefetch</a:t>
            </a:r>
            <a:r>
              <a:rPr lang="es-VE" sz="2400" dirty="0" smtClean="0">
                <a:latin typeface="Bahnschrift SemiLight Condensed" panose="020B0502040204020203" pitchFamily="34" charset="0"/>
              </a:rPr>
              <a:t>, conocidos como </a:t>
            </a:r>
            <a:r>
              <a:rPr lang="es-VE" sz="2400" i="1" dirty="0" err="1" smtClean="0">
                <a:latin typeface="Bahnschrift SemiLight Condensed" panose="020B0502040204020203" pitchFamily="34" charset="0"/>
              </a:rPr>
              <a:t>Fall-Through</a:t>
            </a:r>
            <a:r>
              <a:rPr lang="es-VE" sz="2400" dirty="0" smtClean="0">
                <a:latin typeface="Bahnschrift SemiLight Condensed" panose="020B0502040204020203" pitchFamily="34" charset="0"/>
              </a:rPr>
              <a:t> (Secuencial) y </a:t>
            </a:r>
            <a:r>
              <a:rPr lang="es-VE" sz="2400" i="1" dirty="0" smtClean="0">
                <a:latin typeface="Bahnschrift SemiLight Condensed" panose="020B0502040204020203" pitchFamily="34" charset="0"/>
              </a:rPr>
              <a:t>Target</a:t>
            </a:r>
            <a:r>
              <a:rPr lang="es-VE" sz="2400" dirty="0" smtClean="0">
                <a:latin typeface="Bahnschrift SemiLight Condensed" panose="020B0502040204020203" pitchFamily="34" charset="0"/>
              </a:rPr>
              <a:t> (Salto).</a:t>
            </a:r>
          </a:p>
          <a:p>
            <a:endParaRPr lang="es-VE" sz="2400" dirty="0">
              <a:latin typeface="Bahnschrift SemiLight Condensed" panose="020B0502040204020203" pitchFamily="34" charset="0"/>
            </a:endParaRPr>
          </a:p>
          <a:p>
            <a:r>
              <a:rPr lang="es-VE" sz="2400" dirty="0" smtClean="0">
                <a:latin typeface="Bahnschrift SemiLight Condensed" panose="020B0502040204020203" pitchFamily="34" charset="0"/>
              </a:rPr>
              <a:t>	Estos métodos de </a:t>
            </a:r>
            <a:r>
              <a:rPr lang="es-VE" sz="2400" dirty="0" err="1" smtClean="0">
                <a:latin typeface="Bahnschrift SemiLight Condensed" panose="020B0502040204020203" pitchFamily="34" charset="0"/>
              </a:rPr>
              <a:t>prefetching</a:t>
            </a:r>
            <a:r>
              <a:rPr lang="es-VE" sz="2400" dirty="0">
                <a:latin typeface="Bahnschrift SemiLight Condensed" panose="020B0502040204020203" pitchFamily="34" charset="0"/>
              </a:rPr>
              <a:t> </a:t>
            </a:r>
            <a:r>
              <a:rPr lang="es-VE" sz="2400" dirty="0" smtClean="0">
                <a:latin typeface="Bahnschrift SemiLight Condensed" panose="020B0502040204020203" pitchFamily="34" charset="0"/>
              </a:rPr>
              <a:t>utilizan los principios de la localidad espacial y temporal para obtener los bloques a pre-cargar. </a:t>
            </a:r>
            <a:endParaRPr lang="en-US" sz="1600" dirty="0">
              <a:latin typeface="Bahnschrift SemiLight Condensed" panose="020B0502040204020203" pitchFamily="34" charset="0"/>
            </a:endParaRPr>
          </a:p>
        </p:txBody>
      </p:sp>
      <p:sp>
        <p:nvSpPr>
          <p:cNvPr id="3" name="Rectángulo 2"/>
          <p:cNvSpPr/>
          <p:nvPr/>
        </p:nvSpPr>
        <p:spPr>
          <a:xfrm>
            <a:off x="6515100" y="107265"/>
            <a:ext cx="3225800" cy="1409700"/>
          </a:xfrm>
          <a:prstGeom prst="rect">
            <a:avLst/>
          </a:prstGeom>
          <a:solidFill>
            <a:schemeClr val="accent6">
              <a:lumMod val="7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3600" dirty="0" err="1" smtClean="0">
                <a:latin typeface="Bahnschrift SemiLight Condensed" panose="020B0502040204020203" pitchFamily="34" charset="0"/>
              </a:rPr>
              <a:t>Prefetching</a:t>
            </a:r>
            <a:endParaRPr lang="en-US" dirty="0">
              <a:latin typeface="Bahnschrift SemiLight Condensed" panose="020B0502040204020203" pitchFamily="34" charset="0"/>
            </a:endParaRPr>
          </a:p>
        </p:txBody>
      </p:sp>
      <p:sp>
        <p:nvSpPr>
          <p:cNvPr id="15" name="Rectángulo 14"/>
          <p:cNvSpPr/>
          <p:nvPr/>
        </p:nvSpPr>
        <p:spPr>
          <a:xfrm>
            <a:off x="8585200" y="3053665"/>
            <a:ext cx="3225800" cy="1409700"/>
          </a:xfrm>
          <a:prstGeom prst="rect">
            <a:avLst/>
          </a:prstGeom>
          <a:solidFill>
            <a:schemeClr val="accent2">
              <a:lumMod val="50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3600" dirty="0" smtClean="0">
                <a:latin typeface="Bahnschrift SemiLight Condensed" panose="020B0502040204020203" pitchFamily="34" charset="0"/>
              </a:rPr>
              <a:t>Hardware</a:t>
            </a:r>
            <a:endParaRPr lang="en-US" dirty="0">
              <a:latin typeface="Bahnschrift SemiLight Condensed" panose="020B0502040204020203" pitchFamily="34" charset="0"/>
            </a:endParaRPr>
          </a:p>
        </p:txBody>
      </p:sp>
      <p:sp>
        <p:nvSpPr>
          <p:cNvPr id="16" name="Rectángulo 15"/>
          <p:cNvSpPr/>
          <p:nvPr/>
        </p:nvSpPr>
        <p:spPr>
          <a:xfrm>
            <a:off x="4654550" y="3053665"/>
            <a:ext cx="3225800" cy="1409700"/>
          </a:xfrm>
          <a:prstGeom prst="rect">
            <a:avLst/>
          </a:prstGeom>
          <a:solidFill>
            <a:schemeClr val="accent1">
              <a:lumMod val="50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3600" dirty="0" smtClean="0">
                <a:latin typeface="Bahnschrift SemiLight Condensed" panose="020B0502040204020203" pitchFamily="34" charset="0"/>
              </a:rPr>
              <a:t>Software</a:t>
            </a:r>
            <a:endParaRPr lang="en-US" dirty="0">
              <a:latin typeface="Bahnschrift SemiLight Condensed" panose="020B0502040204020203" pitchFamily="34" charset="0"/>
            </a:endParaRPr>
          </a:p>
        </p:txBody>
      </p:sp>
      <p:sp>
        <p:nvSpPr>
          <p:cNvPr id="4" name="CuadroTexto 3"/>
          <p:cNvSpPr txBox="1"/>
          <p:nvPr/>
        </p:nvSpPr>
        <p:spPr>
          <a:xfrm>
            <a:off x="8585200" y="4660900"/>
            <a:ext cx="3225800" cy="923330"/>
          </a:xfrm>
          <a:prstGeom prst="rect">
            <a:avLst/>
          </a:prstGeom>
          <a:noFill/>
        </p:spPr>
        <p:txBody>
          <a:bodyPr wrap="square" rtlCol="0">
            <a:spAutoFit/>
          </a:bodyPr>
          <a:lstStyle/>
          <a:p>
            <a:pPr marL="285750" indent="-285750">
              <a:buFont typeface="Wingdings" panose="05000000000000000000" pitchFamily="2" charset="2"/>
              <a:buChar char="v"/>
            </a:pPr>
            <a:r>
              <a:rPr lang="es-VE" dirty="0" smtClean="0"/>
              <a:t>Incluido en el procesador</a:t>
            </a:r>
          </a:p>
          <a:p>
            <a:pPr marL="285750" indent="-285750">
              <a:buFont typeface="Wingdings" panose="05000000000000000000" pitchFamily="2" charset="2"/>
              <a:buChar char="v"/>
            </a:pPr>
            <a:r>
              <a:rPr lang="es-VE" dirty="0" smtClean="0"/>
              <a:t>Utiliza controladores de memoria del CPU</a:t>
            </a:r>
          </a:p>
        </p:txBody>
      </p:sp>
      <p:sp>
        <p:nvSpPr>
          <p:cNvPr id="18" name="CuadroTexto 17"/>
          <p:cNvSpPr txBox="1"/>
          <p:nvPr/>
        </p:nvSpPr>
        <p:spPr>
          <a:xfrm>
            <a:off x="4654550" y="4660900"/>
            <a:ext cx="3225800" cy="1477328"/>
          </a:xfrm>
          <a:prstGeom prst="rect">
            <a:avLst/>
          </a:prstGeom>
          <a:noFill/>
        </p:spPr>
        <p:txBody>
          <a:bodyPr wrap="square" rtlCol="0">
            <a:spAutoFit/>
          </a:bodyPr>
          <a:lstStyle/>
          <a:p>
            <a:pPr marL="285750" indent="-285750">
              <a:buFont typeface="Wingdings" panose="05000000000000000000" pitchFamily="2" charset="2"/>
              <a:buChar char="v"/>
            </a:pPr>
            <a:r>
              <a:rPr lang="es-VE" dirty="0" smtClean="0"/>
              <a:t>Sistemas operativos</a:t>
            </a:r>
          </a:p>
          <a:p>
            <a:pPr marL="285750" indent="-285750">
              <a:buFont typeface="Wingdings" panose="05000000000000000000" pitchFamily="2" charset="2"/>
              <a:buChar char="v"/>
            </a:pPr>
            <a:r>
              <a:rPr lang="es-VE" dirty="0" smtClean="0"/>
              <a:t>Compiladores</a:t>
            </a:r>
          </a:p>
          <a:p>
            <a:pPr marL="285750" indent="-285750">
              <a:buFont typeface="Wingdings" panose="05000000000000000000" pitchFamily="2" charset="2"/>
              <a:buChar char="v"/>
            </a:pPr>
            <a:r>
              <a:rPr lang="es-VE" dirty="0" smtClean="0"/>
              <a:t>Programas individuales</a:t>
            </a:r>
          </a:p>
          <a:p>
            <a:pPr marL="285750" indent="-285750">
              <a:buFont typeface="Wingdings" panose="05000000000000000000" pitchFamily="2" charset="2"/>
              <a:buChar char="v"/>
            </a:pPr>
            <a:r>
              <a:rPr lang="es-VE" dirty="0" smtClean="0"/>
              <a:t>Utiliza instrucciones programadas</a:t>
            </a:r>
          </a:p>
        </p:txBody>
      </p:sp>
      <p:cxnSp>
        <p:nvCxnSpPr>
          <p:cNvPr id="8" name="Conector angular 7"/>
          <p:cNvCxnSpPr>
            <a:stCxn id="3" idx="2"/>
            <a:endCxn id="16" idx="0"/>
          </p:cNvCxnSpPr>
          <p:nvPr/>
        </p:nvCxnSpPr>
        <p:spPr>
          <a:xfrm rot="5400000">
            <a:off x="6429375" y="1355040"/>
            <a:ext cx="1536700" cy="186055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angular 11"/>
          <p:cNvCxnSpPr>
            <a:stCxn id="3" idx="2"/>
            <a:endCxn id="15" idx="0"/>
          </p:cNvCxnSpPr>
          <p:nvPr/>
        </p:nvCxnSpPr>
        <p:spPr>
          <a:xfrm rot="16200000" flipH="1">
            <a:off x="8394700" y="1250265"/>
            <a:ext cx="1536700" cy="20701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383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0"/>
            <a:ext cx="39497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9" name="CuadroTexto 8"/>
          <p:cNvSpPr txBox="1"/>
          <p:nvPr/>
        </p:nvSpPr>
        <p:spPr>
          <a:xfrm>
            <a:off x="0" y="0"/>
            <a:ext cx="3949700" cy="646331"/>
          </a:xfrm>
          <a:prstGeom prst="rect">
            <a:avLst/>
          </a:prstGeom>
          <a:noFill/>
        </p:spPr>
        <p:txBody>
          <a:bodyPr wrap="square" rtlCol="0">
            <a:spAutoFit/>
          </a:bodyPr>
          <a:lstStyle/>
          <a:p>
            <a:pPr algn="ctr"/>
            <a:r>
              <a:rPr lang="es-VE" sz="3600" dirty="0" smtClean="0">
                <a:latin typeface="Bahnschrift SemiLight Condensed" panose="020B0502040204020203" pitchFamily="34" charset="0"/>
              </a:rPr>
              <a:t>Secuencial y Salto</a:t>
            </a:r>
            <a:endParaRPr lang="en-US" sz="2400" dirty="0">
              <a:latin typeface="Bahnschrift SemiLight Condensed" panose="020B0502040204020203" pitchFamily="34" charset="0"/>
            </a:endParaRPr>
          </a:p>
        </p:txBody>
      </p:sp>
      <p:sp>
        <p:nvSpPr>
          <p:cNvPr id="10" name="CuadroTexto 9"/>
          <p:cNvSpPr txBox="1"/>
          <p:nvPr/>
        </p:nvSpPr>
        <p:spPr>
          <a:xfrm>
            <a:off x="0" y="914400"/>
            <a:ext cx="3949700" cy="5262979"/>
          </a:xfrm>
          <a:prstGeom prst="rect">
            <a:avLst/>
          </a:prstGeom>
          <a:noFill/>
        </p:spPr>
        <p:txBody>
          <a:bodyPr wrap="square" rtlCol="0">
            <a:spAutoFit/>
          </a:bodyPr>
          <a:lstStyle/>
          <a:p>
            <a:r>
              <a:rPr lang="es-VE" sz="2400" dirty="0" smtClean="0">
                <a:latin typeface="Bahnschrift SemiLight Condensed" panose="020B0502040204020203" pitchFamily="34" charset="0"/>
              </a:rPr>
              <a:t>	La principal diferencia entre estos dos métodos de </a:t>
            </a:r>
            <a:r>
              <a:rPr lang="es-VE" sz="2400" dirty="0" err="1" smtClean="0">
                <a:latin typeface="Bahnschrift SemiLight Condensed" panose="020B0502040204020203" pitchFamily="34" charset="0"/>
              </a:rPr>
              <a:t>prefetching</a:t>
            </a:r>
            <a:r>
              <a:rPr lang="es-VE" sz="2400" dirty="0" smtClean="0">
                <a:latin typeface="Bahnschrift SemiLight Condensed" panose="020B0502040204020203" pitchFamily="34" charset="0"/>
              </a:rPr>
              <a:t> esta en sus métodos y su complejidad.</a:t>
            </a:r>
          </a:p>
          <a:p>
            <a:endParaRPr lang="es-VE" sz="2400" dirty="0">
              <a:latin typeface="Bahnschrift SemiLight Condensed" panose="020B0502040204020203" pitchFamily="34" charset="0"/>
            </a:endParaRPr>
          </a:p>
          <a:p>
            <a:r>
              <a:rPr lang="es-VE" sz="2400" dirty="0" smtClean="0">
                <a:latin typeface="Bahnschrift SemiLight Condensed" panose="020B0502040204020203" pitchFamily="34" charset="0"/>
              </a:rPr>
              <a:t>	El </a:t>
            </a:r>
            <a:r>
              <a:rPr lang="es-VE" sz="2400" dirty="0" err="1" smtClean="0">
                <a:latin typeface="Bahnschrift SemiLight Condensed" panose="020B0502040204020203" pitchFamily="34" charset="0"/>
              </a:rPr>
              <a:t>prefetching</a:t>
            </a:r>
            <a:r>
              <a:rPr lang="es-VE" sz="2400" dirty="0" smtClean="0">
                <a:latin typeface="Bahnschrift SemiLight Condensed" panose="020B0502040204020203" pitchFamily="34" charset="0"/>
              </a:rPr>
              <a:t> secuencial pre-carga un número de bloques siguientes al último que fue solicitado por el procesador.</a:t>
            </a:r>
          </a:p>
          <a:p>
            <a:endParaRPr lang="es-VE" sz="2400" dirty="0">
              <a:latin typeface="Bahnschrift SemiLight Condensed" panose="020B0502040204020203" pitchFamily="34" charset="0"/>
            </a:endParaRPr>
          </a:p>
          <a:p>
            <a:r>
              <a:rPr lang="es-VE" sz="2400" dirty="0" smtClean="0">
                <a:latin typeface="Bahnschrift SemiLight Condensed" panose="020B0502040204020203" pitchFamily="34" charset="0"/>
              </a:rPr>
              <a:t>	El </a:t>
            </a:r>
            <a:r>
              <a:rPr lang="es-VE" sz="2400" dirty="0" err="1" smtClean="0">
                <a:latin typeface="Bahnschrift SemiLight Condensed" panose="020B0502040204020203" pitchFamily="34" charset="0"/>
              </a:rPr>
              <a:t>prefetching</a:t>
            </a:r>
            <a:r>
              <a:rPr lang="es-VE" sz="2400" dirty="0" smtClean="0">
                <a:latin typeface="Bahnschrift SemiLight Condensed" panose="020B0502040204020203" pitchFamily="34" charset="0"/>
              </a:rPr>
              <a:t> de salto utiliza una tabla de predicciones para pre-cargar bloques utilizando los patrones de acceso. </a:t>
            </a:r>
            <a:endParaRPr lang="en-US" sz="1600" dirty="0">
              <a:latin typeface="Bahnschrift SemiLight Condensed" panose="020B0502040204020203" pitchFamily="34" charset="0"/>
            </a:endParaRPr>
          </a:p>
        </p:txBody>
      </p:sp>
      <p:sp>
        <p:nvSpPr>
          <p:cNvPr id="15" name="Rectángulo 14"/>
          <p:cNvSpPr/>
          <p:nvPr/>
        </p:nvSpPr>
        <p:spPr>
          <a:xfrm>
            <a:off x="8585200" y="646331"/>
            <a:ext cx="3225800" cy="1409700"/>
          </a:xfrm>
          <a:prstGeom prst="rect">
            <a:avLst/>
          </a:prstGeom>
          <a:solidFill>
            <a:schemeClr val="accent1">
              <a:lumMod val="50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3600" dirty="0" smtClean="0">
                <a:latin typeface="Bahnschrift SemiLight Condensed" panose="020B0502040204020203" pitchFamily="34" charset="0"/>
              </a:rPr>
              <a:t>Salto</a:t>
            </a:r>
            <a:endParaRPr lang="en-US" dirty="0">
              <a:latin typeface="Bahnschrift SemiLight Condensed" panose="020B0502040204020203" pitchFamily="34" charset="0"/>
            </a:endParaRPr>
          </a:p>
        </p:txBody>
      </p:sp>
      <p:sp>
        <p:nvSpPr>
          <p:cNvPr id="16" name="Rectángulo 15"/>
          <p:cNvSpPr/>
          <p:nvPr/>
        </p:nvSpPr>
        <p:spPr>
          <a:xfrm>
            <a:off x="4654550" y="646331"/>
            <a:ext cx="3225800" cy="1409700"/>
          </a:xfrm>
          <a:prstGeom prst="rect">
            <a:avLst/>
          </a:prstGeom>
          <a:solidFill>
            <a:schemeClr val="accent1">
              <a:lumMod val="50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3600" dirty="0" smtClean="0">
                <a:latin typeface="Bahnschrift SemiLight Condensed" panose="020B0502040204020203" pitchFamily="34" charset="0"/>
              </a:rPr>
              <a:t>Secuencial</a:t>
            </a:r>
            <a:endParaRPr lang="en-US" dirty="0">
              <a:latin typeface="Bahnschrift SemiLight Condensed" panose="020B0502040204020203" pitchFamily="34" charset="0"/>
            </a:endParaRPr>
          </a:p>
        </p:txBody>
      </p:sp>
      <p:sp>
        <p:nvSpPr>
          <p:cNvPr id="18" name="CuadroTexto 17"/>
          <p:cNvSpPr txBox="1"/>
          <p:nvPr/>
        </p:nvSpPr>
        <p:spPr>
          <a:xfrm>
            <a:off x="4654550" y="2209800"/>
            <a:ext cx="3225800" cy="2862322"/>
          </a:xfrm>
          <a:prstGeom prst="rect">
            <a:avLst/>
          </a:prstGeom>
          <a:noFill/>
        </p:spPr>
        <p:txBody>
          <a:bodyPr wrap="square" rtlCol="0">
            <a:spAutoFit/>
          </a:bodyPr>
          <a:lstStyle/>
          <a:p>
            <a:pPr marL="285750" indent="-285750">
              <a:buFont typeface="Wingdings" panose="05000000000000000000" pitchFamily="2" charset="2"/>
              <a:buChar char="v"/>
            </a:pPr>
            <a:r>
              <a:rPr lang="es-VE" dirty="0" smtClean="0"/>
              <a:t>Simple</a:t>
            </a:r>
          </a:p>
          <a:p>
            <a:pPr marL="285750" indent="-285750">
              <a:buFont typeface="Wingdings" panose="05000000000000000000" pitchFamily="2" charset="2"/>
              <a:buChar char="v"/>
            </a:pPr>
            <a:endParaRPr lang="es-VE" dirty="0" smtClean="0"/>
          </a:p>
          <a:p>
            <a:pPr marL="285750" indent="-285750">
              <a:buFont typeface="Wingdings" panose="05000000000000000000" pitchFamily="2" charset="2"/>
              <a:buChar char="v"/>
            </a:pPr>
            <a:r>
              <a:rPr lang="es-VE" dirty="0" smtClean="0"/>
              <a:t>Funciona bien con accesos a memoria en secuencia</a:t>
            </a:r>
          </a:p>
          <a:p>
            <a:pPr marL="285750" indent="-285750">
              <a:buFont typeface="Wingdings" panose="05000000000000000000" pitchFamily="2" charset="2"/>
              <a:buChar char="v"/>
            </a:pPr>
            <a:endParaRPr lang="es-VE" dirty="0" smtClean="0"/>
          </a:p>
          <a:p>
            <a:pPr marL="285750" indent="-285750">
              <a:buFont typeface="Wingdings" panose="05000000000000000000" pitchFamily="2" charset="2"/>
              <a:buChar char="v"/>
            </a:pPr>
            <a:r>
              <a:rPr lang="es-VE" dirty="0" smtClean="0"/>
              <a:t>Número variable de bloques pre-cargados</a:t>
            </a:r>
          </a:p>
          <a:p>
            <a:pPr marL="285750" indent="-285750">
              <a:buFont typeface="Wingdings" panose="05000000000000000000" pitchFamily="2" charset="2"/>
              <a:buChar char="v"/>
            </a:pPr>
            <a:endParaRPr lang="es-VE" dirty="0" smtClean="0"/>
          </a:p>
          <a:p>
            <a:pPr marL="285750" indent="-285750">
              <a:buFont typeface="Wingdings" panose="05000000000000000000" pitchFamily="2" charset="2"/>
              <a:buChar char="v"/>
            </a:pPr>
            <a:r>
              <a:rPr lang="es-VE" dirty="0" smtClean="0"/>
              <a:t>Localidad espacial</a:t>
            </a:r>
          </a:p>
          <a:p>
            <a:pPr marL="285750" indent="-285750">
              <a:buFont typeface="Wingdings" panose="05000000000000000000" pitchFamily="2" charset="2"/>
              <a:buChar char="v"/>
            </a:pPr>
            <a:endParaRPr lang="es-VE" dirty="0" smtClean="0"/>
          </a:p>
        </p:txBody>
      </p:sp>
      <p:sp>
        <p:nvSpPr>
          <p:cNvPr id="14" name="CuadroTexto 13"/>
          <p:cNvSpPr txBox="1"/>
          <p:nvPr/>
        </p:nvSpPr>
        <p:spPr>
          <a:xfrm>
            <a:off x="8585200" y="2209800"/>
            <a:ext cx="3225800" cy="3693319"/>
          </a:xfrm>
          <a:prstGeom prst="rect">
            <a:avLst/>
          </a:prstGeom>
          <a:noFill/>
        </p:spPr>
        <p:txBody>
          <a:bodyPr wrap="square" rtlCol="0">
            <a:spAutoFit/>
          </a:bodyPr>
          <a:lstStyle/>
          <a:p>
            <a:pPr marL="285750" indent="-285750">
              <a:buFont typeface="Wingdings" panose="05000000000000000000" pitchFamily="2" charset="2"/>
              <a:buChar char="v"/>
            </a:pPr>
            <a:r>
              <a:rPr lang="es-VE" dirty="0" smtClean="0"/>
              <a:t>Utiliza una tabla de predicciones</a:t>
            </a:r>
          </a:p>
          <a:p>
            <a:pPr marL="285750" indent="-285750">
              <a:buFont typeface="Wingdings" panose="05000000000000000000" pitchFamily="2" charset="2"/>
              <a:buChar char="v"/>
            </a:pPr>
            <a:endParaRPr lang="es-VE" dirty="0" smtClean="0"/>
          </a:p>
          <a:p>
            <a:pPr marL="285750" indent="-285750">
              <a:buFont typeface="Wingdings" panose="05000000000000000000" pitchFamily="2" charset="2"/>
              <a:buChar char="v"/>
            </a:pPr>
            <a:r>
              <a:rPr lang="es-VE" dirty="0" smtClean="0"/>
              <a:t>Funciona mejor con patrones de acceso mas irregulares</a:t>
            </a:r>
          </a:p>
          <a:p>
            <a:pPr marL="285750" indent="-285750">
              <a:buFont typeface="Wingdings" panose="05000000000000000000" pitchFamily="2" charset="2"/>
              <a:buChar char="v"/>
            </a:pPr>
            <a:endParaRPr lang="es-VE" dirty="0" smtClean="0"/>
          </a:p>
          <a:p>
            <a:pPr marL="285750" indent="-285750">
              <a:buFont typeface="Wingdings" panose="05000000000000000000" pitchFamily="2" charset="2"/>
              <a:buChar char="v"/>
            </a:pPr>
            <a:r>
              <a:rPr lang="es-VE" dirty="0" smtClean="0"/>
              <a:t>Usualmente carga solo un bloque, pero se puede expandir la tabla para pre-cargar múltiples bloques</a:t>
            </a:r>
          </a:p>
          <a:p>
            <a:pPr marL="285750" indent="-285750">
              <a:buFont typeface="Wingdings" panose="05000000000000000000" pitchFamily="2" charset="2"/>
              <a:buChar char="v"/>
            </a:pPr>
            <a:endParaRPr lang="es-VE" dirty="0" smtClean="0"/>
          </a:p>
          <a:p>
            <a:pPr marL="285750" indent="-285750">
              <a:buFont typeface="Wingdings" panose="05000000000000000000" pitchFamily="2" charset="2"/>
              <a:buChar char="v"/>
            </a:pPr>
            <a:r>
              <a:rPr lang="es-VE" dirty="0" smtClean="0"/>
              <a:t>Localidad temporal</a:t>
            </a:r>
          </a:p>
          <a:p>
            <a:pPr marL="285750" indent="-285750">
              <a:buFont typeface="Wingdings" panose="05000000000000000000" pitchFamily="2" charset="2"/>
              <a:buChar char="v"/>
            </a:pPr>
            <a:endParaRPr lang="es-VE" dirty="0" smtClean="0"/>
          </a:p>
        </p:txBody>
      </p:sp>
    </p:spTree>
    <p:extLst>
      <p:ext uri="{BB962C8B-B14F-4D97-AF65-F5344CB8AC3E}">
        <p14:creationId xmlns:p14="http://schemas.microsoft.com/office/powerpoint/2010/main" val="2017280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0"/>
            <a:ext cx="39497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9" name="CuadroTexto 8"/>
          <p:cNvSpPr txBox="1"/>
          <p:nvPr/>
        </p:nvSpPr>
        <p:spPr>
          <a:xfrm>
            <a:off x="0" y="0"/>
            <a:ext cx="3949700" cy="646331"/>
          </a:xfrm>
          <a:prstGeom prst="rect">
            <a:avLst/>
          </a:prstGeom>
          <a:noFill/>
        </p:spPr>
        <p:txBody>
          <a:bodyPr wrap="square" rtlCol="0">
            <a:spAutoFit/>
          </a:bodyPr>
          <a:lstStyle/>
          <a:p>
            <a:pPr algn="ctr"/>
            <a:r>
              <a:rPr lang="es-VE" sz="3600" dirty="0" smtClean="0">
                <a:latin typeface="Bahnschrift SemiLight Condensed" panose="020B0502040204020203" pitchFamily="34" charset="0"/>
              </a:rPr>
              <a:t>Secuencial</a:t>
            </a:r>
            <a:endParaRPr lang="en-US" sz="2400" dirty="0">
              <a:latin typeface="Bahnschrift SemiLight Condensed" panose="020B0502040204020203" pitchFamily="34" charset="0"/>
            </a:endParaRPr>
          </a:p>
        </p:txBody>
      </p:sp>
      <p:sp>
        <p:nvSpPr>
          <p:cNvPr id="10" name="CuadroTexto 9"/>
          <p:cNvSpPr txBox="1"/>
          <p:nvPr/>
        </p:nvSpPr>
        <p:spPr>
          <a:xfrm>
            <a:off x="0" y="914400"/>
            <a:ext cx="3949700" cy="3416320"/>
          </a:xfrm>
          <a:prstGeom prst="rect">
            <a:avLst/>
          </a:prstGeom>
          <a:noFill/>
        </p:spPr>
        <p:txBody>
          <a:bodyPr wrap="square" rtlCol="0">
            <a:spAutoFit/>
          </a:bodyPr>
          <a:lstStyle/>
          <a:p>
            <a:r>
              <a:rPr lang="es-VE" sz="2400" dirty="0" smtClean="0">
                <a:latin typeface="Bahnschrift SemiLight Condensed" panose="020B0502040204020203" pitchFamily="34" charset="0"/>
              </a:rPr>
              <a:t>	Como fue mencionado antes, el método de </a:t>
            </a:r>
            <a:r>
              <a:rPr lang="es-VE" sz="2400" dirty="0" err="1" smtClean="0">
                <a:latin typeface="Bahnschrift SemiLight Condensed" panose="020B0502040204020203" pitchFamily="34" charset="0"/>
              </a:rPr>
              <a:t>prefetching</a:t>
            </a:r>
            <a:r>
              <a:rPr lang="es-VE" sz="2400" dirty="0" smtClean="0">
                <a:latin typeface="Bahnschrift SemiLight Condensed" panose="020B0502040204020203" pitchFamily="34" charset="0"/>
              </a:rPr>
              <a:t> secuencial pre-carga un numero de bloques inmediatamente siguientes al bloque que el procesador solicito de la memoria.</a:t>
            </a:r>
          </a:p>
          <a:p>
            <a:endParaRPr lang="es-VE" sz="2400" dirty="0">
              <a:latin typeface="Bahnschrift SemiLight Condensed" panose="020B0502040204020203" pitchFamily="34" charset="0"/>
            </a:endParaRPr>
          </a:p>
          <a:p>
            <a:r>
              <a:rPr lang="es-VE" sz="2400" dirty="0" smtClean="0">
                <a:latin typeface="Bahnschrift SemiLight Condensed" panose="020B0502040204020203" pitchFamily="34" charset="0"/>
              </a:rPr>
              <a:t>	Esto permite prever accesos secuenciales. </a:t>
            </a:r>
            <a:endParaRPr lang="en-US" sz="1600" dirty="0">
              <a:latin typeface="Bahnschrift SemiLight Condensed" panose="020B0502040204020203" pitchFamily="34" charset="0"/>
            </a:endParaRPr>
          </a:p>
        </p:txBody>
      </p:sp>
      <p:sp>
        <p:nvSpPr>
          <p:cNvPr id="2" name="Rectángulo 1"/>
          <p:cNvSpPr/>
          <p:nvPr/>
        </p:nvSpPr>
        <p:spPr>
          <a:xfrm>
            <a:off x="4378113" y="4330720"/>
            <a:ext cx="614855" cy="202278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p:cNvSpPr txBox="1"/>
          <p:nvPr/>
        </p:nvSpPr>
        <p:spPr>
          <a:xfrm>
            <a:off x="5213684" y="6353501"/>
            <a:ext cx="5707118" cy="523220"/>
          </a:xfrm>
          <a:prstGeom prst="rect">
            <a:avLst/>
          </a:prstGeom>
          <a:noFill/>
        </p:spPr>
        <p:txBody>
          <a:bodyPr wrap="square" rtlCol="0">
            <a:spAutoFit/>
          </a:bodyPr>
          <a:lstStyle/>
          <a:p>
            <a:pPr algn="ctr"/>
            <a:r>
              <a:rPr lang="es-VE" sz="2800" dirty="0" smtClean="0">
                <a:latin typeface="Bahnschrift SemiLight Condensed" panose="020B0502040204020203" pitchFamily="34" charset="0"/>
              </a:rPr>
              <a:t>Bloques de la Memoria Principal</a:t>
            </a:r>
            <a:endParaRPr lang="en-US" sz="2800" dirty="0">
              <a:latin typeface="Bahnschrift SemiLight Condensed" panose="020B0502040204020203" pitchFamily="34" charset="0"/>
            </a:endParaRPr>
          </a:p>
        </p:txBody>
      </p:sp>
      <p:sp>
        <p:nvSpPr>
          <p:cNvPr id="11" name="Rectángulo 10"/>
          <p:cNvSpPr/>
          <p:nvPr/>
        </p:nvSpPr>
        <p:spPr>
          <a:xfrm>
            <a:off x="4992968" y="4330719"/>
            <a:ext cx="614855" cy="202278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ángulo 11"/>
          <p:cNvSpPr/>
          <p:nvPr/>
        </p:nvSpPr>
        <p:spPr>
          <a:xfrm>
            <a:off x="5607823" y="4330720"/>
            <a:ext cx="614855" cy="2022783"/>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ángulo 12"/>
          <p:cNvSpPr/>
          <p:nvPr/>
        </p:nvSpPr>
        <p:spPr>
          <a:xfrm>
            <a:off x="6222678" y="4330719"/>
            <a:ext cx="614855" cy="2022783"/>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ángulo 16"/>
          <p:cNvSpPr/>
          <p:nvPr/>
        </p:nvSpPr>
        <p:spPr>
          <a:xfrm>
            <a:off x="6837533" y="4330719"/>
            <a:ext cx="614855" cy="2022783"/>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ángulo 18"/>
          <p:cNvSpPr/>
          <p:nvPr/>
        </p:nvSpPr>
        <p:spPr>
          <a:xfrm>
            <a:off x="7452388" y="4330718"/>
            <a:ext cx="614855" cy="2022783"/>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ángulo 19"/>
          <p:cNvSpPr/>
          <p:nvPr/>
        </p:nvSpPr>
        <p:spPr>
          <a:xfrm>
            <a:off x="8067243" y="4330719"/>
            <a:ext cx="614855" cy="2022783"/>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ángulo 20"/>
          <p:cNvSpPr/>
          <p:nvPr/>
        </p:nvSpPr>
        <p:spPr>
          <a:xfrm>
            <a:off x="8682098" y="4330718"/>
            <a:ext cx="614855" cy="2022783"/>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ángulo 21"/>
          <p:cNvSpPr/>
          <p:nvPr/>
        </p:nvSpPr>
        <p:spPr>
          <a:xfrm>
            <a:off x="9296953" y="4330719"/>
            <a:ext cx="614855" cy="2022783"/>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ángulo 22"/>
          <p:cNvSpPr/>
          <p:nvPr/>
        </p:nvSpPr>
        <p:spPr>
          <a:xfrm>
            <a:off x="9911808" y="4330718"/>
            <a:ext cx="614855" cy="2022783"/>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ángulo 23"/>
          <p:cNvSpPr/>
          <p:nvPr/>
        </p:nvSpPr>
        <p:spPr>
          <a:xfrm>
            <a:off x="10526663" y="4330719"/>
            <a:ext cx="614855" cy="2022783"/>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ángulo 24"/>
          <p:cNvSpPr/>
          <p:nvPr/>
        </p:nvSpPr>
        <p:spPr>
          <a:xfrm>
            <a:off x="11141518" y="4330718"/>
            <a:ext cx="614855" cy="2022783"/>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3"/>
          <p:cNvSpPr/>
          <p:nvPr/>
        </p:nvSpPr>
        <p:spPr>
          <a:xfrm>
            <a:off x="4378112" y="323165"/>
            <a:ext cx="3074275" cy="2163361"/>
          </a:xfrm>
          <a:prstGeom prst="rect">
            <a:avLst/>
          </a:prstGeom>
          <a:solidFill>
            <a:schemeClr val="accent2">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3600" dirty="0" smtClean="0">
                <a:latin typeface="Bahnschrift SemiLight Condensed" panose="020B0502040204020203" pitchFamily="34" charset="0"/>
              </a:rPr>
              <a:t>Acceso a Memoria</a:t>
            </a:r>
            <a:endParaRPr lang="en-US" sz="3600" dirty="0">
              <a:latin typeface="Bahnschrift SemiLight Condensed" panose="020B0502040204020203" pitchFamily="34" charset="0"/>
            </a:endParaRPr>
          </a:p>
        </p:txBody>
      </p:sp>
      <p:sp>
        <p:nvSpPr>
          <p:cNvPr id="26" name="Rectángulo 25"/>
          <p:cNvSpPr/>
          <p:nvPr/>
        </p:nvSpPr>
        <p:spPr>
          <a:xfrm>
            <a:off x="8682098" y="323165"/>
            <a:ext cx="3074275" cy="2163361"/>
          </a:xfrm>
          <a:prstGeom prst="rect">
            <a:avLst/>
          </a:prstGeom>
          <a:solidFill>
            <a:schemeClr val="accent1">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3600" dirty="0" err="1" smtClean="0">
                <a:latin typeface="Bahnschrift SemiLight Condensed" panose="020B0502040204020203" pitchFamily="34" charset="0"/>
              </a:rPr>
              <a:t>Prefetching</a:t>
            </a:r>
            <a:endParaRPr lang="en-US" sz="3600" dirty="0">
              <a:latin typeface="Bahnschrift SemiLight Condensed" panose="020B0502040204020203" pitchFamily="34" charset="0"/>
            </a:endParaRPr>
          </a:p>
        </p:txBody>
      </p:sp>
    </p:spTree>
    <p:extLst>
      <p:ext uri="{BB962C8B-B14F-4D97-AF65-F5344CB8AC3E}">
        <p14:creationId xmlns:p14="http://schemas.microsoft.com/office/powerpoint/2010/main" val="121731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afterEffect">
                                  <p:stCondLst>
                                    <p:cond delay="500"/>
                                  </p:stCondLst>
                                  <p:childTnLst>
                                    <p:animClr clrSpc="rgb" dir="cw">
                                      <p:cBhvr override="childStyle">
                                        <p:cTn id="6" dur="500" fill="hold"/>
                                        <p:tgtEl>
                                          <p:spTgt spid="2"/>
                                        </p:tgtEl>
                                        <p:attrNameLst>
                                          <p:attrName>style.color</p:attrName>
                                        </p:attrNameLst>
                                      </p:cBhvr>
                                      <p:to>
                                        <a:schemeClr val="accent2"/>
                                      </p:to>
                                    </p:animClr>
                                    <p:animClr clrSpc="rgb" dir="cw">
                                      <p:cBhvr>
                                        <p:cTn id="7" dur="500" fill="hold"/>
                                        <p:tgtEl>
                                          <p:spTgt spid="2"/>
                                        </p:tgtEl>
                                        <p:attrNameLst>
                                          <p:attrName>fillcolor</p:attrName>
                                        </p:attrNameLst>
                                      </p:cBhvr>
                                      <p:to>
                                        <a:schemeClr val="accent2"/>
                                      </p:to>
                                    </p:animClr>
                                    <p:set>
                                      <p:cBhvr>
                                        <p:cTn id="8" dur="500" fill="hold"/>
                                        <p:tgtEl>
                                          <p:spTgt spid="2"/>
                                        </p:tgtEl>
                                        <p:attrNameLst>
                                          <p:attrName>fill.type</p:attrName>
                                        </p:attrNameLst>
                                      </p:cBhvr>
                                      <p:to>
                                        <p:strVal val="solid"/>
                                      </p:to>
                                    </p:set>
                                    <p:set>
                                      <p:cBhvr>
                                        <p:cTn id="9" dur="500" fill="hold"/>
                                        <p:tgtEl>
                                          <p:spTgt spid="2"/>
                                        </p:tgtEl>
                                        <p:attrNameLst>
                                          <p:attrName>fill.on</p:attrName>
                                        </p:attrNameLst>
                                      </p:cBhvr>
                                      <p:to>
                                        <p:strVal val="true"/>
                                      </p:to>
                                    </p:set>
                                  </p:childTnLst>
                                </p:cTn>
                              </p:par>
                            </p:childTnLst>
                          </p:cTn>
                        </p:par>
                        <p:par>
                          <p:cTn id="10" fill="hold">
                            <p:stCondLst>
                              <p:cond delay="1000"/>
                            </p:stCondLst>
                            <p:childTnLst>
                              <p:par>
                                <p:cTn id="11" presetID="19" presetClass="emph" presetSubtype="0" fill="hold" grpId="0" nodeType="afterEffect">
                                  <p:stCondLst>
                                    <p:cond delay="500"/>
                                  </p:stCondLst>
                                  <p:childTnLst>
                                    <p:animClr clrSpc="rgb" dir="cw">
                                      <p:cBhvr override="childStyle">
                                        <p:cTn id="12" dur="500" fill="hold"/>
                                        <p:tgtEl>
                                          <p:spTgt spid="11"/>
                                        </p:tgtEl>
                                        <p:attrNameLst>
                                          <p:attrName>style.color</p:attrName>
                                        </p:attrNameLst>
                                      </p:cBhvr>
                                      <p:to>
                                        <a:schemeClr val="hlink"/>
                                      </p:to>
                                    </p:animClr>
                                    <p:animClr clrSpc="rgb" dir="cw">
                                      <p:cBhvr>
                                        <p:cTn id="13" dur="500" fill="hold"/>
                                        <p:tgtEl>
                                          <p:spTgt spid="11"/>
                                        </p:tgtEl>
                                        <p:attrNameLst>
                                          <p:attrName>fillcolor</p:attrName>
                                        </p:attrNameLst>
                                      </p:cBhvr>
                                      <p:to>
                                        <a:schemeClr val="hlink"/>
                                      </p:to>
                                    </p:animClr>
                                    <p:set>
                                      <p:cBhvr>
                                        <p:cTn id="14" dur="500" fill="hold"/>
                                        <p:tgtEl>
                                          <p:spTgt spid="11"/>
                                        </p:tgtEl>
                                        <p:attrNameLst>
                                          <p:attrName>fill.type</p:attrName>
                                        </p:attrNameLst>
                                      </p:cBhvr>
                                      <p:to>
                                        <p:strVal val="solid"/>
                                      </p:to>
                                    </p:set>
                                    <p:set>
                                      <p:cBhvr>
                                        <p:cTn id="15" dur="500" fill="hold"/>
                                        <p:tgtEl>
                                          <p:spTgt spid="11"/>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9" presetClass="emph" presetSubtype="0" fill="hold" grpId="1" nodeType="clickEffect">
                                  <p:stCondLst>
                                    <p:cond delay="0"/>
                                  </p:stCondLst>
                                  <p:childTnLst>
                                    <p:animClr clrSpc="rgb" dir="cw">
                                      <p:cBhvr override="childStyle">
                                        <p:cTn id="19" dur="500" fill="hold"/>
                                        <p:tgtEl>
                                          <p:spTgt spid="11"/>
                                        </p:tgtEl>
                                        <p:attrNameLst>
                                          <p:attrName>style.color</p:attrName>
                                        </p:attrNameLst>
                                      </p:cBhvr>
                                      <p:to>
                                        <a:schemeClr val="accent2"/>
                                      </p:to>
                                    </p:animClr>
                                    <p:animClr clrSpc="rgb" dir="cw">
                                      <p:cBhvr>
                                        <p:cTn id="20" dur="500" fill="hold"/>
                                        <p:tgtEl>
                                          <p:spTgt spid="11"/>
                                        </p:tgtEl>
                                        <p:attrNameLst>
                                          <p:attrName>fillcolor</p:attrName>
                                        </p:attrNameLst>
                                      </p:cBhvr>
                                      <p:to>
                                        <a:schemeClr val="accent2"/>
                                      </p:to>
                                    </p:animClr>
                                    <p:set>
                                      <p:cBhvr>
                                        <p:cTn id="21" dur="500" fill="hold"/>
                                        <p:tgtEl>
                                          <p:spTgt spid="11"/>
                                        </p:tgtEl>
                                        <p:attrNameLst>
                                          <p:attrName>fill.type</p:attrName>
                                        </p:attrNameLst>
                                      </p:cBhvr>
                                      <p:to>
                                        <p:strVal val="solid"/>
                                      </p:to>
                                    </p:set>
                                    <p:set>
                                      <p:cBhvr>
                                        <p:cTn id="22" dur="500" fill="hold"/>
                                        <p:tgtEl>
                                          <p:spTgt spid="11"/>
                                        </p:tgtEl>
                                        <p:attrNameLst>
                                          <p:attrName>fill.on</p:attrName>
                                        </p:attrNameLst>
                                      </p:cBhvr>
                                      <p:to>
                                        <p:strVal val="true"/>
                                      </p:to>
                                    </p:set>
                                  </p:childTnLst>
                                </p:cTn>
                              </p:par>
                            </p:childTnLst>
                          </p:cTn>
                        </p:par>
                        <p:par>
                          <p:cTn id="23" fill="hold">
                            <p:stCondLst>
                              <p:cond delay="500"/>
                            </p:stCondLst>
                            <p:childTnLst>
                              <p:par>
                                <p:cTn id="24" presetID="1" presetClass="emph" presetSubtype="2" fill="hold" nodeType="afterEffect">
                                  <p:stCondLst>
                                    <p:cond delay="500"/>
                                  </p:stCondLst>
                                  <p:childTnLst>
                                    <p:animClr clrSpc="rgb" dir="cw">
                                      <p:cBhvr>
                                        <p:cTn id="25" dur="500" fill="hold"/>
                                        <p:tgtEl>
                                          <p:spTgt spid="12"/>
                                        </p:tgtEl>
                                        <p:attrNameLst>
                                          <p:attrName>fillcolor</p:attrName>
                                        </p:attrNameLst>
                                      </p:cBhvr>
                                      <p:to>
                                        <a:schemeClr val="hlink"/>
                                      </p:to>
                                    </p:animClr>
                                    <p:set>
                                      <p:cBhvr>
                                        <p:cTn id="26" dur="500" fill="hold"/>
                                        <p:tgtEl>
                                          <p:spTgt spid="12"/>
                                        </p:tgtEl>
                                        <p:attrNameLst>
                                          <p:attrName>fill.type</p:attrName>
                                        </p:attrNameLst>
                                      </p:cBhvr>
                                      <p:to>
                                        <p:strVal val="solid"/>
                                      </p:to>
                                    </p:set>
                                    <p:set>
                                      <p:cBhvr>
                                        <p:cTn id="27" dur="500" fill="hold"/>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1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0"/>
            <a:ext cx="39497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9" name="CuadroTexto 8"/>
          <p:cNvSpPr txBox="1"/>
          <p:nvPr/>
        </p:nvSpPr>
        <p:spPr>
          <a:xfrm>
            <a:off x="0" y="0"/>
            <a:ext cx="3949700" cy="646331"/>
          </a:xfrm>
          <a:prstGeom prst="rect">
            <a:avLst/>
          </a:prstGeom>
          <a:noFill/>
        </p:spPr>
        <p:txBody>
          <a:bodyPr wrap="square" rtlCol="0">
            <a:spAutoFit/>
          </a:bodyPr>
          <a:lstStyle/>
          <a:p>
            <a:pPr algn="ctr"/>
            <a:r>
              <a:rPr lang="es-VE" sz="3600" dirty="0" smtClean="0">
                <a:latin typeface="Bahnschrift SemiLight Condensed" panose="020B0502040204020203" pitchFamily="34" charset="0"/>
              </a:rPr>
              <a:t>Secuencial</a:t>
            </a:r>
            <a:endParaRPr lang="en-US" sz="2400" dirty="0">
              <a:latin typeface="Bahnschrift SemiLight Condensed" panose="020B0502040204020203" pitchFamily="34" charset="0"/>
            </a:endParaRPr>
          </a:p>
        </p:txBody>
      </p:sp>
      <p:sp>
        <p:nvSpPr>
          <p:cNvPr id="10" name="CuadroTexto 9"/>
          <p:cNvSpPr txBox="1"/>
          <p:nvPr/>
        </p:nvSpPr>
        <p:spPr>
          <a:xfrm>
            <a:off x="0" y="914400"/>
            <a:ext cx="3949700" cy="1938992"/>
          </a:xfrm>
          <a:prstGeom prst="rect">
            <a:avLst/>
          </a:prstGeom>
          <a:noFill/>
        </p:spPr>
        <p:txBody>
          <a:bodyPr wrap="square" rtlCol="0">
            <a:spAutoFit/>
          </a:bodyPr>
          <a:lstStyle/>
          <a:p>
            <a:r>
              <a:rPr lang="es-VE" sz="2400" dirty="0" smtClean="0">
                <a:latin typeface="Bahnschrift SemiLight Condensed" panose="020B0502040204020203" pitchFamily="34" charset="0"/>
              </a:rPr>
              <a:t>	El numero de bloques a pre-cargar también puede ser mas de uno, para así también lograr funcionar con accesos secuenciales que contengan saltos de bloques.</a:t>
            </a:r>
            <a:endParaRPr lang="en-US" sz="1600" dirty="0">
              <a:latin typeface="Bahnschrift SemiLight Condensed" panose="020B0502040204020203" pitchFamily="34" charset="0"/>
            </a:endParaRPr>
          </a:p>
        </p:txBody>
      </p:sp>
      <p:sp>
        <p:nvSpPr>
          <p:cNvPr id="2" name="Rectángulo 1"/>
          <p:cNvSpPr/>
          <p:nvPr/>
        </p:nvSpPr>
        <p:spPr>
          <a:xfrm>
            <a:off x="4378113" y="4330720"/>
            <a:ext cx="614855" cy="2022783"/>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p:cNvSpPr txBox="1"/>
          <p:nvPr/>
        </p:nvSpPr>
        <p:spPr>
          <a:xfrm>
            <a:off x="5213684" y="6353501"/>
            <a:ext cx="5707118" cy="523220"/>
          </a:xfrm>
          <a:prstGeom prst="rect">
            <a:avLst/>
          </a:prstGeom>
          <a:noFill/>
        </p:spPr>
        <p:txBody>
          <a:bodyPr wrap="square" rtlCol="0">
            <a:spAutoFit/>
          </a:bodyPr>
          <a:lstStyle/>
          <a:p>
            <a:pPr algn="ctr"/>
            <a:r>
              <a:rPr lang="es-VE" sz="2800" dirty="0" smtClean="0">
                <a:latin typeface="Bahnschrift SemiLight Condensed" panose="020B0502040204020203" pitchFamily="34" charset="0"/>
              </a:rPr>
              <a:t>Bloques de la Memoria Principal</a:t>
            </a:r>
            <a:endParaRPr lang="en-US" sz="2800" dirty="0">
              <a:latin typeface="Bahnschrift SemiLight Condensed" panose="020B0502040204020203" pitchFamily="34" charset="0"/>
            </a:endParaRPr>
          </a:p>
        </p:txBody>
      </p:sp>
      <p:sp>
        <p:nvSpPr>
          <p:cNvPr id="11" name="Rectángulo 10"/>
          <p:cNvSpPr/>
          <p:nvPr/>
        </p:nvSpPr>
        <p:spPr>
          <a:xfrm>
            <a:off x="4992968" y="4330719"/>
            <a:ext cx="614855" cy="2022783"/>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ángulo 11"/>
          <p:cNvSpPr/>
          <p:nvPr/>
        </p:nvSpPr>
        <p:spPr>
          <a:xfrm>
            <a:off x="5607823" y="4330720"/>
            <a:ext cx="614855" cy="2022783"/>
          </a:xfrm>
          <a:prstGeom prst="rect">
            <a:avLst/>
          </a:prstGeom>
          <a:solidFill>
            <a:srgbClr val="0070C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ángulo 12"/>
          <p:cNvSpPr/>
          <p:nvPr/>
        </p:nvSpPr>
        <p:spPr>
          <a:xfrm>
            <a:off x="6222678" y="4330719"/>
            <a:ext cx="614855" cy="2022783"/>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ángulo 16"/>
          <p:cNvSpPr/>
          <p:nvPr/>
        </p:nvSpPr>
        <p:spPr>
          <a:xfrm>
            <a:off x="6837533" y="4330719"/>
            <a:ext cx="614855" cy="2022783"/>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ángulo 18"/>
          <p:cNvSpPr/>
          <p:nvPr/>
        </p:nvSpPr>
        <p:spPr>
          <a:xfrm>
            <a:off x="7452388" y="4330718"/>
            <a:ext cx="614855" cy="2022783"/>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ángulo 19"/>
          <p:cNvSpPr/>
          <p:nvPr/>
        </p:nvSpPr>
        <p:spPr>
          <a:xfrm>
            <a:off x="8067243" y="4330719"/>
            <a:ext cx="614855" cy="2022783"/>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ángulo 20"/>
          <p:cNvSpPr/>
          <p:nvPr/>
        </p:nvSpPr>
        <p:spPr>
          <a:xfrm>
            <a:off x="8682098" y="4330718"/>
            <a:ext cx="614855" cy="2022783"/>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ángulo 21"/>
          <p:cNvSpPr/>
          <p:nvPr/>
        </p:nvSpPr>
        <p:spPr>
          <a:xfrm>
            <a:off x="9296953" y="4330719"/>
            <a:ext cx="614855" cy="2022783"/>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ángulo 22"/>
          <p:cNvSpPr/>
          <p:nvPr/>
        </p:nvSpPr>
        <p:spPr>
          <a:xfrm>
            <a:off x="9911808" y="4330718"/>
            <a:ext cx="614855" cy="2022783"/>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ángulo 23"/>
          <p:cNvSpPr/>
          <p:nvPr/>
        </p:nvSpPr>
        <p:spPr>
          <a:xfrm>
            <a:off x="10526663" y="4330719"/>
            <a:ext cx="614855" cy="2022783"/>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ángulo 24"/>
          <p:cNvSpPr/>
          <p:nvPr/>
        </p:nvSpPr>
        <p:spPr>
          <a:xfrm>
            <a:off x="11141518" y="4330718"/>
            <a:ext cx="614855" cy="2022783"/>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3"/>
          <p:cNvSpPr/>
          <p:nvPr/>
        </p:nvSpPr>
        <p:spPr>
          <a:xfrm>
            <a:off x="4378112" y="323165"/>
            <a:ext cx="3074275" cy="2163361"/>
          </a:xfrm>
          <a:prstGeom prst="rect">
            <a:avLst/>
          </a:prstGeom>
          <a:solidFill>
            <a:schemeClr val="accent2">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3600" dirty="0" smtClean="0">
                <a:latin typeface="Bahnschrift SemiLight Condensed" panose="020B0502040204020203" pitchFamily="34" charset="0"/>
              </a:rPr>
              <a:t>Acceso a Memoria</a:t>
            </a:r>
            <a:endParaRPr lang="en-US" sz="3600" dirty="0">
              <a:latin typeface="Bahnschrift SemiLight Condensed" panose="020B0502040204020203" pitchFamily="34" charset="0"/>
            </a:endParaRPr>
          </a:p>
        </p:txBody>
      </p:sp>
      <p:sp>
        <p:nvSpPr>
          <p:cNvPr id="26" name="Rectángulo 25"/>
          <p:cNvSpPr/>
          <p:nvPr/>
        </p:nvSpPr>
        <p:spPr>
          <a:xfrm>
            <a:off x="8682098" y="323165"/>
            <a:ext cx="3074275" cy="2163361"/>
          </a:xfrm>
          <a:prstGeom prst="rect">
            <a:avLst/>
          </a:prstGeom>
          <a:solidFill>
            <a:schemeClr val="accent1">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3600" dirty="0" err="1" smtClean="0">
                <a:latin typeface="Bahnschrift SemiLight Condensed" panose="020B0502040204020203" pitchFamily="34" charset="0"/>
              </a:rPr>
              <a:t>Prefetching</a:t>
            </a:r>
            <a:endParaRPr lang="en-US" sz="3600" dirty="0">
              <a:latin typeface="Bahnschrift SemiLight Condensed" panose="020B0502040204020203" pitchFamily="34" charset="0"/>
            </a:endParaRPr>
          </a:p>
        </p:txBody>
      </p:sp>
    </p:spTree>
    <p:extLst>
      <p:ext uri="{BB962C8B-B14F-4D97-AF65-F5344CB8AC3E}">
        <p14:creationId xmlns:p14="http://schemas.microsoft.com/office/powerpoint/2010/main" val="279560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2"/>
                                        </p:tgtEl>
                                        <p:attrNameLst>
                                          <p:attrName>fillcolor</p:attrName>
                                        </p:attrNameLst>
                                      </p:cBhvr>
                                      <p:to>
                                        <a:schemeClr val="accent2"/>
                                      </p:to>
                                    </p:animClr>
                                    <p:set>
                                      <p:cBhvr>
                                        <p:cTn id="7" dur="500" fill="hold"/>
                                        <p:tgtEl>
                                          <p:spTgt spid="12"/>
                                        </p:tgtEl>
                                        <p:attrNameLst>
                                          <p:attrName>fill.type</p:attrName>
                                        </p:attrNameLst>
                                      </p:cBhvr>
                                      <p:to>
                                        <p:strVal val="solid"/>
                                      </p:to>
                                    </p:set>
                                    <p:set>
                                      <p:cBhvr>
                                        <p:cTn id="8" dur="500" fill="hold"/>
                                        <p:tgtEl>
                                          <p:spTgt spid="12"/>
                                        </p:tgtEl>
                                        <p:attrNameLst>
                                          <p:attrName>fill.on</p:attrName>
                                        </p:attrNameLst>
                                      </p:cBhvr>
                                      <p:to>
                                        <p:strVal val="true"/>
                                      </p:to>
                                    </p:set>
                                  </p:childTnLst>
                                </p:cTn>
                              </p:par>
                            </p:childTnLst>
                          </p:cTn>
                        </p:par>
                        <p:par>
                          <p:cTn id="9" fill="hold">
                            <p:stCondLst>
                              <p:cond delay="500"/>
                            </p:stCondLst>
                            <p:childTnLst>
                              <p:par>
                                <p:cTn id="10" presetID="19" presetClass="emph" presetSubtype="0" fill="hold" grpId="0" nodeType="afterEffect">
                                  <p:stCondLst>
                                    <p:cond delay="1000"/>
                                  </p:stCondLst>
                                  <p:childTnLst>
                                    <p:animClr clrSpc="rgb" dir="cw">
                                      <p:cBhvr override="childStyle">
                                        <p:cTn id="11" dur="500" fill="hold"/>
                                        <p:tgtEl>
                                          <p:spTgt spid="13"/>
                                        </p:tgtEl>
                                        <p:attrNameLst>
                                          <p:attrName>style.color</p:attrName>
                                        </p:attrNameLst>
                                      </p:cBhvr>
                                      <p:to>
                                        <a:schemeClr val="hlink"/>
                                      </p:to>
                                    </p:animClr>
                                    <p:animClr clrSpc="rgb" dir="cw">
                                      <p:cBhvr>
                                        <p:cTn id="12" dur="500" fill="hold"/>
                                        <p:tgtEl>
                                          <p:spTgt spid="13"/>
                                        </p:tgtEl>
                                        <p:attrNameLst>
                                          <p:attrName>fillcolor</p:attrName>
                                        </p:attrNameLst>
                                      </p:cBhvr>
                                      <p:to>
                                        <a:schemeClr val="hlink"/>
                                      </p:to>
                                    </p:animClr>
                                    <p:set>
                                      <p:cBhvr>
                                        <p:cTn id="13" dur="500" fill="hold"/>
                                        <p:tgtEl>
                                          <p:spTgt spid="13"/>
                                        </p:tgtEl>
                                        <p:attrNameLst>
                                          <p:attrName>fill.type</p:attrName>
                                        </p:attrNameLst>
                                      </p:cBhvr>
                                      <p:to>
                                        <p:strVal val="solid"/>
                                      </p:to>
                                    </p:set>
                                    <p:set>
                                      <p:cBhvr>
                                        <p:cTn id="14" dur="500" fill="hold"/>
                                        <p:tgtEl>
                                          <p:spTgt spid="13"/>
                                        </p:tgtEl>
                                        <p:attrNameLst>
                                          <p:attrName>fill.on</p:attrName>
                                        </p:attrNameLst>
                                      </p:cBhvr>
                                      <p:to>
                                        <p:strVal val="true"/>
                                      </p:to>
                                    </p:set>
                                  </p:childTnLst>
                                </p:cTn>
                              </p:par>
                              <p:par>
                                <p:cTn id="15" presetID="19" presetClass="emph" presetSubtype="0" fill="hold" grpId="0" nodeType="withEffect">
                                  <p:stCondLst>
                                    <p:cond delay="1000"/>
                                  </p:stCondLst>
                                  <p:childTnLst>
                                    <p:animClr clrSpc="rgb" dir="cw">
                                      <p:cBhvr override="childStyle">
                                        <p:cTn id="16" dur="500" fill="hold"/>
                                        <p:tgtEl>
                                          <p:spTgt spid="17"/>
                                        </p:tgtEl>
                                        <p:attrNameLst>
                                          <p:attrName>style.color</p:attrName>
                                        </p:attrNameLst>
                                      </p:cBhvr>
                                      <p:to>
                                        <a:schemeClr val="hlink"/>
                                      </p:to>
                                    </p:animClr>
                                    <p:animClr clrSpc="rgb" dir="cw">
                                      <p:cBhvr>
                                        <p:cTn id="17" dur="500" fill="hold"/>
                                        <p:tgtEl>
                                          <p:spTgt spid="17"/>
                                        </p:tgtEl>
                                        <p:attrNameLst>
                                          <p:attrName>fillcolor</p:attrName>
                                        </p:attrNameLst>
                                      </p:cBhvr>
                                      <p:to>
                                        <a:schemeClr val="hlink"/>
                                      </p:to>
                                    </p:animClr>
                                    <p:set>
                                      <p:cBhvr>
                                        <p:cTn id="18" dur="500" fill="hold"/>
                                        <p:tgtEl>
                                          <p:spTgt spid="17"/>
                                        </p:tgtEl>
                                        <p:attrNameLst>
                                          <p:attrName>fill.type</p:attrName>
                                        </p:attrNameLst>
                                      </p:cBhvr>
                                      <p:to>
                                        <p:strVal val="solid"/>
                                      </p:to>
                                    </p:set>
                                    <p:set>
                                      <p:cBhvr>
                                        <p:cTn id="19" dur="500" fill="hold"/>
                                        <p:tgtEl>
                                          <p:spTgt spid="17"/>
                                        </p:tgtEl>
                                        <p:attrNameLst>
                                          <p:attrName>fill.on</p:attrName>
                                        </p:attrNameLst>
                                      </p:cBhvr>
                                      <p:to>
                                        <p:strVal val="true"/>
                                      </p:to>
                                    </p:set>
                                  </p:childTnLst>
                                </p:cTn>
                              </p:par>
                              <p:par>
                                <p:cTn id="20" presetID="19" presetClass="emph" presetSubtype="0" fill="hold" grpId="0" nodeType="withEffect">
                                  <p:stCondLst>
                                    <p:cond delay="1000"/>
                                  </p:stCondLst>
                                  <p:childTnLst>
                                    <p:animClr clrSpc="rgb" dir="cw">
                                      <p:cBhvr override="childStyle">
                                        <p:cTn id="21" dur="500" fill="hold"/>
                                        <p:tgtEl>
                                          <p:spTgt spid="19"/>
                                        </p:tgtEl>
                                        <p:attrNameLst>
                                          <p:attrName>style.color</p:attrName>
                                        </p:attrNameLst>
                                      </p:cBhvr>
                                      <p:to>
                                        <a:schemeClr val="hlink"/>
                                      </p:to>
                                    </p:animClr>
                                    <p:animClr clrSpc="rgb" dir="cw">
                                      <p:cBhvr>
                                        <p:cTn id="22" dur="500" fill="hold"/>
                                        <p:tgtEl>
                                          <p:spTgt spid="19"/>
                                        </p:tgtEl>
                                        <p:attrNameLst>
                                          <p:attrName>fillcolor</p:attrName>
                                        </p:attrNameLst>
                                      </p:cBhvr>
                                      <p:to>
                                        <a:schemeClr val="hlink"/>
                                      </p:to>
                                    </p:animClr>
                                    <p:set>
                                      <p:cBhvr>
                                        <p:cTn id="23" dur="500" fill="hold"/>
                                        <p:tgtEl>
                                          <p:spTgt spid="19"/>
                                        </p:tgtEl>
                                        <p:attrNameLst>
                                          <p:attrName>fill.type</p:attrName>
                                        </p:attrNameLst>
                                      </p:cBhvr>
                                      <p:to>
                                        <p:strVal val="solid"/>
                                      </p:to>
                                    </p:set>
                                    <p:set>
                                      <p:cBhvr>
                                        <p:cTn id="24" dur="500" fill="hold"/>
                                        <p:tgtEl>
                                          <p:spTgt spid="19"/>
                                        </p:tgtEl>
                                        <p:attrNameLst>
                                          <p:attrName>fill.on</p:attrName>
                                        </p:attrNameLst>
                                      </p:cBhvr>
                                      <p:to>
                                        <p:strVal val="true"/>
                                      </p:to>
                                    </p:set>
                                  </p:childTnLst>
                                </p:cTn>
                              </p:par>
                            </p:childTnLst>
                          </p:cTn>
                        </p:par>
                        <p:par>
                          <p:cTn id="25" fill="hold">
                            <p:stCondLst>
                              <p:cond delay="2000"/>
                            </p:stCondLst>
                            <p:childTnLst>
                              <p:par>
                                <p:cTn id="26" presetID="19" presetClass="emph" presetSubtype="0" fill="hold" grpId="1" nodeType="afterEffect">
                                  <p:stCondLst>
                                    <p:cond delay="500"/>
                                  </p:stCondLst>
                                  <p:childTnLst>
                                    <p:animClr clrSpc="rgb" dir="cw">
                                      <p:cBhvr override="childStyle">
                                        <p:cTn id="27" dur="500" fill="hold"/>
                                        <p:tgtEl>
                                          <p:spTgt spid="17"/>
                                        </p:tgtEl>
                                        <p:attrNameLst>
                                          <p:attrName>style.color</p:attrName>
                                        </p:attrNameLst>
                                      </p:cBhvr>
                                      <p:to>
                                        <a:schemeClr val="accent2"/>
                                      </p:to>
                                    </p:animClr>
                                    <p:animClr clrSpc="rgb" dir="cw">
                                      <p:cBhvr>
                                        <p:cTn id="28" dur="500" fill="hold"/>
                                        <p:tgtEl>
                                          <p:spTgt spid="17"/>
                                        </p:tgtEl>
                                        <p:attrNameLst>
                                          <p:attrName>fillcolor</p:attrName>
                                        </p:attrNameLst>
                                      </p:cBhvr>
                                      <p:to>
                                        <a:schemeClr val="accent2"/>
                                      </p:to>
                                    </p:animClr>
                                    <p:set>
                                      <p:cBhvr>
                                        <p:cTn id="29" dur="500" fill="hold"/>
                                        <p:tgtEl>
                                          <p:spTgt spid="17"/>
                                        </p:tgtEl>
                                        <p:attrNameLst>
                                          <p:attrName>fill.type</p:attrName>
                                        </p:attrNameLst>
                                      </p:cBhvr>
                                      <p:to>
                                        <p:strVal val="solid"/>
                                      </p:to>
                                    </p:set>
                                    <p:set>
                                      <p:cBhvr>
                                        <p:cTn id="30" dur="500" fill="hold"/>
                                        <p:tgtEl>
                                          <p:spTgt spid="1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P spid="17" grpId="1"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0"/>
            <a:ext cx="39497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9" name="CuadroTexto 8"/>
          <p:cNvSpPr txBox="1"/>
          <p:nvPr/>
        </p:nvSpPr>
        <p:spPr>
          <a:xfrm>
            <a:off x="0" y="0"/>
            <a:ext cx="3949700" cy="646331"/>
          </a:xfrm>
          <a:prstGeom prst="rect">
            <a:avLst/>
          </a:prstGeom>
          <a:noFill/>
        </p:spPr>
        <p:txBody>
          <a:bodyPr wrap="square" rtlCol="0">
            <a:spAutoFit/>
          </a:bodyPr>
          <a:lstStyle/>
          <a:p>
            <a:pPr algn="ctr"/>
            <a:r>
              <a:rPr lang="es-VE" sz="3600" dirty="0" smtClean="0">
                <a:latin typeface="Bahnschrift SemiLight Condensed" panose="020B0502040204020203" pitchFamily="34" charset="0"/>
              </a:rPr>
              <a:t>Salto</a:t>
            </a:r>
            <a:endParaRPr lang="en-US" sz="2400" dirty="0">
              <a:latin typeface="Bahnschrift SemiLight Condensed" panose="020B0502040204020203" pitchFamily="34" charset="0"/>
            </a:endParaRPr>
          </a:p>
        </p:txBody>
      </p:sp>
      <p:sp>
        <p:nvSpPr>
          <p:cNvPr id="10" name="CuadroTexto 9"/>
          <p:cNvSpPr txBox="1"/>
          <p:nvPr/>
        </p:nvSpPr>
        <p:spPr>
          <a:xfrm>
            <a:off x="0" y="914400"/>
            <a:ext cx="3949700" cy="3046988"/>
          </a:xfrm>
          <a:prstGeom prst="rect">
            <a:avLst/>
          </a:prstGeom>
          <a:noFill/>
        </p:spPr>
        <p:txBody>
          <a:bodyPr wrap="square" rtlCol="0">
            <a:spAutoFit/>
          </a:bodyPr>
          <a:lstStyle/>
          <a:p>
            <a:r>
              <a:rPr lang="es-VE" sz="2400" dirty="0" smtClean="0">
                <a:latin typeface="Bahnschrift SemiLight Condensed" panose="020B0502040204020203" pitchFamily="34" charset="0"/>
              </a:rPr>
              <a:t>	El método de </a:t>
            </a:r>
            <a:r>
              <a:rPr lang="es-VE" sz="2400" dirty="0" err="1" smtClean="0">
                <a:latin typeface="Bahnschrift SemiLight Condensed" panose="020B0502040204020203" pitchFamily="34" charset="0"/>
              </a:rPr>
              <a:t>prefetching</a:t>
            </a:r>
            <a:r>
              <a:rPr lang="es-VE" sz="2400" dirty="0" smtClean="0">
                <a:latin typeface="Bahnschrift SemiLight Condensed" panose="020B0502040204020203" pitchFamily="34" charset="0"/>
              </a:rPr>
              <a:t> de salto es un poco mas complicado. </a:t>
            </a:r>
          </a:p>
          <a:p>
            <a:endParaRPr lang="es-VE" sz="2400" dirty="0">
              <a:latin typeface="Bahnschrift SemiLight Condensed" panose="020B0502040204020203" pitchFamily="34" charset="0"/>
            </a:endParaRPr>
          </a:p>
          <a:p>
            <a:r>
              <a:rPr lang="es-VE" sz="2400" dirty="0" smtClean="0">
                <a:latin typeface="Bahnschrift SemiLight Condensed" panose="020B0502040204020203" pitchFamily="34" charset="0"/>
              </a:rPr>
              <a:t>	Este utiliza una tabla de predicción para identificar que bloques usualmente se acceden después de el que fue solicitado por el procesador mas recientemente.</a:t>
            </a:r>
          </a:p>
        </p:txBody>
      </p:sp>
      <p:sp>
        <p:nvSpPr>
          <p:cNvPr id="27" name="Rectángulo 26"/>
          <p:cNvSpPr/>
          <p:nvPr/>
        </p:nvSpPr>
        <p:spPr>
          <a:xfrm>
            <a:off x="4277071" y="1473959"/>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1</a:t>
            </a:r>
            <a:endParaRPr lang="en-US" sz="2400" dirty="0">
              <a:solidFill>
                <a:schemeClr val="tx1"/>
              </a:solidFill>
              <a:latin typeface="Bahnschrift SemiLight Condensed" panose="020B0502040204020203" pitchFamily="34" charset="0"/>
            </a:endParaRPr>
          </a:p>
        </p:txBody>
      </p:sp>
      <p:sp>
        <p:nvSpPr>
          <p:cNvPr id="28" name="Rectángulo 27"/>
          <p:cNvSpPr/>
          <p:nvPr/>
        </p:nvSpPr>
        <p:spPr>
          <a:xfrm>
            <a:off x="4277071" y="1891702"/>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29" name="Rectángulo 28"/>
          <p:cNvSpPr/>
          <p:nvPr/>
        </p:nvSpPr>
        <p:spPr>
          <a:xfrm>
            <a:off x="4277071" y="2309445"/>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30" name="Rectángulo 29"/>
          <p:cNvSpPr/>
          <p:nvPr/>
        </p:nvSpPr>
        <p:spPr>
          <a:xfrm>
            <a:off x="4277071" y="2727188"/>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31" name="Rectángulo 30"/>
          <p:cNvSpPr/>
          <p:nvPr/>
        </p:nvSpPr>
        <p:spPr>
          <a:xfrm>
            <a:off x="4277071" y="3144931"/>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32" name="Rectángulo 31"/>
          <p:cNvSpPr/>
          <p:nvPr/>
        </p:nvSpPr>
        <p:spPr>
          <a:xfrm>
            <a:off x="4277071" y="3562674"/>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35" name="Rectángulo 34"/>
          <p:cNvSpPr/>
          <p:nvPr/>
        </p:nvSpPr>
        <p:spPr>
          <a:xfrm>
            <a:off x="4277071" y="3980417"/>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36" name="Rectángulo 35"/>
          <p:cNvSpPr/>
          <p:nvPr/>
        </p:nvSpPr>
        <p:spPr>
          <a:xfrm>
            <a:off x="4277071" y="4398160"/>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37" name="Rectángulo 36"/>
          <p:cNvSpPr/>
          <p:nvPr/>
        </p:nvSpPr>
        <p:spPr>
          <a:xfrm>
            <a:off x="4277071" y="4815903"/>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38" name="Rectángulo 37"/>
          <p:cNvSpPr/>
          <p:nvPr/>
        </p:nvSpPr>
        <p:spPr>
          <a:xfrm>
            <a:off x="4277071" y="5233646"/>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5" name="CuadroTexto 4"/>
          <p:cNvSpPr txBox="1"/>
          <p:nvPr/>
        </p:nvSpPr>
        <p:spPr>
          <a:xfrm>
            <a:off x="4277071" y="396741"/>
            <a:ext cx="2728540" cy="1077218"/>
          </a:xfrm>
          <a:prstGeom prst="rect">
            <a:avLst/>
          </a:prstGeom>
          <a:noFill/>
        </p:spPr>
        <p:txBody>
          <a:bodyPr wrap="square" rtlCol="0">
            <a:spAutoFit/>
          </a:bodyPr>
          <a:lstStyle/>
          <a:p>
            <a:pPr algn="ctr"/>
            <a:r>
              <a:rPr lang="es-VE" sz="3200" dirty="0" smtClean="0">
                <a:latin typeface="Bahnschrift SemiLight Condensed" panose="020B0502040204020203" pitchFamily="34" charset="0"/>
              </a:rPr>
              <a:t>Tabla de Predicciones</a:t>
            </a:r>
            <a:endParaRPr lang="en-US" sz="3200" dirty="0">
              <a:latin typeface="Bahnschrift SemiLight Condensed" panose="020B0502040204020203" pitchFamily="34" charset="0"/>
            </a:endParaRPr>
          </a:p>
        </p:txBody>
      </p:sp>
      <p:sp>
        <p:nvSpPr>
          <p:cNvPr id="39" name="Rectángulo 38"/>
          <p:cNvSpPr/>
          <p:nvPr/>
        </p:nvSpPr>
        <p:spPr>
          <a:xfrm>
            <a:off x="5641341" y="1473959"/>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0" name="Rectángulo 39"/>
          <p:cNvSpPr/>
          <p:nvPr/>
        </p:nvSpPr>
        <p:spPr>
          <a:xfrm>
            <a:off x="5641341" y="1891702"/>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1" name="Rectángulo 40"/>
          <p:cNvSpPr/>
          <p:nvPr/>
        </p:nvSpPr>
        <p:spPr>
          <a:xfrm>
            <a:off x="5641341" y="2309445"/>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2" name="Rectángulo 41"/>
          <p:cNvSpPr/>
          <p:nvPr/>
        </p:nvSpPr>
        <p:spPr>
          <a:xfrm>
            <a:off x="5641341" y="2727188"/>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3" name="Rectángulo 42"/>
          <p:cNvSpPr/>
          <p:nvPr/>
        </p:nvSpPr>
        <p:spPr>
          <a:xfrm>
            <a:off x="5641341" y="3144931"/>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4" name="Rectángulo 43"/>
          <p:cNvSpPr/>
          <p:nvPr/>
        </p:nvSpPr>
        <p:spPr>
          <a:xfrm>
            <a:off x="5641341" y="3562674"/>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5" name="Rectángulo 44"/>
          <p:cNvSpPr/>
          <p:nvPr/>
        </p:nvSpPr>
        <p:spPr>
          <a:xfrm>
            <a:off x="5641341" y="3980417"/>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6" name="Rectángulo 45"/>
          <p:cNvSpPr/>
          <p:nvPr/>
        </p:nvSpPr>
        <p:spPr>
          <a:xfrm>
            <a:off x="5641341" y="4398160"/>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7" name="Rectángulo 46"/>
          <p:cNvSpPr/>
          <p:nvPr/>
        </p:nvSpPr>
        <p:spPr>
          <a:xfrm>
            <a:off x="5641341" y="4815903"/>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8" name="Rectángulo 47"/>
          <p:cNvSpPr/>
          <p:nvPr/>
        </p:nvSpPr>
        <p:spPr>
          <a:xfrm>
            <a:off x="5641341" y="5233646"/>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9" name="Rectángulo 48"/>
          <p:cNvSpPr/>
          <p:nvPr/>
        </p:nvSpPr>
        <p:spPr>
          <a:xfrm>
            <a:off x="9083842" y="1473959"/>
            <a:ext cx="2728540" cy="417743"/>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1</a:t>
            </a:r>
            <a:endParaRPr lang="en-US" sz="2400" dirty="0">
              <a:solidFill>
                <a:schemeClr val="tx1"/>
              </a:solidFill>
              <a:latin typeface="Bahnschrift SemiLight Condensed" panose="020B0502040204020203" pitchFamily="34" charset="0"/>
            </a:endParaRPr>
          </a:p>
        </p:txBody>
      </p:sp>
      <p:sp>
        <p:nvSpPr>
          <p:cNvPr id="50" name="Rectángulo 49"/>
          <p:cNvSpPr/>
          <p:nvPr/>
        </p:nvSpPr>
        <p:spPr>
          <a:xfrm>
            <a:off x="9083842" y="1891702"/>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2</a:t>
            </a:r>
            <a:endParaRPr lang="en-US" sz="2400" dirty="0">
              <a:solidFill>
                <a:schemeClr val="tx1"/>
              </a:solidFill>
              <a:latin typeface="Bahnschrift SemiLight Condensed" panose="020B0502040204020203" pitchFamily="34" charset="0"/>
            </a:endParaRPr>
          </a:p>
        </p:txBody>
      </p:sp>
      <p:sp>
        <p:nvSpPr>
          <p:cNvPr id="51" name="Rectángulo 50"/>
          <p:cNvSpPr/>
          <p:nvPr/>
        </p:nvSpPr>
        <p:spPr>
          <a:xfrm>
            <a:off x="9083842" y="2309445"/>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3</a:t>
            </a:r>
            <a:endParaRPr lang="en-US" sz="2400" dirty="0">
              <a:solidFill>
                <a:schemeClr val="tx1"/>
              </a:solidFill>
              <a:latin typeface="Bahnschrift SemiLight Condensed" panose="020B0502040204020203" pitchFamily="34" charset="0"/>
            </a:endParaRPr>
          </a:p>
        </p:txBody>
      </p:sp>
      <p:sp>
        <p:nvSpPr>
          <p:cNvPr id="52" name="Rectángulo 51"/>
          <p:cNvSpPr/>
          <p:nvPr/>
        </p:nvSpPr>
        <p:spPr>
          <a:xfrm>
            <a:off x="9083842" y="2727188"/>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4</a:t>
            </a:r>
            <a:endParaRPr lang="en-US" sz="2400" dirty="0">
              <a:solidFill>
                <a:schemeClr val="tx1"/>
              </a:solidFill>
              <a:latin typeface="Bahnschrift SemiLight Condensed" panose="020B0502040204020203" pitchFamily="34" charset="0"/>
            </a:endParaRPr>
          </a:p>
        </p:txBody>
      </p:sp>
      <p:sp>
        <p:nvSpPr>
          <p:cNvPr id="53" name="Rectángulo 52"/>
          <p:cNvSpPr/>
          <p:nvPr/>
        </p:nvSpPr>
        <p:spPr>
          <a:xfrm>
            <a:off x="9083842" y="3144931"/>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5</a:t>
            </a:r>
            <a:endParaRPr lang="en-US" sz="2400" dirty="0">
              <a:solidFill>
                <a:schemeClr val="tx1"/>
              </a:solidFill>
              <a:latin typeface="Bahnschrift SemiLight Condensed" panose="020B0502040204020203" pitchFamily="34" charset="0"/>
            </a:endParaRPr>
          </a:p>
        </p:txBody>
      </p:sp>
      <p:sp>
        <p:nvSpPr>
          <p:cNvPr id="54" name="Rectángulo 53"/>
          <p:cNvSpPr/>
          <p:nvPr/>
        </p:nvSpPr>
        <p:spPr>
          <a:xfrm>
            <a:off x="9083842" y="3562674"/>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6</a:t>
            </a:r>
            <a:endParaRPr lang="en-US" sz="2400" dirty="0">
              <a:solidFill>
                <a:schemeClr val="tx1"/>
              </a:solidFill>
              <a:latin typeface="Bahnschrift SemiLight Condensed" panose="020B0502040204020203" pitchFamily="34" charset="0"/>
            </a:endParaRPr>
          </a:p>
        </p:txBody>
      </p:sp>
      <p:sp>
        <p:nvSpPr>
          <p:cNvPr id="55" name="Rectángulo 54"/>
          <p:cNvSpPr/>
          <p:nvPr/>
        </p:nvSpPr>
        <p:spPr>
          <a:xfrm>
            <a:off x="9083842" y="3980417"/>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7</a:t>
            </a:r>
            <a:endParaRPr lang="en-US" sz="2400" dirty="0">
              <a:solidFill>
                <a:schemeClr val="tx1"/>
              </a:solidFill>
              <a:latin typeface="Bahnschrift SemiLight Condensed" panose="020B0502040204020203" pitchFamily="34" charset="0"/>
            </a:endParaRPr>
          </a:p>
        </p:txBody>
      </p:sp>
      <p:sp>
        <p:nvSpPr>
          <p:cNvPr id="56" name="Rectángulo 55"/>
          <p:cNvSpPr/>
          <p:nvPr/>
        </p:nvSpPr>
        <p:spPr>
          <a:xfrm>
            <a:off x="9083842" y="4398160"/>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8</a:t>
            </a:r>
            <a:endParaRPr lang="en-US" sz="2400" dirty="0">
              <a:solidFill>
                <a:schemeClr val="tx1"/>
              </a:solidFill>
              <a:latin typeface="Bahnschrift SemiLight Condensed" panose="020B0502040204020203" pitchFamily="34" charset="0"/>
            </a:endParaRPr>
          </a:p>
        </p:txBody>
      </p:sp>
      <p:sp>
        <p:nvSpPr>
          <p:cNvPr id="57" name="Rectángulo 56"/>
          <p:cNvSpPr/>
          <p:nvPr/>
        </p:nvSpPr>
        <p:spPr>
          <a:xfrm>
            <a:off x="9083842" y="4815903"/>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9</a:t>
            </a:r>
            <a:endParaRPr lang="en-US" sz="2400" dirty="0">
              <a:solidFill>
                <a:schemeClr val="tx1"/>
              </a:solidFill>
              <a:latin typeface="Bahnschrift SemiLight Condensed" panose="020B0502040204020203" pitchFamily="34" charset="0"/>
            </a:endParaRPr>
          </a:p>
        </p:txBody>
      </p:sp>
      <p:sp>
        <p:nvSpPr>
          <p:cNvPr id="58" name="Rectángulo 57"/>
          <p:cNvSpPr/>
          <p:nvPr/>
        </p:nvSpPr>
        <p:spPr>
          <a:xfrm>
            <a:off x="9083842" y="5233646"/>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10</a:t>
            </a:r>
            <a:endParaRPr lang="en-US" sz="2400" dirty="0">
              <a:solidFill>
                <a:schemeClr val="tx1"/>
              </a:solidFill>
              <a:latin typeface="Bahnschrift SemiLight Condensed" panose="020B0502040204020203" pitchFamily="34" charset="0"/>
            </a:endParaRPr>
          </a:p>
        </p:txBody>
      </p:sp>
      <p:sp>
        <p:nvSpPr>
          <p:cNvPr id="59" name="CuadroTexto 58"/>
          <p:cNvSpPr txBox="1"/>
          <p:nvPr/>
        </p:nvSpPr>
        <p:spPr>
          <a:xfrm>
            <a:off x="9083842" y="367917"/>
            <a:ext cx="2728540" cy="1077218"/>
          </a:xfrm>
          <a:prstGeom prst="rect">
            <a:avLst/>
          </a:prstGeom>
          <a:noFill/>
        </p:spPr>
        <p:txBody>
          <a:bodyPr wrap="square" rtlCol="0">
            <a:spAutoFit/>
          </a:bodyPr>
          <a:lstStyle/>
          <a:p>
            <a:pPr algn="ctr"/>
            <a:r>
              <a:rPr lang="es-VE" sz="3200" dirty="0" smtClean="0">
                <a:latin typeface="Bahnschrift SemiLight Condensed" panose="020B0502040204020203" pitchFamily="34" charset="0"/>
              </a:rPr>
              <a:t>Bloques de Memoria</a:t>
            </a:r>
            <a:endParaRPr lang="en-US" sz="3200" dirty="0">
              <a:latin typeface="Bahnschrift SemiLight Condensed" panose="020B0502040204020203" pitchFamily="34" charset="0"/>
            </a:endParaRPr>
          </a:p>
        </p:txBody>
      </p:sp>
      <p:cxnSp>
        <p:nvCxnSpPr>
          <p:cNvPr id="8" name="Conector recto de flecha 7"/>
          <p:cNvCxnSpPr/>
          <p:nvPr/>
        </p:nvCxnSpPr>
        <p:spPr>
          <a:xfrm>
            <a:off x="8337884" y="1708484"/>
            <a:ext cx="74595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a:xfrm>
            <a:off x="7005611" y="72898"/>
            <a:ext cx="2078231" cy="764715"/>
          </a:xfrm>
          <a:prstGeom prst="rect">
            <a:avLst/>
          </a:prstGeom>
          <a:solidFill>
            <a:schemeClr val="accent2">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latin typeface="Bahnschrift SemiLight Condensed" panose="020B0502040204020203" pitchFamily="34" charset="0"/>
              </a:rPr>
              <a:t>Acceso a Memoria</a:t>
            </a:r>
            <a:endParaRPr lang="en-US" dirty="0">
              <a:latin typeface="Bahnschrift SemiLight Condensed" panose="020B0502040204020203" pitchFamily="34" charset="0"/>
            </a:endParaRPr>
          </a:p>
        </p:txBody>
      </p:sp>
      <p:sp>
        <p:nvSpPr>
          <p:cNvPr id="60" name="Rectángulo 59"/>
          <p:cNvSpPr/>
          <p:nvPr/>
        </p:nvSpPr>
        <p:spPr>
          <a:xfrm>
            <a:off x="7005610" y="5795919"/>
            <a:ext cx="2078231" cy="764715"/>
          </a:xfrm>
          <a:prstGeom prst="rect">
            <a:avLst/>
          </a:prstGeom>
          <a:solidFill>
            <a:schemeClr val="accent1">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err="1" smtClean="0">
                <a:latin typeface="Bahnschrift SemiLight Condensed" panose="020B0502040204020203" pitchFamily="34" charset="0"/>
              </a:rPr>
              <a:t>Prefetching</a:t>
            </a:r>
            <a:endParaRPr lang="en-US" dirty="0">
              <a:latin typeface="Bahnschrift SemiLight Condensed" panose="020B0502040204020203" pitchFamily="34" charset="0"/>
            </a:endParaRPr>
          </a:p>
        </p:txBody>
      </p:sp>
    </p:spTree>
    <p:extLst>
      <p:ext uri="{BB962C8B-B14F-4D97-AF65-F5344CB8AC3E}">
        <p14:creationId xmlns:p14="http://schemas.microsoft.com/office/powerpoint/2010/main" val="1521770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0"/>
            <a:ext cx="39497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9" name="CuadroTexto 8"/>
          <p:cNvSpPr txBox="1"/>
          <p:nvPr/>
        </p:nvSpPr>
        <p:spPr>
          <a:xfrm>
            <a:off x="0" y="0"/>
            <a:ext cx="3949700" cy="646331"/>
          </a:xfrm>
          <a:prstGeom prst="rect">
            <a:avLst/>
          </a:prstGeom>
          <a:noFill/>
        </p:spPr>
        <p:txBody>
          <a:bodyPr wrap="square" rtlCol="0">
            <a:spAutoFit/>
          </a:bodyPr>
          <a:lstStyle/>
          <a:p>
            <a:pPr algn="ctr"/>
            <a:r>
              <a:rPr lang="es-VE" sz="3600" dirty="0" smtClean="0">
                <a:latin typeface="Bahnschrift SemiLight Condensed" panose="020B0502040204020203" pitchFamily="34" charset="0"/>
              </a:rPr>
              <a:t>Salto</a:t>
            </a:r>
            <a:endParaRPr lang="en-US" sz="2400" dirty="0">
              <a:latin typeface="Bahnschrift SemiLight Condensed" panose="020B0502040204020203" pitchFamily="34" charset="0"/>
            </a:endParaRPr>
          </a:p>
        </p:txBody>
      </p:sp>
      <p:sp>
        <p:nvSpPr>
          <p:cNvPr id="10" name="CuadroTexto 9"/>
          <p:cNvSpPr txBox="1"/>
          <p:nvPr/>
        </p:nvSpPr>
        <p:spPr>
          <a:xfrm>
            <a:off x="0" y="914400"/>
            <a:ext cx="3949700" cy="3046988"/>
          </a:xfrm>
          <a:prstGeom prst="rect">
            <a:avLst/>
          </a:prstGeom>
          <a:noFill/>
        </p:spPr>
        <p:txBody>
          <a:bodyPr wrap="square" rtlCol="0">
            <a:spAutoFit/>
          </a:bodyPr>
          <a:lstStyle/>
          <a:p>
            <a:r>
              <a:rPr lang="es-VE" sz="2400" dirty="0" smtClean="0">
                <a:latin typeface="Bahnschrift SemiLight Condensed" panose="020B0502040204020203" pitchFamily="34" charset="0"/>
              </a:rPr>
              <a:t>	Una vez se solicita un bloque, se actualiza la tabla de predicción con los bloques accedidos.</a:t>
            </a:r>
          </a:p>
          <a:p>
            <a:endParaRPr lang="es-VE" sz="2400" dirty="0">
              <a:latin typeface="Bahnschrift SemiLight Condensed" panose="020B0502040204020203" pitchFamily="34" charset="0"/>
            </a:endParaRPr>
          </a:p>
          <a:p>
            <a:r>
              <a:rPr lang="es-VE" sz="2400" dirty="0" smtClean="0">
                <a:latin typeface="Bahnschrift SemiLight Condensed" panose="020B0502040204020203" pitchFamily="34" charset="0"/>
              </a:rPr>
              <a:t>	Así, se puede realizar la pre-carga del siguiente bloque una vez ese bloque se vuelva a acceder.</a:t>
            </a:r>
          </a:p>
        </p:txBody>
      </p:sp>
      <p:sp>
        <p:nvSpPr>
          <p:cNvPr id="27" name="Rectángulo 26"/>
          <p:cNvSpPr/>
          <p:nvPr/>
        </p:nvSpPr>
        <p:spPr>
          <a:xfrm>
            <a:off x="4277071" y="1473959"/>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1</a:t>
            </a:r>
            <a:endParaRPr lang="en-US" sz="2400" dirty="0">
              <a:solidFill>
                <a:schemeClr val="tx1"/>
              </a:solidFill>
              <a:latin typeface="Bahnschrift SemiLight Condensed" panose="020B0502040204020203" pitchFamily="34" charset="0"/>
            </a:endParaRPr>
          </a:p>
        </p:txBody>
      </p:sp>
      <p:sp>
        <p:nvSpPr>
          <p:cNvPr id="28" name="Rectángulo 27"/>
          <p:cNvSpPr/>
          <p:nvPr/>
        </p:nvSpPr>
        <p:spPr>
          <a:xfrm>
            <a:off x="4277071" y="1891702"/>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4</a:t>
            </a:r>
            <a:endParaRPr lang="en-US" sz="2400" dirty="0">
              <a:solidFill>
                <a:schemeClr val="tx1"/>
              </a:solidFill>
              <a:latin typeface="Bahnschrift SemiLight Condensed" panose="020B0502040204020203" pitchFamily="34" charset="0"/>
            </a:endParaRPr>
          </a:p>
        </p:txBody>
      </p:sp>
      <p:sp>
        <p:nvSpPr>
          <p:cNvPr id="29" name="Rectángulo 28"/>
          <p:cNvSpPr/>
          <p:nvPr/>
        </p:nvSpPr>
        <p:spPr>
          <a:xfrm>
            <a:off x="4277071" y="2309445"/>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30" name="Rectángulo 29"/>
          <p:cNvSpPr/>
          <p:nvPr/>
        </p:nvSpPr>
        <p:spPr>
          <a:xfrm>
            <a:off x="4277071" y="2727188"/>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31" name="Rectángulo 30"/>
          <p:cNvSpPr/>
          <p:nvPr/>
        </p:nvSpPr>
        <p:spPr>
          <a:xfrm>
            <a:off x="4277071" y="3144931"/>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32" name="Rectángulo 31"/>
          <p:cNvSpPr/>
          <p:nvPr/>
        </p:nvSpPr>
        <p:spPr>
          <a:xfrm>
            <a:off x="4277071" y="3562674"/>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35" name="Rectángulo 34"/>
          <p:cNvSpPr/>
          <p:nvPr/>
        </p:nvSpPr>
        <p:spPr>
          <a:xfrm>
            <a:off x="4277071" y="3980417"/>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36" name="Rectángulo 35"/>
          <p:cNvSpPr/>
          <p:nvPr/>
        </p:nvSpPr>
        <p:spPr>
          <a:xfrm>
            <a:off x="4277071" y="4398160"/>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37" name="Rectángulo 36"/>
          <p:cNvSpPr/>
          <p:nvPr/>
        </p:nvSpPr>
        <p:spPr>
          <a:xfrm>
            <a:off x="4277071" y="4815903"/>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38" name="Rectángulo 37"/>
          <p:cNvSpPr/>
          <p:nvPr/>
        </p:nvSpPr>
        <p:spPr>
          <a:xfrm>
            <a:off x="4277071" y="5233646"/>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5" name="CuadroTexto 4"/>
          <p:cNvSpPr txBox="1"/>
          <p:nvPr/>
        </p:nvSpPr>
        <p:spPr>
          <a:xfrm>
            <a:off x="4277071" y="396741"/>
            <a:ext cx="2728540" cy="1077218"/>
          </a:xfrm>
          <a:prstGeom prst="rect">
            <a:avLst/>
          </a:prstGeom>
          <a:noFill/>
        </p:spPr>
        <p:txBody>
          <a:bodyPr wrap="square" rtlCol="0">
            <a:spAutoFit/>
          </a:bodyPr>
          <a:lstStyle/>
          <a:p>
            <a:pPr algn="ctr"/>
            <a:r>
              <a:rPr lang="es-VE" sz="3200" dirty="0" smtClean="0">
                <a:latin typeface="Bahnschrift SemiLight Condensed" panose="020B0502040204020203" pitchFamily="34" charset="0"/>
              </a:rPr>
              <a:t>Tabla de Predicciones</a:t>
            </a:r>
            <a:endParaRPr lang="en-US" sz="3200" dirty="0">
              <a:latin typeface="Bahnschrift SemiLight Condensed" panose="020B0502040204020203" pitchFamily="34" charset="0"/>
            </a:endParaRPr>
          </a:p>
        </p:txBody>
      </p:sp>
      <p:sp>
        <p:nvSpPr>
          <p:cNvPr id="39" name="Rectángulo 38"/>
          <p:cNvSpPr/>
          <p:nvPr/>
        </p:nvSpPr>
        <p:spPr>
          <a:xfrm>
            <a:off x="5641341" y="1473959"/>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4</a:t>
            </a:r>
            <a:endParaRPr lang="en-US" sz="2400" dirty="0">
              <a:solidFill>
                <a:schemeClr val="tx1"/>
              </a:solidFill>
              <a:latin typeface="Bahnschrift SemiLight Condensed" panose="020B0502040204020203" pitchFamily="34" charset="0"/>
            </a:endParaRPr>
          </a:p>
        </p:txBody>
      </p:sp>
      <p:sp>
        <p:nvSpPr>
          <p:cNvPr id="40" name="Rectángulo 39"/>
          <p:cNvSpPr/>
          <p:nvPr/>
        </p:nvSpPr>
        <p:spPr>
          <a:xfrm>
            <a:off x="5641341" y="1891702"/>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1" name="Rectángulo 40"/>
          <p:cNvSpPr/>
          <p:nvPr/>
        </p:nvSpPr>
        <p:spPr>
          <a:xfrm>
            <a:off x="5641341" y="2309445"/>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2" name="Rectángulo 41"/>
          <p:cNvSpPr/>
          <p:nvPr/>
        </p:nvSpPr>
        <p:spPr>
          <a:xfrm>
            <a:off x="5641341" y="2727188"/>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3" name="Rectángulo 42"/>
          <p:cNvSpPr/>
          <p:nvPr/>
        </p:nvSpPr>
        <p:spPr>
          <a:xfrm>
            <a:off x="5641341" y="3144931"/>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4" name="Rectángulo 43"/>
          <p:cNvSpPr/>
          <p:nvPr/>
        </p:nvSpPr>
        <p:spPr>
          <a:xfrm>
            <a:off x="5641341" y="3562674"/>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5" name="Rectángulo 44"/>
          <p:cNvSpPr/>
          <p:nvPr/>
        </p:nvSpPr>
        <p:spPr>
          <a:xfrm>
            <a:off x="5641341" y="3980417"/>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6" name="Rectángulo 45"/>
          <p:cNvSpPr/>
          <p:nvPr/>
        </p:nvSpPr>
        <p:spPr>
          <a:xfrm>
            <a:off x="5641341" y="4398160"/>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7" name="Rectángulo 46"/>
          <p:cNvSpPr/>
          <p:nvPr/>
        </p:nvSpPr>
        <p:spPr>
          <a:xfrm>
            <a:off x="5641341" y="4815903"/>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8" name="Rectángulo 47"/>
          <p:cNvSpPr/>
          <p:nvPr/>
        </p:nvSpPr>
        <p:spPr>
          <a:xfrm>
            <a:off x="5641341" y="5233646"/>
            <a:ext cx="138675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Bahnschrift SemiLight Condensed" panose="020B0502040204020203" pitchFamily="34" charset="0"/>
            </a:endParaRPr>
          </a:p>
        </p:txBody>
      </p:sp>
      <p:sp>
        <p:nvSpPr>
          <p:cNvPr id="49" name="Rectángulo 48"/>
          <p:cNvSpPr/>
          <p:nvPr/>
        </p:nvSpPr>
        <p:spPr>
          <a:xfrm>
            <a:off x="9083842" y="1473959"/>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1</a:t>
            </a:r>
            <a:endParaRPr lang="en-US" sz="2400" dirty="0">
              <a:solidFill>
                <a:schemeClr val="tx1"/>
              </a:solidFill>
              <a:latin typeface="Bahnschrift SemiLight Condensed" panose="020B0502040204020203" pitchFamily="34" charset="0"/>
            </a:endParaRPr>
          </a:p>
        </p:txBody>
      </p:sp>
      <p:sp>
        <p:nvSpPr>
          <p:cNvPr id="50" name="Rectángulo 49"/>
          <p:cNvSpPr/>
          <p:nvPr/>
        </p:nvSpPr>
        <p:spPr>
          <a:xfrm>
            <a:off x="9083842" y="1891702"/>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2</a:t>
            </a:r>
            <a:endParaRPr lang="en-US" sz="2400" dirty="0">
              <a:solidFill>
                <a:schemeClr val="tx1"/>
              </a:solidFill>
              <a:latin typeface="Bahnschrift SemiLight Condensed" panose="020B0502040204020203" pitchFamily="34" charset="0"/>
            </a:endParaRPr>
          </a:p>
        </p:txBody>
      </p:sp>
      <p:sp>
        <p:nvSpPr>
          <p:cNvPr id="51" name="Rectángulo 50"/>
          <p:cNvSpPr/>
          <p:nvPr/>
        </p:nvSpPr>
        <p:spPr>
          <a:xfrm>
            <a:off x="9083842" y="2309445"/>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3</a:t>
            </a:r>
            <a:endParaRPr lang="en-US" sz="2400" dirty="0">
              <a:solidFill>
                <a:schemeClr val="tx1"/>
              </a:solidFill>
              <a:latin typeface="Bahnschrift SemiLight Condensed" panose="020B0502040204020203" pitchFamily="34" charset="0"/>
            </a:endParaRPr>
          </a:p>
        </p:txBody>
      </p:sp>
      <p:sp>
        <p:nvSpPr>
          <p:cNvPr id="52" name="Rectángulo 51"/>
          <p:cNvSpPr/>
          <p:nvPr/>
        </p:nvSpPr>
        <p:spPr>
          <a:xfrm>
            <a:off x="9083842" y="2727188"/>
            <a:ext cx="2728540" cy="417743"/>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4</a:t>
            </a:r>
            <a:endParaRPr lang="en-US" sz="2400" dirty="0">
              <a:solidFill>
                <a:schemeClr val="tx1"/>
              </a:solidFill>
              <a:latin typeface="Bahnschrift SemiLight Condensed" panose="020B0502040204020203" pitchFamily="34" charset="0"/>
            </a:endParaRPr>
          </a:p>
        </p:txBody>
      </p:sp>
      <p:sp>
        <p:nvSpPr>
          <p:cNvPr id="53" name="Rectángulo 52"/>
          <p:cNvSpPr/>
          <p:nvPr/>
        </p:nvSpPr>
        <p:spPr>
          <a:xfrm>
            <a:off x="9083842" y="3144931"/>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5</a:t>
            </a:r>
            <a:endParaRPr lang="en-US" sz="2400" dirty="0">
              <a:solidFill>
                <a:schemeClr val="tx1"/>
              </a:solidFill>
              <a:latin typeface="Bahnschrift SemiLight Condensed" panose="020B0502040204020203" pitchFamily="34" charset="0"/>
            </a:endParaRPr>
          </a:p>
        </p:txBody>
      </p:sp>
      <p:sp>
        <p:nvSpPr>
          <p:cNvPr id="54" name="Rectángulo 53"/>
          <p:cNvSpPr/>
          <p:nvPr/>
        </p:nvSpPr>
        <p:spPr>
          <a:xfrm>
            <a:off x="9083842" y="3562674"/>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6</a:t>
            </a:r>
            <a:endParaRPr lang="en-US" sz="2400" dirty="0">
              <a:solidFill>
                <a:schemeClr val="tx1"/>
              </a:solidFill>
              <a:latin typeface="Bahnschrift SemiLight Condensed" panose="020B0502040204020203" pitchFamily="34" charset="0"/>
            </a:endParaRPr>
          </a:p>
        </p:txBody>
      </p:sp>
      <p:sp>
        <p:nvSpPr>
          <p:cNvPr id="55" name="Rectángulo 54"/>
          <p:cNvSpPr/>
          <p:nvPr/>
        </p:nvSpPr>
        <p:spPr>
          <a:xfrm>
            <a:off x="9083842" y="3980417"/>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7</a:t>
            </a:r>
            <a:endParaRPr lang="en-US" sz="2400" dirty="0">
              <a:solidFill>
                <a:schemeClr val="tx1"/>
              </a:solidFill>
              <a:latin typeface="Bahnschrift SemiLight Condensed" panose="020B0502040204020203" pitchFamily="34" charset="0"/>
            </a:endParaRPr>
          </a:p>
        </p:txBody>
      </p:sp>
      <p:sp>
        <p:nvSpPr>
          <p:cNvPr id="56" name="Rectángulo 55"/>
          <p:cNvSpPr/>
          <p:nvPr/>
        </p:nvSpPr>
        <p:spPr>
          <a:xfrm>
            <a:off x="9083842" y="4398160"/>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8</a:t>
            </a:r>
            <a:endParaRPr lang="en-US" sz="2400" dirty="0">
              <a:solidFill>
                <a:schemeClr val="tx1"/>
              </a:solidFill>
              <a:latin typeface="Bahnschrift SemiLight Condensed" panose="020B0502040204020203" pitchFamily="34" charset="0"/>
            </a:endParaRPr>
          </a:p>
        </p:txBody>
      </p:sp>
      <p:sp>
        <p:nvSpPr>
          <p:cNvPr id="57" name="Rectángulo 56"/>
          <p:cNvSpPr/>
          <p:nvPr/>
        </p:nvSpPr>
        <p:spPr>
          <a:xfrm>
            <a:off x="9083842" y="4815903"/>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9</a:t>
            </a:r>
            <a:endParaRPr lang="en-US" sz="2400" dirty="0">
              <a:solidFill>
                <a:schemeClr val="tx1"/>
              </a:solidFill>
              <a:latin typeface="Bahnschrift SemiLight Condensed" panose="020B0502040204020203" pitchFamily="34" charset="0"/>
            </a:endParaRPr>
          </a:p>
        </p:txBody>
      </p:sp>
      <p:sp>
        <p:nvSpPr>
          <p:cNvPr id="58" name="Rectángulo 57"/>
          <p:cNvSpPr/>
          <p:nvPr/>
        </p:nvSpPr>
        <p:spPr>
          <a:xfrm>
            <a:off x="9083842" y="5233646"/>
            <a:ext cx="2728540" cy="417743"/>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dirty="0" smtClean="0">
                <a:solidFill>
                  <a:schemeClr val="tx1"/>
                </a:solidFill>
                <a:latin typeface="Bahnschrift SemiLight Condensed" panose="020B0502040204020203" pitchFamily="34" charset="0"/>
              </a:rPr>
              <a:t>10</a:t>
            </a:r>
            <a:endParaRPr lang="en-US" sz="2400" dirty="0">
              <a:solidFill>
                <a:schemeClr val="tx1"/>
              </a:solidFill>
              <a:latin typeface="Bahnschrift SemiLight Condensed" panose="020B0502040204020203" pitchFamily="34" charset="0"/>
            </a:endParaRPr>
          </a:p>
        </p:txBody>
      </p:sp>
      <p:sp>
        <p:nvSpPr>
          <p:cNvPr id="59" name="CuadroTexto 58"/>
          <p:cNvSpPr txBox="1"/>
          <p:nvPr/>
        </p:nvSpPr>
        <p:spPr>
          <a:xfrm>
            <a:off x="9083842" y="367917"/>
            <a:ext cx="2728540" cy="1077218"/>
          </a:xfrm>
          <a:prstGeom prst="rect">
            <a:avLst/>
          </a:prstGeom>
          <a:noFill/>
        </p:spPr>
        <p:txBody>
          <a:bodyPr wrap="square" rtlCol="0">
            <a:spAutoFit/>
          </a:bodyPr>
          <a:lstStyle/>
          <a:p>
            <a:pPr algn="ctr"/>
            <a:r>
              <a:rPr lang="es-VE" sz="3200" dirty="0" smtClean="0">
                <a:latin typeface="Bahnschrift SemiLight Condensed" panose="020B0502040204020203" pitchFamily="34" charset="0"/>
              </a:rPr>
              <a:t>Bloques de Memoria</a:t>
            </a:r>
            <a:endParaRPr lang="en-US" sz="3200" dirty="0">
              <a:latin typeface="Bahnschrift SemiLight Condensed" panose="020B0502040204020203" pitchFamily="34" charset="0"/>
            </a:endParaRPr>
          </a:p>
        </p:txBody>
      </p:sp>
      <p:cxnSp>
        <p:nvCxnSpPr>
          <p:cNvPr id="8" name="Conector recto de flecha 7"/>
          <p:cNvCxnSpPr/>
          <p:nvPr/>
        </p:nvCxnSpPr>
        <p:spPr>
          <a:xfrm>
            <a:off x="8337883" y="2935705"/>
            <a:ext cx="74595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a:xfrm>
            <a:off x="7005611" y="72898"/>
            <a:ext cx="2078231" cy="764715"/>
          </a:xfrm>
          <a:prstGeom prst="rect">
            <a:avLst/>
          </a:prstGeom>
          <a:solidFill>
            <a:schemeClr val="accent2">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latin typeface="Bahnschrift SemiLight Condensed" panose="020B0502040204020203" pitchFamily="34" charset="0"/>
              </a:rPr>
              <a:t>Acceso a Memoria</a:t>
            </a:r>
            <a:endParaRPr lang="en-US" dirty="0">
              <a:latin typeface="Bahnschrift SemiLight Condensed" panose="020B0502040204020203" pitchFamily="34" charset="0"/>
            </a:endParaRPr>
          </a:p>
        </p:txBody>
      </p:sp>
      <p:sp>
        <p:nvSpPr>
          <p:cNvPr id="60" name="Rectángulo 59"/>
          <p:cNvSpPr/>
          <p:nvPr/>
        </p:nvSpPr>
        <p:spPr>
          <a:xfrm>
            <a:off x="7005610" y="5795919"/>
            <a:ext cx="2078231" cy="764715"/>
          </a:xfrm>
          <a:prstGeom prst="rect">
            <a:avLst/>
          </a:prstGeom>
          <a:solidFill>
            <a:schemeClr val="accent1">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err="1" smtClean="0">
                <a:latin typeface="Bahnschrift SemiLight Condensed" panose="020B0502040204020203" pitchFamily="34" charset="0"/>
              </a:rPr>
              <a:t>Prefetching</a:t>
            </a:r>
            <a:endParaRPr lang="en-US" dirty="0">
              <a:latin typeface="Bahnschrift SemiLight Condensed" panose="020B0502040204020203" pitchFamily="34" charset="0"/>
            </a:endParaRPr>
          </a:p>
        </p:txBody>
      </p:sp>
    </p:spTree>
    <p:extLst>
      <p:ext uri="{BB962C8B-B14F-4D97-AF65-F5344CB8AC3E}">
        <p14:creationId xmlns:p14="http://schemas.microsoft.com/office/powerpoint/2010/main" val="258365384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TotalTime>
  <Words>252</Words>
  <Application>Microsoft Office PowerPoint</Application>
  <PresentationFormat>Panorámica</PresentationFormat>
  <Paragraphs>176</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Bahnschrift SemiLight Condensed</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Renne</dc:creator>
  <cp:lastModifiedBy>Renne</cp:lastModifiedBy>
  <cp:revision>43</cp:revision>
  <dcterms:created xsi:type="dcterms:W3CDTF">2025-10-15T13:51:17Z</dcterms:created>
  <dcterms:modified xsi:type="dcterms:W3CDTF">2025-10-15T22:57:16Z</dcterms:modified>
</cp:coreProperties>
</file>