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05" r:id="rId3"/>
    <p:sldId id="310" r:id="rId4"/>
    <p:sldId id="312" r:id="rId5"/>
    <p:sldId id="313" r:id="rId6"/>
    <p:sldId id="314" r:id="rId7"/>
    <p:sldId id="315" r:id="rId8"/>
    <p:sldId id="257" r:id="rId9"/>
    <p:sldId id="258" r:id="rId10"/>
    <p:sldId id="306" r:id="rId11"/>
    <p:sldId id="301" r:id="rId12"/>
    <p:sldId id="302" r:id="rId13"/>
    <p:sldId id="260" r:id="rId14"/>
    <p:sldId id="303" r:id="rId15"/>
    <p:sldId id="304" r:id="rId16"/>
    <p:sldId id="262" r:id="rId17"/>
    <p:sldId id="263" r:id="rId18"/>
    <p:sldId id="264" r:id="rId19"/>
    <p:sldId id="316" r:id="rId20"/>
    <p:sldId id="265" r:id="rId21"/>
    <p:sldId id="266" r:id="rId22"/>
    <p:sldId id="267" r:id="rId23"/>
    <p:sldId id="268" r:id="rId24"/>
    <p:sldId id="307" r:id="rId25"/>
    <p:sldId id="269" r:id="rId26"/>
    <p:sldId id="308" r:id="rId27"/>
    <p:sldId id="270" r:id="rId28"/>
    <p:sldId id="317" r:id="rId29"/>
    <p:sldId id="274" r:id="rId30"/>
    <p:sldId id="275" r:id="rId31"/>
    <p:sldId id="276" r:id="rId32"/>
    <p:sldId id="277" r:id="rId33"/>
    <p:sldId id="278" r:id="rId34"/>
    <p:sldId id="322" r:id="rId35"/>
    <p:sldId id="323" r:id="rId36"/>
    <p:sldId id="282" r:id="rId37"/>
    <p:sldId id="324" r:id="rId38"/>
    <p:sldId id="325" r:id="rId39"/>
    <p:sldId id="285" r:id="rId40"/>
    <p:sldId id="289" r:id="rId41"/>
    <p:sldId id="288" r:id="rId42"/>
    <p:sldId id="318" r:id="rId43"/>
    <p:sldId id="319" r:id="rId44"/>
    <p:sldId id="320" r:id="rId45"/>
    <p:sldId id="321" r:id="rId46"/>
    <p:sldId id="294" r:id="rId47"/>
    <p:sldId id="326" r:id="rId48"/>
    <p:sldId id="295" r:id="rId49"/>
    <p:sldId id="29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284" r:id="rId62"/>
    <p:sldId id="338" r:id="rId63"/>
    <p:sldId id="339" r:id="rId64"/>
    <p:sldId id="340" r:id="rId65"/>
    <p:sldId id="34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DC308-7F12-4A08-BE87-F0AB04EA085C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D8B69-014F-483E-A024-366AFEC86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0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8B69-014F-483E-A024-366AFEC865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6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8B69-014F-483E-A024-366AFEC8652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system.drawing.rectanglef" TargetMode="External"/><Relationship Id="rId2" Type="http://schemas.openxmlformats.org/officeDocument/2006/relationships/hyperlink" Target="http://msdn.microsoft.com/ru-ru/library/system.drawing.rectang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ru-ru/library/system.drawing.pointf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Оконное приложение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типа приложения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000313" cy="301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7610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487" y="4301119"/>
            <a:ext cx="76104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Выбор места размещения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Создается одна форма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04" y="1600200"/>
            <a:ext cx="62969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4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560365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4868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Выбор элемента управления для размещения на форме </a:t>
            </a:r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создании проекта типа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</a:t>
            </a:r>
            <a:r>
              <a:rPr lang="ru-RU" dirty="0" smtClean="0"/>
              <a:t>появляется </a:t>
            </a:r>
            <a:r>
              <a:rPr lang="ru-RU" dirty="0"/>
              <a:t>форма, на которой можно размещать элементы управления, выбираемые  в окне </a:t>
            </a:r>
            <a:r>
              <a:rPr lang="ru-RU" dirty="0" smtClean="0"/>
              <a:t>Панель элементов </a:t>
            </a:r>
            <a:r>
              <a:rPr lang="ru-RU" dirty="0"/>
              <a:t>в левой части экрана.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Окно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ru-RU" dirty="0"/>
              <a:t>свойств </a:t>
            </a:r>
            <a:r>
              <a:rPr lang="ru-RU" dirty="0" smtClean="0"/>
              <a:t>— </a:t>
            </a:r>
            <a:r>
              <a:rPr lang="ru-RU" dirty="0"/>
              <a:t>основной инструмент настройки формы и ее компонентов.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Содержимое </a:t>
            </a:r>
            <a:r>
              <a:rPr lang="ru-RU" dirty="0"/>
              <a:t>этого окна представляет собой весь список свойств выбранного в данный момент компонента или формы.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Вызывается </a:t>
            </a:r>
            <a:r>
              <a:rPr lang="ru-RU" dirty="0"/>
              <a:t>это окно </a:t>
            </a:r>
            <a:r>
              <a:rPr lang="ru-RU" dirty="0" smtClean="0"/>
              <a:t>одним из двух способов </a:t>
            </a:r>
            <a:r>
              <a:rPr lang="ru-RU" dirty="0"/>
              <a:t>— </a:t>
            </a:r>
            <a:endParaRPr lang="ru-RU" dirty="0" smtClean="0"/>
          </a:p>
          <a:p>
            <a:r>
              <a:rPr lang="ru-RU" dirty="0" smtClean="0"/>
              <a:t>в пункте меню </a:t>
            </a:r>
            <a:r>
              <a:rPr lang="ru-RU" b="1" dirty="0" smtClean="0"/>
              <a:t>Вид</a:t>
            </a:r>
            <a:r>
              <a:rPr lang="ru-RU" dirty="0" smtClean="0"/>
              <a:t> </a:t>
            </a:r>
            <a:r>
              <a:rPr lang="ru-RU" dirty="0"/>
              <a:t>выбираем пункт </a:t>
            </a:r>
            <a:r>
              <a:rPr lang="ru-RU" b="1" dirty="0" smtClean="0"/>
              <a:t>Окно свойств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на </a:t>
            </a:r>
            <a:r>
              <a:rPr lang="ru-RU" dirty="0"/>
              <a:t>выбранном объекте щелкаем правой кнопкой мыши и в контекстном меню </a:t>
            </a:r>
            <a:r>
              <a:rPr lang="ru-RU" dirty="0" smtClean="0"/>
              <a:t>объекта выбираем пункт </a:t>
            </a:r>
            <a:r>
              <a:rPr lang="ru-RU" b="1" dirty="0" smtClean="0"/>
              <a:t>Свойства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Когда </a:t>
            </a:r>
            <a:r>
              <a:rPr lang="ru-RU" dirty="0"/>
              <a:t>вы только создали проект, в окне </a:t>
            </a:r>
            <a:r>
              <a:rPr lang="ru-RU" b="1" dirty="0" smtClean="0"/>
              <a:t>Свойства</a:t>
            </a:r>
            <a:r>
              <a:rPr lang="ru-RU" dirty="0" smtClean="0"/>
              <a:t> отображаются </a:t>
            </a:r>
            <a:r>
              <a:rPr lang="ru-RU" dirty="0"/>
              <a:t>свойства самой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25248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b="1" dirty="0" smtClean="0"/>
              <a:t>Свойства</a:t>
            </a:r>
            <a:r>
              <a:rPr lang="ru-RU" dirty="0" smtClean="0"/>
              <a:t> </a:t>
            </a:r>
            <a:r>
              <a:rPr lang="ru-RU" dirty="0"/>
              <a:t>позволяет определять в первую очередь дизайн формы и ее элементов управления.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таблице приводится описание некоторых свойств формы, обычно определяемых в режиме дизайна.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выборе значения свойства, отличного от принятого по умолчанию, оно выделяется жирным шрифтом, что облегчает в дальнейшем определение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2689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ru-RU" dirty="0"/>
              <a:t>свойства формы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189374"/>
              </p:ext>
            </p:extLst>
          </p:nvPr>
        </p:nvGraphicFramePr>
        <p:xfrm>
          <a:off x="323528" y="1196752"/>
          <a:ext cx="7450931" cy="4955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24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43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Свойство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b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Значение по умолчанию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Название формы в проекте. Это не заголовок формы, который вы видите при запуске формы, а название формы внутри проекта, которое вы будете использовать в коде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Form1, Form2 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 т</a:t>
                      </a:r>
                      <a:r>
                        <a:rPr lang="en-US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</a:t>
                      </a:r>
                      <a:r>
                        <a:rPr lang="en-US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850265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BackColor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Цвет формы. Для быстрого просмотра различных вариантов просто щелкайте прямо на названии "BackColor"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Control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ControlBox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Устанавливается наличие либо отсутствие трех стандартных кнопок в верхнем правом углу формы: "Свернуть", "Развернуть" и "Закрыть"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Font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Форматирование шрифта, используемого для отображения текста на форме в элементах управления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Microsoft Sans Serif ; 8,25pt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Icon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Изображение иконки, располагаемой в заголовке формы. Поддерживаются форматы .ico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MaximizeBox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Определяется активность стандартной кнопки "Развернуть" в верхнем правом углу формы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True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MaximumSize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Максимальный размер ширины и высоты формы, задаваемый в пикселях. Форма будет принимать указанный размер при нажатии на стандартную кнопку "Развернуть"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0;0 (Во весь экран)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MinimizeBox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Определяется активность стандартной кнопки "Свернуть" в верхнем правом углу формы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True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MinimumSize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Минимальный размер ширины и высоты формы, задаваемый в пикселях. Форма будет принимать указанный размер при изменении ее границ пользователем (если свойство FormBorderStyle имеет значение по умолчанию Sizable)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0;0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9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802155"/>
              </p:ext>
            </p:extLst>
          </p:nvPr>
        </p:nvGraphicFramePr>
        <p:xfrm>
          <a:off x="179512" y="116632"/>
          <a:ext cx="8229600" cy="561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65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Определение вида границ формы. Возможные варианты: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None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форма без границ и строки заголовка;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FixedSingle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тонкие границы без возможности изменения размера пользователем;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Fixed3D — границы без возможности изменения размера с трехмерным эффектом;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FixedDialog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границы без возможности изменения, без иконки приложения;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Sizable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обычные границы: пользователь может изменять размер границ;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FixedToolWindow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фиксированные границы, имеется только кнопка закрытия формы. Такой вид имеют панели инструментов в приложениях;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SizableToolWindow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границы с возможностью изменения размеров, имеется только кнопка закрытия формы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Sizable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Size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Ширина и высота формы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300; 300</a:t>
                      </a: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Text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Заголовок формы. В отличие от свойства </a:t>
                      </a: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Name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 именно это название формы, которое не используется в коде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Form1, Form 2 </a:t>
                      </a: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 т</a:t>
                      </a:r>
                      <a:r>
                        <a:rPr lang="en-US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</a:t>
                      </a:r>
                      <a:r>
                        <a:rPr lang="en-US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WindowState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Определение положения формы при запуске. Возможны следующие значения: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Normal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форма запускается с размерами, указанными в свойстве </a:t>
                      </a: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Minimized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форма запускается с минимальными размерами, указанными в свойстве </a:t>
                      </a: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MinimumSize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Maximized</a:t>
                      </a: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— форма разворачивается на весь экран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Normal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6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У всех элементов управления или компонент есть </a:t>
            </a:r>
            <a:r>
              <a:rPr lang="ru-RU" b="1" dirty="0"/>
              <a:t>свойства и события</a:t>
            </a:r>
            <a:r>
              <a:rPr lang="ru-RU" dirty="0"/>
              <a:t>. Значения свойств можно менять как при проектировании приложения, так и при выполнении событий. Изменение свойства – это присвоение ему какого-то значения в виде оператора </a:t>
            </a:r>
          </a:p>
          <a:p>
            <a:pPr marL="0" indent="0">
              <a:buNone/>
            </a:pPr>
            <a:r>
              <a:rPr lang="ru-RU" b="1" dirty="0"/>
              <a:t>Имя </a:t>
            </a:r>
            <a:r>
              <a:rPr lang="ru-RU" b="1" dirty="0" err="1"/>
              <a:t>компоненты.имя</a:t>
            </a:r>
            <a:r>
              <a:rPr lang="ru-RU" b="1" dirty="0"/>
              <a:t> свойства=значение</a:t>
            </a:r>
          </a:p>
          <a:p>
            <a:pPr marL="0" indent="0">
              <a:buNone/>
            </a:pPr>
            <a:r>
              <a:rPr lang="ru-RU" dirty="0"/>
              <a:t>Надо помнить, что всем компонентам при размещении на форму присваивается имя по умолчанию (имя компоненты с порядковым номером; это имя можно изменить при проектировании приложения).</a:t>
            </a:r>
          </a:p>
          <a:p>
            <a:pPr marL="0" indent="0">
              <a:buNone/>
            </a:pPr>
            <a:r>
              <a:rPr lang="ru-RU" dirty="0"/>
              <a:t>Если значение свойства компоненты меняется в коде события этой же компоненты, то вместо имени компоненты пишется </a:t>
            </a:r>
            <a:r>
              <a:rPr lang="ru-RU" dirty="0" err="1"/>
              <a:t>this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визуальные компоненты имеют свойства </a:t>
            </a:r>
            <a:r>
              <a:rPr lang="ru-RU" dirty="0" err="1"/>
              <a:t>Left,Top</a:t>
            </a:r>
            <a:r>
              <a:rPr lang="ru-RU" dirty="0"/>
              <a:t>, </a:t>
            </a:r>
            <a:r>
              <a:rPr lang="ru-RU" dirty="0" err="1"/>
              <a:t>Height,Width</a:t>
            </a:r>
            <a:r>
              <a:rPr lang="ru-RU" dirty="0"/>
              <a:t>, определяющие положение компоненты на форме, </a:t>
            </a:r>
            <a:r>
              <a:rPr lang="ru-RU" dirty="0" err="1"/>
              <a:t>Text</a:t>
            </a:r>
            <a:r>
              <a:rPr lang="ru-RU" dirty="0"/>
              <a:t> – текст, расположенный на компоненте. Расположение компоненты в окне можно менять как визуально, так и изменением свойств в окне </a:t>
            </a:r>
            <a:r>
              <a:rPr lang="ru-RU" b="1" dirty="0" smtClean="0"/>
              <a:t>Свойства</a:t>
            </a:r>
            <a:r>
              <a:rPr lang="ru-RU" dirty="0" smtClean="0"/>
              <a:t>. </a:t>
            </a:r>
            <a:r>
              <a:rPr lang="ru-RU" dirty="0"/>
              <a:t>В этом же окне можно менять и другие свойства: цвет, текст, расположенный на кнопке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96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к лабораторной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Создать оконное приложение из </a:t>
            </a:r>
            <a:r>
              <a:rPr lang="ru-RU" dirty="0"/>
              <a:t>трех диалоговых окон. </a:t>
            </a:r>
          </a:p>
          <a:p>
            <a:pPr marL="0" indent="0">
              <a:buNone/>
            </a:pPr>
            <a:r>
              <a:rPr lang="ru-RU" dirty="0"/>
              <a:t>·        В первом окне </a:t>
            </a:r>
            <a:r>
              <a:rPr lang="ru-RU" dirty="0" smtClean="0"/>
              <a:t>создается 3 закладки для работы с элементами </a:t>
            </a:r>
            <a:r>
              <a:rPr lang="ru-RU" dirty="0"/>
              <a:t>управления (</a:t>
            </a:r>
            <a:r>
              <a:rPr lang="ru-RU" dirty="0" err="1"/>
              <a:t>RadioButton</a:t>
            </a:r>
            <a:r>
              <a:rPr lang="ru-RU" dirty="0"/>
              <a:t>,   </a:t>
            </a:r>
            <a:r>
              <a:rPr lang="ru-RU" dirty="0" err="1"/>
              <a:t>CheckBox</a:t>
            </a:r>
            <a:r>
              <a:rPr lang="ru-RU" dirty="0"/>
              <a:t>, </a:t>
            </a:r>
            <a:r>
              <a:rPr lang="ru-RU" dirty="0" err="1" smtClean="0"/>
              <a:t>MaskEdit</a:t>
            </a:r>
            <a:r>
              <a:rPr lang="ru-RU" dirty="0" smtClean="0"/>
              <a:t>);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Кнопка окна свойств </a:t>
            </a:r>
            <a:r>
              <a:rPr lang="ru-RU" b="1" dirty="0" smtClean="0"/>
              <a:t>События     </a:t>
            </a:r>
            <a:r>
              <a:rPr lang="ru-RU" dirty="0" smtClean="0"/>
              <a:t>переключает </a:t>
            </a:r>
            <a:r>
              <a:rPr lang="ru-RU" dirty="0"/>
              <a:t>окно </a:t>
            </a:r>
            <a:r>
              <a:rPr lang="ru-RU" b="1" dirty="0" smtClean="0"/>
              <a:t>Свойства</a:t>
            </a:r>
            <a:r>
              <a:rPr lang="ru-RU" dirty="0" smtClean="0"/>
              <a:t> </a:t>
            </a:r>
            <a:r>
              <a:rPr lang="ru-RU" dirty="0"/>
              <a:t>в режим управления обработчиками различных событий (например, мыши, клавиатуры) и одновременно выводит список всех событий </a:t>
            </a:r>
            <a:r>
              <a:rPr lang="ru-RU" dirty="0" smtClean="0"/>
              <a:t>элемента управления.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Двойной </a:t>
            </a:r>
            <a:r>
              <a:rPr lang="ru-RU" dirty="0"/>
              <a:t>щелчок мыши в поле значения события генерирует обработчик для него и переключает в режим кода.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47936" cy="2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8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5944115" cy="426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822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Автоматически создается заголовок обработчика, код набирается программистом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button2_Click_1(object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  <a:r>
              <a:rPr lang="en-US" b="1" dirty="0" smtClean="0"/>
              <a:t>string </a:t>
            </a:r>
            <a:r>
              <a:rPr lang="en-US" b="1" dirty="0"/>
              <a:t>Col = "";</a:t>
            </a:r>
          </a:p>
          <a:p>
            <a:pPr marL="0" indent="0">
              <a:buNone/>
            </a:pPr>
            <a:r>
              <a:rPr lang="en-US" b="1" dirty="0"/>
              <a:t>                if (this.radioButton1.Checked)</a:t>
            </a:r>
          </a:p>
          <a:p>
            <a:pPr marL="0" indent="0">
              <a:buNone/>
            </a:pPr>
            <a:r>
              <a:rPr lang="en-US" b="1" dirty="0"/>
              <a:t>                    Col = this.radioButton1.Text;</a:t>
            </a:r>
          </a:p>
          <a:p>
            <a:pPr marL="0" indent="0">
              <a:buNone/>
            </a:pPr>
            <a:r>
              <a:rPr lang="en-US" b="1" dirty="0"/>
              <a:t>                if (this.radioButton2.Checked)</a:t>
            </a:r>
          </a:p>
          <a:p>
            <a:pPr marL="0" indent="0">
              <a:buNone/>
            </a:pPr>
            <a:r>
              <a:rPr lang="en-US" b="1" dirty="0"/>
              <a:t>                    Col = this.radioButton2.Text;</a:t>
            </a:r>
          </a:p>
          <a:p>
            <a:pPr marL="0" indent="0">
              <a:buNone/>
            </a:pPr>
            <a:r>
              <a:rPr lang="en-US" b="1" dirty="0"/>
              <a:t>                if (this.radioButton3.Checked)</a:t>
            </a:r>
          </a:p>
          <a:p>
            <a:pPr marL="0" indent="0">
              <a:buNone/>
            </a:pPr>
            <a:r>
              <a:rPr lang="en-US" b="1" dirty="0"/>
              <a:t>                    Col = this.radioButton3.Text;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b="1" dirty="0" err="1"/>
              <a:t>MessageBox.Show</a:t>
            </a:r>
            <a:r>
              <a:rPr lang="en-US" b="1" dirty="0"/>
              <a:t>(Col);</a:t>
            </a:r>
          </a:p>
          <a:p>
            <a:pPr marL="0" indent="0">
              <a:buNone/>
            </a:pPr>
            <a:r>
              <a:rPr lang="en-US" b="1" dirty="0" smtClean="0"/>
              <a:t>//</a:t>
            </a:r>
            <a:r>
              <a:rPr lang="ru-RU" b="1" dirty="0" smtClean="0"/>
              <a:t>Это </a:t>
            </a:r>
            <a:r>
              <a:rPr lang="ru-RU" b="1" dirty="0"/>
              <a:t>набирается программистом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Label</a:t>
            </a:r>
            <a:r>
              <a:rPr lang="ru-RU" dirty="0"/>
              <a:t> предназначен для отображения информации.</a:t>
            </a:r>
          </a:p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Button</a:t>
            </a:r>
            <a:r>
              <a:rPr lang="ru-RU" dirty="0"/>
              <a:t> (кнопка) имеет событие </a:t>
            </a:r>
            <a:r>
              <a:rPr lang="ru-RU" b="1" dirty="0" err="1"/>
              <a:t>Click</a:t>
            </a:r>
            <a:r>
              <a:rPr lang="ru-RU" dirty="0"/>
              <a:t> (Нажатие кнопки). При щелчке по кнопке появится заготовка фрагмента кода для обработки этого события.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Вставка </a:t>
            </a:r>
            <a:r>
              <a:rPr lang="ru-RU" dirty="0"/>
              <a:t>собственного кода (выделенного жирным шрифтом) приведет при исполнении приложения и нажатии на кнопку к выводу окна сообщения: </a:t>
            </a:r>
          </a:p>
          <a:p>
            <a:pPr marL="0" indent="0">
              <a:buNone/>
            </a:pP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buttonl_Click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sender</a:t>
            </a:r>
            <a:r>
              <a:rPr lang="ru-RU" dirty="0"/>
              <a:t>, </a:t>
            </a:r>
            <a:r>
              <a:rPr lang="ru-RU" dirty="0" err="1"/>
              <a:t>EventArgs</a:t>
            </a:r>
            <a:r>
              <a:rPr lang="ru-RU" dirty="0"/>
              <a:t> e) </a:t>
            </a:r>
          </a:p>
          <a:p>
            <a:pPr marL="0" indent="0">
              <a:buNone/>
            </a:pPr>
            <a:r>
              <a:rPr lang="ru-RU" dirty="0"/>
              <a:t>{</a:t>
            </a:r>
            <a:r>
              <a:rPr lang="ru-RU" b="1" dirty="0" err="1"/>
              <a:t>MessageBox</a:t>
            </a:r>
            <a:r>
              <a:rPr lang="ru-RU" b="1" dirty="0"/>
              <a:t>. </a:t>
            </a:r>
            <a:r>
              <a:rPr lang="ru-RU" b="1" dirty="0" err="1"/>
              <a:t>Show</a:t>
            </a:r>
            <a:r>
              <a:rPr lang="ru-RU" b="1" dirty="0"/>
              <a:t> ("Первое </a:t>
            </a:r>
            <a:r>
              <a:rPr lang="ru-RU" b="1" dirty="0" err="1"/>
              <a:t>Windows</a:t>
            </a:r>
            <a:r>
              <a:rPr lang="ru-RU" b="1" dirty="0"/>
              <a:t> приложение!") ; </a:t>
            </a: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41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Box</a:t>
            </a:r>
            <a:r>
              <a:rPr lang="ru-RU" b="1" dirty="0"/>
              <a:t> </a:t>
            </a:r>
            <a:r>
              <a:rPr lang="ru-RU" dirty="0"/>
              <a:t>позволяет вводить текст. </a:t>
            </a:r>
          </a:p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MaskedTextBox</a:t>
            </a:r>
            <a:r>
              <a:rPr lang="ru-RU" dirty="0"/>
              <a:t> дополнительно к </a:t>
            </a:r>
            <a:r>
              <a:rPr lang="ru-RU" dirty="0" err="1"/>
              <a:t>TextBox</a:t>
            </a:r>
            <a:r>
              <a:rPr lang="ru-RU" dirty="0"/>
              <a:t> содержит свойство </a:t>
            </a:r>
            <a:r>
              <a:rPr lang="ru-RU" b="1" dirty="0" err="1"/>
              <a:t>Mask</a:t>
            </a:r>
            <a:r>
              <a:rPr lang="ru-RU" dirty="0"/>
              <a:t>, которое позволяет контролировать допустимость ввода символов (числа, даты и т.д.) 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err="1"/>
              <a:t>Mask</a:t>
            </a:r>
            <a:r>
              <a:rPr lang="ru-RU" dirty="0"/>
              <a:t> должен быть строкой, состоящей из одного или нескольких элементов маскировки. Будем использовать 2 символа маски:</a:t>
            </a:r>
          </a:p>
          <a:p>
            <a:pPr marL="0" indent="0">
              <a:buNone/>
            </a:pPr>
            <a:r>
              <a:rPr lang="ru-RU" dirty="0"/>
              <a:t>0		Цифра, обязательное. Этот элемент будет принимать любую цифру от 0 до 9.</a:t>
            </a:r>
          </a:p>
          <a:p>
            <a:pPr marL="514350" indent="-514350">
              <a:buAutoNum type="arabicPlain"/>
            </a:pPr>
            <a:r>
              <a:rPr lang="ru-RU" dirty="0" smtClean="0"/>
              <a:t>Цифра </a:t>
            </a:r>
            <a:r>
              <a:rPr lang="ru-RU" dirty="0"/>
              <a:t>или пробел, </a:t>
            </a:r>
            <a:r>
              <a:rPr lang="ru-RU" dirty="0" smtClean="0"/>
              <a:t>необязательно</a:t>
            </a:r>
          </a:p>
          <a:p>
            <a:pPr marL="0" indent="0">
              <a:buNone/>
            </a:pPr>
            <a:r>
              <a:rPr lang="ru-RU" dirty="0"/>
              <a:t>Вводимые символы во время выполнения программы сопоставляются с символами маски. </a:t>
            </a:r>
          </a:p>
          <a:p>
            <a:pPr marL="0" indent="0">
              <a:buNone/>
            </a:pPr>
            <a:r>
              <a:rPr lang="ru-RU" dirty="0"/>
              <a:t>По полю ввода можно перемещаться с помощью стрелок и курсора мыши.</a:t>
            </a:r>
          </a:p>
          <a:p>
            <a:pPr marL="514350" indent="-514350">
              <a:buAutoNum type="arabicPlain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Элементы управления </a:t>
            </a:r>
            <a:r>
              <a:rPr lang="ru-RU" b="1" dirty="0" err="1"/>
              <a:t>RadioButton</a:t>
            </a:r>
            <a:r>
              <a:rPr lang="ru-RU" dirty="0"/>
              <a:t> и </a:t>
            </a:r>
            <a:r>
              <a:rPr lang="ru-RU" b="1" dirty="0" err="1"/>
              <a:t>CheckBox</a:t>
            </a:r>
            <a:r>
              <a:rPr lang="ru-RU" dirty="0"/>
              <a:t> позволяют информировать о текущем состоянии приложения и изменять это состояние.</a:t>
            </a:r>
          </a:p>
          <a:p>
            <a:pPr marL="0" indent="0">
              <a:buNone/>
            </a:pPr>
            <a:r>
              <a:rPr lang="ru-RU" dirty="0"/>
              <a:t>Традиционно элементы управления </a:t>
            </a:r>
            <a:r>
              <a:rPr lang="ru-RU" dirty="0" err="1"/>
              <a:t>RadioButton</a:t>
            </a:r>
            <a:r>
              <a:rPr lang="ru-RU" dirty="0"/>
              <a:t> (переключатели) следует применять, когда нужно  предоставить возможность выбора между взаимоисключающими режимами — например, пола пользователя. </a:t>
            </a:r>
          </a:p>
          <a:p>
            <a:pPr marL="0" indent="0">
              <a:buNone/>
            </a:pPr>
            <a:r>
              <a:rPr lang="ru-RU" dirty="0"/>
              <a:t>Чтобы сгруппировать переключатели для образования единого логического  блока, следует использовать элемент управления </a:t>
            </a:r>
            <a:r>
              <a:rPr lang="ru-RU" dirty="0" err="1"/>
              <a:t>GroupBox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При первоначальном помещении элемента </a:t>
            </a:r>
            <a:r>
              <a:rPr lang="ru-RU" dirty="0" err="1"/>
              <a:t>GroupBox</a:t>
            </a:r>
            <a:r>
              <a:rPr lang="ru-RU" dirty="0"/>
              <a:t> на форму и последующем  размещении необходимых элементов управления </a:t>
            </a:r>
            <a:r>
              <a:rPr lang="ru-RU" dirty="0" err="1"/>
              <a:t>RadioButton</a:t>
            </a:r>
            <a:r>
              <a:rPr lang="ru-RU" dirty="0"/>
              <a:t> внутри его границ,  состояние элементов </a:t>
            </a:r>
            <a:r>
              <a:rPr lang="ru-RU" dirty="0" err="1"/>
              <a:t>RadioButton</a:t>
            </a:r>
            <a:r>
              <a:rPr lang="ru-RU" dirty="0"/>
              <a:t> будет автоматически изменено для отражения того, что только один режим внутри групповой рамки может быть выбран.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45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CheckBox</a:t>
            </a:r>
            <a:r>
              <a:rPr lang="ru-RU" b="1" dirty="0"/>
              <a:t> </a:t>
            </a:r>
            <a:r>
              <a:rPr lang="ru-RU" dirty="0"/>
              <a:t>(флажок) следует использовать, когда нужно предоставить возможность выбора одного или более режимов —  например, для заполнения вопросника об использовавшихся ранее операционных  системах (</a:t>
            </a:r>
            <a:r>
              <a:rPr lang="ru-RU" dirty="0" err="1"/>
              <a:t>Windows</a:t>
            </a:r>
            <a:r>
              <a:rPr lang="ru-RU" dirty="0"/>
              <a:t> ХР,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Vista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 и т.п.).  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en-US" dirty="0" err="1" smtClean="0"/>
              <a:t>RadioButton</a:t>
            </a:r>
            <a:r>
              <a:rPr lang="ru-RU" dirty="0" smtClean="0"/>
              <a:t> и </a:t>
            </a:r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ru-RU" dirty="0" smtClean="0"/>
              <a:t>есть </a:t>
            </a:r>
            <a:r>
              <a:rPr lang="ru-RU" dirty="0"/>
              <a:t>булевское свойство </a:t>
            </a:r>
            <a:r>
              <a:rPr lang="ru-RU" b="1" dirty="0" err="1"/>
              <a:t>Checked</a:t>
            </a:r>
            <a:r>
              <a:rPr lang="ru-RU" dirty="0"/>
              <a:t>, которое равно </a:t>
            </a:r>
            <a:r>
              <a:rPr lang="ru-RU" dirty="0" err="1"/>
              <a:t>true</a:t>
            </a:r>
            <a:r>
              <a:rPr lang="ru-RU" dirty="0"/>
              <a:t>, если переключатель или флажок включен, и </a:t>
            </a:r>
            <a:r>
              <a:rPr lang="ru-RU" dirty="0" err="1"/>
              <a:t>false</a:t>
            </a:r>
            <a:r>
              <a:rPr lang="ru-RU" dirty="0"/>
              <a:t> в противном случае.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1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TabControl</a:t>
            </a:r>
            <a:r>
              <a:rPr lang="ru-RU" dirty="0"/>
              <a:t>, как и </a:t>
            </a:r>
            <a:r>
              <a:rPr lang="ru-RU" dirty="0" err="1"/>
              <a:t>GroupBox</a:t>
            </a:r>
            <a:r>
              <a:rPr lang="ru-RU" dirty="0"/>
              <a:t>, позволяет   группировать другие элементы управления.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Этот </a:t>
            </a:r>
            <a:r>
              <a:rPr lang="ru-RU" dirty="0"/>
              <a:t>элемент предоставляет простой способ организации диалоговых окон в логические части, доступные посредством вкладок в верхней части элемента управления.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TabControl</a:t>
            </a:r>
            <a:r>
              <a:rPr lang="ru-RU" dirty="0"/>
              <a:t> содержит элементы </a:t>
            </a:r>
            <a:r>
              <a:rPr lang="ru-RU" b="1" dirty="0" err="1" smtClean="0"/>
              <a:t>TabPages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Набор закладок </a:t>
            </a:r>
            <a:r>
              <a:rPr lang="ru-RU" dirty="0" smtClean="0"/>
              <a:t>),  </a:t>
            </a:r>
            <a:r>
              <a:rPr lang="ru-RU" dirty="0"/>
              <a:t>которые по существу работают подобно элементу управления </a:t>
            </a:r>
            <a:r>
              <a:rPr lang="ru-RU" dirty="0" err="1"/>
              <a:t>GroupBox</a:t>
            </a:r>
            <a:r>
              <a:rPr lang="ru-RU" dirty="0"/>
              <a:t>, поскольку они группируют элементы управления. 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свойство </a:t>
            </a:r>
            <a:r>
              <a:rPr lang="ru-RU" dirty="0" smtClean="0"/>
              <a:t>настраивается </a:t>
            </a:r>
            <a:r>
              <a:rPr lang="ru-RU" dirty="0"/>
              <a:t>визуально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9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Элемент управления </a:t>
            </a:r>
            <a:r>
              <a:rPr lang="ru-RU" b="1" dirty="0" err="1"/>
              <a:t>dataGridView</a:t>
            </a:r>
            <a:r>
              <a:rPr lang="ru-RU" b="1" dirty="0"/>
              <a:t> </a:t>
            </a:r>
            <a:r>
              <a:rPr lang="ru-RU" dirty="0"/>
              <a:t>предназначен для работы с таблицами. При копировании этого элемента на форму создается таблица без столбцов, к которой можно добавлять столбцы как в режиме проектирования, так и в режиме выполнения.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проектировании создается столбец с именем и заголовком. Для добавления столбца в режиме выполнения нужно  вызвать свойство </a:t>
            </a:r>
            <a:r>
              <a:rPr lang="ru-RU" b="1" dirty="0" err="1"/>
              <a:t>Columns</a:t>
            </a:r>
            <a:r>
              <a:rPr lang="ru-RU" dirty="0"/>
              <a:t> и выполнить его метод </a:t>
            </a:r>
            <a:r>
              <a:rPr lang="ru-RU" b="1" dirty="0" err="1"/>
              <a:t>Add</a:t>
            </a:r>
            <a:r>
              <a:rPr lang="ru-RU" dirty="0"/>
              <a:t> с параметрами имя столбца и имя заголовка столбца. </a:t>
            </a:r>
          </a:p>
          <a:p>
            <a:pPr marL="0" indent="0">
              <a:buNone/>
            </a:pPr>
            <a:r>
              <a:rPr lang="ru-RU" dirty="0"/>
              <a:t>Для добавления строки таблицы нужно вызвать свойство </a:t>
            </a:r>
            <a:r>
              <a:rPr lang="ru-RU" b="1" dirty="0" err="1"/>
              <a:t>Rows</a:t>
            </a:r>
            <a:r>
              <a:rPr lang="ru-RU" dirty="0"/>
              <a:t> и выполнить его метод </a:t>
            </a:r>
            <a:r>
              <a:rPr lang="ru-RU" b="1" dirty="0" err="1"/>
              <a:t>Add</a:t>
            </a:r>
            <a:r>
              <a:rPr lang="ru-RU" dirty="0"/>
              <a:t>. Таким образом создается двумерный массив, первый индекс которого - номер </a:t>
            </a:r>
            <a:r>
              <a:rPr lang="ru-RU" dirty="0" smtClean="0"/>
              <a:t>столбца (!), </a:t>
            </a:r>
            <a:r>
              <a:rPr lang="ru-RU" dirty="0"/>
              <a:t>а второй – номер строки.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Заполнение </a:t>
            </a:r>
            <a:r>
              <a:rPr lang="ru-RU" dirty="0"/>
              <a:t>элемента таблицы происходит с помощью оператора присваивания вида </a:t>
            </a:r>
            <a:endParaRPr lang="ru-RU" dirty="0" smtClean="0"/>
          </a:p>
          <a:p>
            <a:pPr marL="0" indent="0">
              <a:buNone/>
            </a:pPr>
            <a:r>
              <a:rPr lang="ru-RU" b="1" i="1" dirty="0" smtClean="0"/>
              <a:t>this.dataGridView1[0,nr</a:t>
            </a:r>
            <a:r>
              <a:rPr lang="ru-RU" b="1" i="1" dirty="0"/>
              <a:t>].</a:t>
            </a:r>
            <a:r>
              <a:rPr lang="ru-RU" b="1" i="1" dirty="0" err="1"/>
              <a:t>Value</a:t>
            </a:r>
            <a:r>
              <a:rPr lang="ru-RU" b="1" i="1" dirty="0"/>
              <a:t>=…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Во втором окне происходит рисование с анимацией;</a:t>
            </a:r>
          </a:p>
          <a:p>
            <a:r>
              <a:rPr lang="ru-RU" dirty="0" smtClean="0"/>
              <a:t>В </a:t>
            </a:r>
            <a:r>
              <a:rPr lang="ru-RU" dirty="0"/>
              <a:t>третьем окне происходит создание и наполнение таблицы из некоторых столбцов с подсчетом значения в одном из столбцов.</a:t>
            </a:r>
          </a:p>
          <a:p>
            <a:pPr marL="0" indent="0">
              <a:buNone/>
            </a:pPr>
            <a:r>
              <a:rPr lang="ru-RU" dirty="0"/>
              <a:t>Наполнение этих окон - согласно варианту индивидуального задания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перехода во 2 и 3 окна организовать меню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584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Элемент управления для создания меню это </a:t>
            </a:r>
            <a:r>
              <a:rPr lang="ru-RU" b="1" dirty="0" err="1"/>
              <a:t>MenuStrip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Пункты </a:t>
            </a:r>
            <a:r>
              <a:rPr lang="ru-RU" dirty="0"/>
              <a:t>меню создаются интерактивно; каждый пункт является элементом управления </a:t>
            </a:r>
            <a:r>
              <a:rPr lang="ru-RU" b="1" dirty="0" err="1"/>
              <a:t>toolStripMenuItem</a:t>
            </a:r>
            <a:r>
              <a:rPr lang="ru-RU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ru-RU" dirty="0" err="1"/>
              <a:t>Click</a:t>
            </a:r>
            <a:r>
              <a:rPr lang="ru-RU" dirty="0"/>
              <a:t> которого выполняется при выборе этого пункта.</a:t>
            </a:r>
          </a:p>
        </p:txBody>
      </p:sp>
    </p:spTree>
    <p:extLst>
      <p:ext uri="{BB962C8B-B14F-4D97-AF65-F5344CB8AC3E}">
        <p14:creationId xmlns:p14="http://schemas.microsoft.com/office/powerpoint/2010/main" val="9312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вызова из одной формы другой нужно создать экземпляр вызываемой формы с помощью оператора вида </a:t>
            </a:r>
            <a:endParaRPr lang="ru-RU" dirty="0" smtClean="0"/>
          </a:p>
          <a:p>
            <a:pPr marL="0" indent="0">
              <a:buNone/>
            </a:pPr>
            <a:r>
              <a:rPr lang="ru-RU" b="1" i="1" dirty="0" smtClean="0"/>
              <a:t>Form2 </a:t>
            </a:r>
            <a:r>
              <a:rPr lang="ru-RU" b="1" i="1" dirty="0"/>
              <a:t>fr2 = </a:t>
            </a:r>
            <a:r>
              <a:rPr lang="ru-RU" b="1" i="1" dirty="0" err="1"/>
              <a:t>new</a:t>
            </a:r>
            <a:r>
              <a:rPr lang="ru-RU" b="1" i="1" dirty="0"/>
              <a:t> Form2(); </a:t>
            </a:r>
            <a:endParaRPr lang="ru-RU" b="1" i="1" dirty="0" smtClean="0"/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выполнить его метод </a:t>
            </a:r>
            <a:r>
              <a:rPr lang="ru-RU" b="1" i="1" dirty="0" err="1" smtClean="0"/>
              <a:t>ShowDialog</a:t>
            </a:r>
            <a:r>
              <a:rPr lang="ru-RU" b="1" i="1" dirty="0" smtClean="0"/>
              <a:t>()</a:t>
            </a:r>
          </a:p>
          <a:p>
            <a:pPr marL="0" indent="0">
              <a:buNone/>
            </a:pPr>
            <a:r>
              <a:rPr lang="ru-RU" dirty="0" smtClean="0"/>
              <a:t>Закрытие </a:t>
            </a:r>
            <a:r>
              <a:rPr lang="ru-RU"/>
              <a:t>формы </a:t>
            </a:r>
            <a:r>
              <a:rPr lang="ru-RU" smtClean="0"/>
              <a:t>происходит </a:t>
            </a:r>
            <a:r>
              <a:rPr lang="ru-RU" dirty="0"/>
              <a:t>с помощью ее метода </a:t>
            </a:r>
            <a:r>
              <a:rPr lang="ru-RU" dirty="0" err="1" smtClean="0"/>
              <a:t>Close</a:t>
            </a:r>
            <a:r>
              <a:rPr lang="ru-RU" dirty="0" smtClean="0"/>
              <a:t>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4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Если необходимо передать из вызывающей формы в вызываемую некоторую величину, то в вызываемой форме нужно создать статический класс со статическими элементами, например,</a:t>
            </a:r>
          </a:p>
          <a:p>
            <a:pPr marL="0" indent="0">
              <a:buNone/>
            </a:pPr>
            <a:r>
              <a:rPr lang="ru-RU" b="1" i="1" dirty="0" err="1"/>
              <a:t>public</a:t>
            </a:r>
            <a:r>
              <a:rPr lang="ru-RU" b="1" i="1" dirty="0"/>
              <a:t> </a:t>
            </a:r>
            <a:r>
              <a:rPr lang="ru-RU" b="1" i="1" dirty="0" err="1"/>
              <a:t>static</a:t>
            </a:r>
            <a:r>
              <a:rPr lang="ru-RU" b="1" i="1" dirty="0"/>
              <a:t> </a:t>
            </a:r>
            <a:r>
              <a:rPr lang="ru-RU" b="1" i="1" dirty="0" err="1"/>
              <a:t>class</a:t>
            </a:r>
            <a:r>
              <a:rPr lang="ru-RU" b="1" i="1" dirty="0"/>
              <a:t> </a:t>
            </a:r>
            <a:r>
              <a:rPr lang="ru-RU" b="1" i="1" dirty="0" err="1"/>
              <a:t>Global</a:t>
            </a:r>
            <a:endParaRPr lang="ru-RU" b="1" i="1" dirty="0"/>
          </a:p>
          <a:p>
            <a:pPr marL="0" indent="0">
              <a:buNone/>
            </a:pPr>
            <a:r>
              <a:rPr lang="ru-RU" b="1" i="1" dirty="0"/>
              <a:t>       {</a:t>
            </a:r>
          </a:p>
          <a:p>
            <a:pPr marL="0" indent="0">
              <a:buNone/>
            </a:pPr>
            <a:r>
              <a:rPr lang="ru-RU" b="1" i="1" dirty="0"/>
              <a:t>           </a:t>
            </a:r>
            <a:r>
              <a:rPr lang="ru-RU" b="1" i="1" dirty="0" err="1"/>
              <a:t>public</a:t>
            </a:r>
            <a:r>
              <a:rPr lang="ru-RU" b="1" i="1" dirty="0"/>
              <a:t> </a:t>
            </a:r>
            <a:r>
              <a:rPr lang="ru-RU" b="1" i="1" dirty="0" err="1"/>
              <a:t>static</a:t>
            </a:r>
            <a:r>
              <a:rPr lang="ru-RU" b="1" i="1" dirty="0"/>
              <a:t> </a:t>
            </a:r>
            <a:r>
              <a:rPr lang="ru-RU" b="1" i="1" dirty="0" err="1"/>
              <a:t>string</a:t>
            </a:r>
            <a:r>
              <a:rPr lang="ru-RU" b="1" i="1" dirty="0"/>
              <a:t> </a:t>
            </a:r>
            <a:r>
              <a:rPr lang="ru-RU" b="1" i="1" dirty="0" err="1"/>
              <a:t>name</a:t>
            </a:r>
            <a:r>
              <a:rPr lang="ru-RU" b="1" i="1" dirty="0"/>
              <a:t>;</a:t>
            </a:r>
          </a:p>
          <a:p>
            <a:pPr marL="0" indent="0">
              <a:buNone/>
            </a:pPr>
            <a:r>
              <a:rPr lang="ru-RU" b="1" i="1" dirty="0"/>
              <a:t>           </a:t>
            </a:r>
            <a:r>
              <a:rPr lang="ru-RU" b="1" i="1" dirty="0" err="1"/>
              <a:t>public</a:t>
            </a:r>
            <a:r>
              <a:rPr lang="ru-RU" b="1" i="1" dirty="0"/>
              <a:t> </a:t>
            </a:r>
            <a:r>
              <a:rPr lang="ru-RU" b="1" i="1" dirty="0" err="1"/>
              <a:t>static</a:t>
            </a:r>
            <a:r>
              <a:rPr lang="ru-RU" b="1" i="1" dirty="0"/>
              <a:t> </a:t>
            </a:r>
            <a:r>
              <a:rPr lang="ru-RU" b="1" i="1" dirty="0" err="1"/>
              <a:t>int</a:t>
            </a:r>
            <a:r>
              <a:rPr lang="ru-RU" b="1" i="1" dirty="0"/>
              <a:t> </a:t>
            </a:r>
            <a:r>
              <a:rPr lang="ru-RU" b="1" i="1" dirty="0" err="1"/>
              <a:t>age</a:t>
            </a:r>
            <a:r>
              <a:rPr lang="ru-RU" b="1" i="1" dirty="0"/>
              <a:t>;</a:t>
            </a:r>
          </a:p>
          <a:p>
            <a:pPr marL="0" indent="0">
              <a:buNone/>
            </a:pPr>
            <a:r>
              <a:rPr lang="ru-RU" b="1" i="1" dirty="0"/>
              <a:t>           </a:t>
            </a:r>
            <a:r>
              <a:rPr lang="ru-RU" b="1" i="1" dirty="0" err="1"/>
              <a:t>public</a:t>
            </a:r>
            <a:r>
              <a:rPr lang="ru-RU" b="1" i="1" dirty="0"/>
              <a:t> </a:t>
            </a:r>
            <a:r>
              <a:rPr lang="ru-RU" b="1" i="1" dirty="0" err="1"/>
              <a:t>static</a:t>
            </a:r>
            <a:r>
              <a:rPr lang="ru-RU" b="1" i="1" dirty="0"/>
              <a:t> </a:t>
            </a:r>
            <a:r>
              <a:rPr lang="ru-RU" b="1" i="1" dirty="0" err="1"/>
              <a:t>bool</a:t>
            </a:r>
            <a:r>
              <a:rPr lang="ru-RU" b="1" i="1" dirty="0"/>
              <a:t> </a:t>
            </a:r>
            <a:r>
              <a:rPr lang="ru-RU" b="1" i="1" dirty="0" err="1"/>
              <a:t>sex</a:t>
            </a:r>
            <a:r>
              <a:rPr lang="ru-RU" b="1" i="1" dirty="0"/>
              <a:t>;</a:t>
            </a:r>
          </a:p>
          <a:p>
            <a:pPr marL="0" indent="0">
              <a:buNone/>
            </a:pPr>
            <a:r>
              <a:rPr lang="ru-RU" b="1" i="1" dirty="0"/>
              <a:t>       }</a:t>
            </a:r>
          </a:p>
          <a:p>
            <a:pPr marL="0" indent="0">
              <a:buNone/>
            </a:pPr>
            <a:r>
              <a:rPr lang="ru-RU" dirty="0"/>
              <a:t>В этом случае все переменные с именами вида </a:t>
            </a:r>
            <a:r>
              <a:rPr lang="ru-RU" b="1" i="1" dirty="0" err="1"/>
              <a:t>Global.имя</a:t>
            </a:r>
            <a:r>
              <a:rPr lang="ru-RU" b="1" i="1" dirty="0"/>
              <a:t> </a:t>
            </a:r>
            <a:r>
              <a:rPr lang="ru-RU" dirty="0"/>
              <a:t>доступны в любой форме.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Пример использования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различных </a:t>
            </a:r>
            <a:r>
              <a:rPr lang="ru-RU" sz="3200" dirty="0"/>
              <a:t>элементов </a:t>
            </a:r>
            <a:r>
              <a:rPr lang="ru-RU" sz="3200" dirty="0" smtClean="0"/>
              <a:t>управления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ru-RU" dirty="0"/>
              <a:t>новое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его форму поместим следующие компоненты:</a:t>
            </a:r>
          </a:p>
          <a:p>
            <a:pPr marL="0" indent="0">
              <a:buNone/>
            </a:pPr>
            <a:r>
              <a:rPr lang="ru-RU" dirty="0" smtClean="0"/>
              <a:t>1. Элемент </a:t>
            </a:r>
            <a:r>
              <a:rPr lang="en-US" dirty="0" smtClean="0"/>
              <a:t>TabControl1 – </a:t>
            </a:r>
            <a:r>
              <a:rPr lang="ru-RU" dirty="0" smtClean="0"/>
              <a:t>набор из 3 закладок </a:t>
            </a:r>
            <a:r>
              <a:rPr lang="en-US" dirty="0" smtClean="0"/>
              <a:t> (tabPage1,tabPage2,tabPage3) </a:t>
            </a:r>
            <a:r>
              <a:rPr lang="ru-RU" dirty="0" smtClean="0"/>
              <a:t>для работы соответственно  с </a:t>
            </a:r>
            <a:r>
              <a:rPr lang="en-US" dirty="0" err="1" smtClean="0"/>
              <a:t>RadioButton</a:t>
            </a:r>
            <a:r>
              <a:rPr lang="en-US" dirty="0" smtClean="0"/>
              <a:t>, </a:t>
            </a:r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maskedTextBox</a:t>
            </a:r>
            <a:endParaRPr lang="ru-RU" dirty="0" smtClean="0"/>
          </a:p>
          <a:p>
            <a:pPr marL="0" lvl="0" indent="0">
              <a:buNone/>
            </a:pPr>
            <a:r>
              <a:rPr lang="ru-RU" b="1" dirty="0" smtClean="0"/>
              <a:t>2</a:t>
            </a:r>
            <a:r>
              <a:rPr lang="ru-RU" dirty="0" smtClean="0"/>
              <a:t>.На закладку  </a:t>
            </a:r>
            <a:r>
              <a:rPr lang="en-US" dirty="0" smtClean="0"/>
              <a:t>tabPage1</a:t>
            </a:r>
            <a:r>
              <a:rPr lang="ru-RU" dirty="0" smtClean="0"/>
              <a:t> с именем </a:t>
            </a:r>
            <a:r>
              <a:rPr lang="ru-RU" b="1" dirty="0" smtClean="0"/>
              <a:t>Выбор</a:t>
            </a:r>
            <a:r>
              <a:rPr lang="en-US" dirty="0" smtClean="0"/>
              <a:t> -</a:t>
            </a:r>
            <a:r>
              <a:rPr lang="ru-RU" dirty="0" smtClean="0"/>
              <a:t>компоненту </a:t>
            </a:r>
            <a:r>
              <a:rPr lang="en-US" dirty="0" err="1"/>
              <a:t>groupBox</a:t>
            </a:r>
            <a:r>
              <a:rPr lang="ru-RU" dirty="0"/>
              <a:t>, в свойство </a:t>
            </a:r>
            <a:r>
              <a:rPr lang="en-US" dirty="0"/>
              <a:t>Text </a:t>
            </a:r>
            <a:r>
              <a:rPr lang="ru-RU" dirty="0"/>
              <a:t>которой записывается значение. Выберите любимый цвет, </a:t>
            </a:r>
            <a:r>
              <a:rPr lang="ru-RU" dirty="0" smtClean="0"/>
              <a:t>Это - заголовок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внутри </a:t>
            </a:r>
            <a:r>
              <a:rPr lang="en-US" dirty="0" err="1"/>
              <a:t>groupBox</a:t>
            </a:r>
            <a:r>
              <a:rPr lang="en-US" dirty="0"/>
              <a:t> </a:t>
            </a:r>
            <a:r>
              <a:rPr lang="ru-RU" dirty="0"/>
              <a:t>три компоненты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ru-RU" dirty="0"/>
              <a:t>со значениями поля </a:t>
            </a:r>
            <a:r>
              <a:rPr lang="en-US" dirty="0"/>
              <a:t>Text </a:t>
            </a:r>
            <a:r>
              <a:rPr lang="ru-RU" dirty="0"/>
              <a:t>соответственно Красный, Синий, Зеленый для выбора одной из </a:t>
            </a:r>
            <a:r>
              <a:rPr lang="ru-RU" dirty="0" smtClean="0"/>
              <a:t>них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компоненту </a:t>
            </a:r>
            <a:r>
              <a:rPr lang="en-US" b="1" dirty="0"/>
              <a:t>button</a:t>
            </a:r>
            <a:r>
              <a:rPr lang="en-US" dirty="0"/>
              <a:t> </a:t>
            </a:r>
            <a:r>
              <a:rPr lang="ru-RU" dirty="0"/>
              <a:t>с текстом Любимый цвет для вывода выбранного любимого</a:t>
            </a:r>
            <a:r>
              <a:rPr lang="en-US" dirty="0"/>
              <a:t> </a:t>
            </a:r>
            <a:r>
              <a:rPr lang="ru-RU" dirty="0"/>
              <a:t>цвета</a:t>
            </a:r>
          </a:p>
          <a:p>
            <a:pPr marL="0" lvl="0" indent="0">
              <a:buNone/>
            </a:pPr>
            <a:r>
              <a:rPr lang="ru-RU" dirty="0" smtClean="0"/>
              <a:t>3. Присвоим закладке </a:t>
            </a:r>
            <a:r>
              <a:rPr lang="en-US" dirty="0" smtClean="0"/>
              <a:t>tabPage2 </a:t>
            </a:r>
            <a:r>
              <a:rPr lang="ru-RU" dirty="0" smtClean="0"/>
              <a:t>имя </a:t>
            </a:r>
            <a:r>
              <a:rPr lang="ru-RU" b="1" dirty="0" smtClean="0"/>
              <a:t>Флажки</a:t>
            </a:r>
          </a:p>
          <a:p>
            <a:pPr marL="0" lvl="0" indent="0">
              <a:buNone/>
            </a:pPr>
            <a:r>
              <a:rPr lang="ru-RU" dirty="0" smtClean="0"/>
              <a:t>4. Присвоим закладке </a:t>
            </a:r>
            <a:r>
              <a:rPr lang="en-US" dirty="0" smtClean="0"/>
              <a:t>tabPage3 </a:t>
            </a:r>
            <a:r>
              <a:rPr lang="ru-RU" dirty="0" smtClean="0"/>
              <a:t>имя </a:t>
            </a:r>
            <a:r>
              <a:rPr lang="ru-RU" b="1" dirty="0" smtClean="0"/>
              <a:t>Поля ввода </a:t>
            </a:r>
            <a:r>
              <a:rPr lang="ru-RU" dirty="0" smtClean="0"/>
              <a:t>и поместим на нее: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две </a:t>
            </a:r>
            <a:r>
              <a:rPr lang="ru-RU" dirty="0"/>
              <a:t>компоненты </a:t>
            </a:r>
            <a:r>
              <a:rPr lang="ru-RU" b="1" dirty="0" err="1"/>
              <a:t>label</a:t>
            </a:r>
            <a:r>
              <a:rPr lang="ru-RU" dirty="0"/>
              <a:t> (статический текст), свойство </a:t>
            </a:r>
            <a:r>
              <a:rPr lang="ru-RU" b="1" dirty="0" err="1"/>
              <a:t>Text</a:t>
            </a:r>
            <a:r>
              <a:rPr lang="ru-RU" dirty="0"/>
              <a:t> которых задает выводимый текст (Имя и Возраст </a:t>
            </a:r>
            <a:r>
              <a:rPr lang="ru-RU" dirty="0" smtClean="0"/>
              <a:t>соответственно)</a:t>
            </a:r>
          </a:p>
          <a:p>
            <a:pPr marL="0" indent="0">
              <a:buNone/>
            </a:pPr>
            <a:r>
              <a:rPr lang="ru-RU" dirty="0" smtClean="0"/>
              <a:t>компоненту </a:t>
            </a:r>
            <a:r>
              <a:rPr lang="ru-RU" b="1" dirty="0" err="1"/>
              <a:t>textBox</a:t>
            </a:r>
            <a:r>
              <a:rPr lang="ru-RU" dirty="0"/>
              <a:t> для ввода текста в свойство </a:t>
            </a:r>
            <a:r>
              <a:rPr lang="ru-RU" b="1" dirty="0" err="1" smtClean="0"/>
              <a:t>Text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компоненту </a:t>
            </a:r>
            <a:r>
              <a:rPr lang="ru-RU" b="1" dirty="0" err="1"/>
              <a:t>maskedTextBox</a:t>
            </a:r>
            <a:r>
              <a:rPr lang="ru-RU" dirty="0"/>
              <a:t> для ввода текста в свойство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dirty="0"/>
              <a:t>с </a:t>
            </a:r>
            <a:r>
              <a:rPr lang="ru-RU" dirty="0" smtClean="0"/>
              <a:t>контролем</a:t>
            </a:r>
          </a:p>
          <a:p>
            <a:pPr marL="0" indent="0">
              <a:buNone/>
            </a:pPr>
            <a:r>
              <a:rPr lang="ru-RU" dirty="0" smtClean="0"/>
              <a:t>компоненту </a:t>
            </a:r>
            <a:r>
              <a:rPr lang="en-US" b="1" dirty="0"/>
              <a:t>button</a:t>
            </a:r>
            <a:r>
              <a:rPr lang="en-US" dirty="0"/>
              <a:t> </a:t>
            </a:r>
            <a:r>
              <a:rPr lang="ru-RU" dirty="0"/>
              <a:t>с текстом </a:t>
            </a:r>
            <a:r>
              <a:rPr lang="ru-RU" b="1" dirty="0"/>
              <a:t>Вывод </a:t>
            </a:r>
            <a:r>
              <a:rPr lang="ru-RU" b="1" dirty="0" smtClean="0"/>
              <a:t>года рождения </a:t>
            </a:r>
            <a:r>
              <a:rPr lang="ru-RU" dirty="0" smtClean="0"/>
              <a:t>для </a:t>
            </a:r>
            <a:r>
              <a:rPr lang="ru-RU" dirty="0"/>
              <a:t>определения </a:t>
            </a:r>
            <a:r>
              <a:rPr lang="ru-RU" dirty="0" smtClean="0"/>
              <a:t>года рождения по возрасту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9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Создание </a:t>
            </a:r>
            <a:r>
              <a:rPr lang="en-US" dirty="0" err="1" smtClean="0"/>
              <a:t>TabControl</a:t>
            </a:r>
            <a:r>
              <a:rPr lang="en-US" dirty="0" smtClean="0"/>
              <a:t> </a:t>
            </a:r>
            <a:r>
              <a:rPr lang="ru-RU" dirty="0" smtClean="0"/>
              <a:t>и добавление в него 3 закладок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27" y="1600200"/>
            <a:ext cx="720974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en-US" dirty="0" smtClean="0"/>
              <a:t>Group Box </a:t>
            </a:r>
            <a:r>
              <a:rPr lang="ru-RU" dirty="0" smtClean="0"/>
              <a:t>и в ней 3 </a:t>
            </a:r>
            <a:r>
              <a:rPr lang="en-US" dirty="0" smtClean="0"/>
              <a:t>Radio Button </a:t>
            </a:r>
            <a:r>
              <a:rPr lang="ru-RU" dirty="0" smtClean="0"/>
              <a:t>и кнопка для просмотра выбранного цвета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50" y="2698244"/>
            <a:ext cx="3334500" cy="232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8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 сообщения </a:t>
            </a:r>
            <a:br>
              <a:rPr lang="ru-RU" dirty="0" smtClean="0"/>
            </a:br>
            <a:r>
              <a:rPr lang="ru-RU" dirty="0" smtClean="0"/>
              <a:t>о выбранном цвете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dirty="0" smtClean="0"/>
              <a:t>Метод </a:t>
            </a:r>
            <a:r>
              <a:rPr lang="en-US" dirty="0"/>
              <a:t>Click </a:t>
            </a:r>
            <a:r>
              <a:rPr lang="ru-RU" dirty="0" smtClean="0"/>
              <a:t>кнопки с </a:t>
            </a:r>
            <a:r>
              <a:rPr lang="ru-RU" dirty="0"/>
              <a:t>текстом </a:t>
            </a:r>
            <a:r>
              <a:rPr lang="ru-RU" dirty="0" smtClean="0"/>
              <a:t>Выбранный </a:t>
            </a:r>
            <a:r>
              <a:rPr lang="ru-RU" dirty="0"/>
              <a:t>цвет </a:t>
            </a:r>
            <a:r>
              <a:rPr lang="ru-RU" dirty="0" smtClean="0"/>
              <a:t>одержит </a:t>
            </a:r>
            <a:r>
              <a:rPr lang="ru-RU" dirty="0"/>
              <a:t>код:</a:t>
            </a:r>
          </a:p>
          <a:p>
            <a:pPr marL="0" indent="0">
              <a:buNone/>
            </a:pPr>
            <a:r>
              <a:rPr lang="en-US" b="1" i="1" dirty="0"/>
              <a:t>private void button2_Click(object sender, </a:t>
            </a:r>
            <a:r>
              <a:rPr lang="en-US" b="1" i="1" dirty="0" err="1"/>
              <a:t>EventArgs</a:t>
            </a:r>
            <a:r>
              <a:rPr lang="en-US" b="1" i="1" dirty="0"/>
              <a:t> e)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{ string Col = "";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if (this.radioButton1.Checked)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    Col = this.radioButton1.Text;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if (this.radioButton2.Checked)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    Col = this.radioButton2.Text;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if (this.radioButton3.Checked)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    Col = this.radioButton3.Text;</a:t>
            </a:r>
            <a:endParaRPr lang="ru-RU" b="1" dirty="0"/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b="1" i="1" dirty="0" err="1"/>
              <a:t>MessageBox.Show</a:t>
            </a:r>
            <a:r>
              <a:rPr lang="en-US" b="1" i="1" dirty="0"/>
              <a:t>(Col);        }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 выполнении окно будет иметь вид: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7" y="1602775"/>
            <a:ext cx="7673626" cy="45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805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Закладка Поля ввода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03313" cy="381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2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</a:t>
            </a:r>
            <a:r>
              <a:rPr lang="en-US" dirty="0" err="1"/>
              <a:t>maskedTextBox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компоненты </a:t>
            </a:r>
            <a:r>
              <a:rPr lang="en-US" b="1" dirty="0" err="1" smtClean="0"/>
              <a:t>maskedTextBox</a:t>
            </a:r>
            <a:r>
              <a:rPr lang="en-US" dirty="0" smtClean="0"/>
              <a:t> </a:t>
            </a:r>
            <a:r>
              <a:rPr lang="ru-RU" dirty="0" smtClean="0"/>
              <a:t>свойство </a:t>
            </a:r>
            <a:r>
              <a:rPr lang="en-US" dirty="0" smtClean="0"/>
              <a:t>Mask=00</a:t>
            </a:r>
            <a:r>
              <a:rPr lang="ru-RU" dirty="0" smtClean="0"/>
              <a:t> (нужно ввести 2 цифры возраста)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61912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0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Номер варианта имеет вид:  </a:t>
            </a:r>
            <a:br>
              <a:rPr lang="ru-RU" dirty="0"/>
            </a:br>
            <a:r>
              <a:rPr lang="en-US" dirty="0" smtClean="0"/>
              <a:t>RCM</a:t>
            </a:r>
            <a:r>
              <a:rPr lang="en-US" b="1" dirty="0" smtClean="0"/>
              <a:t>PT</a:t>
            </a:r>
            <a:r>
              <a:rPr lang="ru-RU" b="1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</a:t>
            </a:r>
            <a:r>
              <a:rPr lang="ru-RU" b="1" dirty="0" smtClean="0"/>
              <a:t>  </a:t>
            </a:r>
            <a:r>
              <a:rPr lang="ru-RU" b="1" dirty="0"/>
              <a:t>- Что обозначают </a:t>
            </a:r>
            <a:r>
              <a:rPr lang="ru-RU" b="1" dirty="0" err="1"/>
              <a:t>RadioButton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/>
              <a:t>1. Выбор любимого цвета из 4</a:t>
            </a:r>
          </a:p>
          <a:p>
            <a:pPr marL="0" indent="0">
              <a:buNone/>
            </a:pPr>
            <a:r>
              <a:rPr lang="ru-RU" dirty="0"/>
              <a:t>2. Выбор любимой книги из 3</a:t>
            </a:r>
          </a:p>
          <a:p>
            <a:pPr marL="0" indent="0">
              <a:buNone/>
            </a:pPr>
            <a:r>
              <a:rPr lang="ru-RU" dirty="0"/>
              <a:t>3. Выбор любимого блюда из 3</a:t>
            </a:r>
          </a:p>
          <a:p>
            <a:pPr marL="0" indent="0">
              <a:buNone/>
            </a:pPr>
            <a:r>
              <a:rPr lang="ru-RU" dirty="0"/>
              <a:t>4. Выбор марки автомобиля из 5</a:t>
            </a:r>
          </a:p>
          <a:p>
            <a:pPr marL="0" indent="0">
              <a:buNone/>
            </a:pPr>
            <a:r>
              <a:rPr lang="ru-RU" dirty="0"/>
              <a:t>5. Пол ребенка </a:t>
            </a:r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ru-RU" b="1" dirty="0" smtClean="0"/>
              <a:t>     </a:t>
            </a:r>
            <a:r>
              <a:rPr lang="ru-RU" b="1" dirty="0"/>
              <a:t>Что обозначают </a:t>
            </a:r>
            <a:r>
              <a:rPr lang="ru-RU" b="1" dirty="0" err="1"/>
              <a:t>CheckBox</a:t>
            </a:r>
            <a:r>
              <a:rPr lang="ru-RU" b="1" dirty="0"/>
              <a:t>:</a:t>
            </a:r>
          </a:p>
          <a:p>
            <a:pPr marL="0" indent="0">
              <a:buNone/>
            </a:pPr>
            <a:r>
              <a:rPr lang="ru-RU" dirty="0"/>
              <a:t>1. Любимые цветы из 4</a:t>
            </a:r>
          </a:p>
          <a:p>
            <a:pPr marL="0" indent="0">
              <a:buNone/>
            </a:pPr>
            <a:r>
              <a:rPr lang="ru-RU" dirty="0"/>
              <a:t>2. Любимые ансамбли из 5</a:t>
            </a:r>
          </a:p>
          <a:p>
            <a:pPr marL="0" indent="0">
              <a:buNone/>
            </a:pPr>
            <a:r>
              <a:rPr lang="ru-RU" dirty="0"/>
              <a:t>3. Любимые книги из 4</a:t>
            </a:r>
          </a:p>
          <a:p>
            <a:pPr marL="0" indent="0">
              <a:buNone/>
            </a:pPr>
            <a:r>
              <a:rPr lang="ru-RU" dirty="0"/>
              <a:t>4. Любимые домашние животные из 6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b="1" dirty="0" smtClean="0"/>
              <a:t>M</a:t>
            </a:r>
            <a:r>
              <a:rPr lang="ru-RU" b="1" dirty="0" smtClean="0"/>
              <a:t>  </a:t>
            </a:r>
            <a:r>
              <a:rPr lang="ru-RU" b="1" dirty="0"/>
              <a:t>Что обозначает </a:t>
            </a:r>
            <a:r>
              <a:rPr lang="ru-RU" b="1" dirty="0" err="1"/>
              <a:t>MaskEdit</a:t>
            </a:r>
            <a:r>
              <a:rPr lang="ru-RU" b="1" dirty="0"/>
              <a:t> и что вычисляется </a:t>
            </a:r>
          </a:p>
          <a:p>
            <a:pPr marL="0" indent="0">
              <a:buNone/>
            </a:pPr>
            <a:r>
              <a:rPr lang="ru-RU" dirty="0"/>
              <a:t>1. Возраст   - Подсчет года рождения</a:t>
            </a:r>
          </a:p>
          <a:p>
            <a:pPr marL="0" indent="0">
              <a:buNone/>
            </a:pPr>
            <a:r>
              <a:rPr lang="ru-RU" dirty="0"/>
              <a:t>2. Количество детей и зарплата  - Подсчет дохода на человека</a:t>
            </a:r>
          </a:p>
          <a:p>
            <a:pPr marL="0" indent="0">
              <a:buNone/>
            </a:pPr>
            <a:r>
              <a:rPr lang="ru-RU" dirty="0"/>
              <a:t>3. Метраж квартиры и стоимость кв. метра – Подсчет суммы оплаты</a:t>
            </a:r>
          </a:p>
          <a:p>
            <a:pPr marL="0" indent="0">
              <a:buNone/>
            </a:pPr>
            <a:r>
              <a:rPr lang="ru-RU" dirty="0"/>
              <a:t>4. Количество упаковок лекарства и стоимость одной упаковки – Подсчет уплаченной </a:t>
            </a:r>
            <a:r>
              <a:rPr lang="ru-RU" dirty="0" smtClean="0"/>
              <a:t>суммы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078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для вывода года рождения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Событие </a:t>
            </a:r>
            <a:r>
              <a:rPr lang="en-US" dirty="0"/>
              <a:t>Click </a:t>
            </a:r>
            <a:r>
              <a:rPr lang="ru-RU" dirty="0"/>
              <a:t>этой кнопки содержит следующий код:</a:t>
            </a:r>
          </a:p>
          <a:p>
            <a:pPr marL="0" indent="0">
              <a:buNone/>
            </a:pPr>
            <a:r>
              <a:rPr lang="en-US" b="1" dirty="0"/>
              <a:t>private void button1_Click(object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en-US" b="1" dirty="0"/>
              <a:t>          	    {</a:t>
            </a:r>
            <a:r>
              <a:rPr lang="en-US" b="1" dirty="0" err="1"/>
              <a:t>int</a:t>
            </a:r>
            <a:r>
              <a:rPr lang="en-US" b="1" dirty="0"/>
              <a:t> year, age; ;</a:t>
            </a:r>
          </a:p>
          <a:p>
            <a:pPr marL="0" indent="0">
              <a:buNone/>
            </a:pPr>
            <a:r>
              <a:rPr lang="en-US" b="1" dirty="0"/>
              <a:t>              age = Convert.ToInt32(maskedTextBox1.Text);</a:t>
            </a:r>
          </a:p>
          <a:p>
            <a:pPr marL="0" indent="0">
              <a:buNone/>
            </a:pPr>
            <a:r>
              <a:rPr lang="en-US" b="1" dirty="0"/>
              <a:t>             year = </a:t>
            </a:r>
            <a:r>
              <a:rPr lang="en-US" b="1" dirty="0" err="1" smtClean="0"/>
              <a:t>DateTime.Today.Year</a:t>
            </a:r>
            <a:r>
              <a:rPr lang="en-US" b="1" dirty="0" smtClean="0"/>
              <a:t> </a:t>
            </a:r>
            <a:r>
              <a:rPr lang="en-US" b="1" dirty="0"/>
              <a:t>- age</a:t>
            </a:r>
            <a:r>
              <a:rPr lang="en-US" b="1" dirty="0" smtClean="0"/>
              <a:t>;</a:t>
            </a:r>
            <a:r>
              <a:rPr lang="en-US" dirty="0"/>
              <a:t> </a:t>
            </a:r>
            <a:r>
              <a:rPr lang="en-US" b="1" dirty="0" smtClean="0"/>
              <a:t>% </a:t>
            </a:r>
            <a:r>
              <a:rPr lang="ru-RU" b="1" dirty="0" smtClean="0"/>
              <a:t>Год текущей даты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err="1" smtClean="0"/>
              <a:t>MessageBox.Show</a:t>
            </a:r>
            <a:r>
              <a:rPr lang="en-US" b="1" dirty="0"/>
              <a:t>("</a:t>
            </a:r>
            <a:r>
              <a:rPr lang="ru-RU" b="1" dirty="0"/>
              <a:t>Ваше имя: " + </a:t>
            </a:r>
            <a:r>
              <a:rPr lang="en-US" b="1" dirty="0"/>
              <a:t>textBox1.Text + </a:t>
            </a:r>
          </a:p>
          <a:p>
            <a:pPr marL="0" indent="0">
              <a:buNone/>
            </a:pPr>
            <a:r>
              <a:rPr lang="en-US" b="1" dirty="0"/>
              <a:t>           " </a:t>
            </a:r>
            <a:r>
              <a:rPr lang="ru-RU" b="1" dirty="0"/>
              <a:t>Ваш возраст " + </a:t>
            </a:r>
            <a:r>
              <a:rPr lang="en-US" b="1" dirty="0"/>
              <a:t>maskedTextBox1.Text + " </a:t>
            </a:r>
            <a:r>
              <a:rPr lang="ru-RU" b="1" dirty="0"/>
              <a:t>Год рождения: "           +                   </a:t>
            </a:r>
            <a:r>
              <a:rPr lang="en-US" b="1" dirty="0" err="1"/>
              <a:t>Convert.ToString</a:t>
            </a:r>
            <a:r>
              <a:rPr lang="en-US" b="1" dirty="0"/>
              <a:t>(year));              }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Convert.ToString</a:t>
            </a:r>
            <a:r>
              <a:rPr lang="en-US" dirty="0"/>
              <a:t>() </a:t>
            </a:r>
            <a:r>
              <a:rPr lang="ru-RU" dirty="0"/>
              <a:t>преобразует целое число в текст.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/>
              <a:t>Convert.ToInt32() </a:t>
            </a:r>
            <a:r>
              <a:rPr lang="ru-RU" dirty="0"/>
              <a:t>преобразует текст в целое число.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MessageBox.Show</a:t>
            </a:r>
            <a:r>
              <a:rPr lang="en-US" dirty="0"/>
              <a:t>() </a:t>
            </a:r>
            <a:r>
              <a:rPr lang="ru-RU" dirty="0"/>
              <a:t>выводит текст на экран.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6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 выполнении форма имеет вид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2" y="1736368"/>
            <a:ext cx="7630876" cy="425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Добавим к программе меню для перехода в другие формы (для работы с таблицей и рисования). Это </a:t>
            </a:r>
            <a:r>
              <a:rPr lang="ru-RU" sz="2400" dirty="0" err="1" smtClean="0"/>
              <a:t>невизуальная</a:t>
            </a:r>
            <a:r>
              <a:rPr lang="ru-RU" sz="2400" dirty="0" smtClean="0"/>
              <a:t> компонента</a:t>
            </a:r>
          </a:p>
          <a:p>
            <a:pPr marL="0" indent="0">
              <a:buNone/>
            </a:pPr>
            <a:r>
              <a:rPr lang="ru-RU" sz="2400" dirty="0" smtClean="0"/>
              <a:t>menuStrip1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4324591" cy="367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1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Редактирование меню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95636" y="105273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</a:t>
            </a:r>
            <a:r>
              <a:rPr lang="ru-RU" dirty="0" smtClean="0"/>
              <a:t>компоненты </a:t>
            </a:r>
            <a:r>
              <a:rPr lang="ru-RU" dirty="0"/>
              <a:t>menuStrip1</a:t>
            </a:r>
            <a:r>
              <a:rPr lang="ru-RU" dirty="0" smtClean="0"/>
              <a:t>есть </a:t>
            </a:r>
            <a:r>
              <a:rPr lang="ru-RU" dirty="0"/>
              <a:t>свойство </a:t>
            </a:r>
            <a:r>
              <a:rPr lang="en-US" dirty="0"/>
              <a:t>Items</a:t>
            </a:r>
            <a:r>
              <a:rPr lang="ru-RU" dirty="0"/>
              <a:t> (набор пунктов). Это свойство редактируется визуально 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91592"/>
            <a:ext cx="7160626" cy="433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 создадим меню из трех пунктов: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42900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выборе </a:t>
            </a:r>
            <a:r>
              <a:rPr lang="ru-RU" dirty="0" smtClean="0"/>
              <a:t>первого и второго пунктов </a:t>
            </a:r>
            <a:r>
              <a:rPr lang="ru-RU" dirty="0"/>
              <a:t>меню выполняется вызов новых форм приложения:</a:t>
            </a:r>
          </a:p>
          <a:p>
            <a:r>
              <a:rPr lang="en-US" b="1" dirty="0"/>
              <a:t>private void toolStripMenuItem1_Click(object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  <a:endParaRPr lang="ru-RU" b="1" dirty="0"/>
          </a:p>
          <a:p>
            <a:r>
              <a:rPr lang="en-US" b="1" dirty="0"/>
              <a:t>        {   Form2 fr2 = new Form2();</a:t>
            </a:r>
            <a:endParaRPr lang="ru-RU" b="1" dirty="0"/>
          </a:p>
          <a:p>
            <a:r>
              <a:rPr lang="ru-RU" b="1" dirty="0" smtClean="0"/>
              <a:t>             </a:t>
            </a:r>
            <a:r>
              <a:rPr lang="en-US" b="1" dirty="0" smtClean="0"/>
              <a:t>fr2.ShowDialog</a:t>
            </a:r>
            <a:r>
              <a:rPr lang="en-US" b="1" dirty="0"/>
              <a:t>();        }</a:t>
            </a:r>
            <a:endParaRPr lang="ru-RU" b="1" dirty="0"/>
          </a:p>
          <a:p>
            <a:r>
              <a:rPr lang="en-US" b="1" dirty="0"/>
              <a:t> </a:t>
            </a:r>
            <a:endParaRPr lang="ru-RU" b="1" dirty="0"/>
          </a:p>
          <a:p>
            <a:r>
              <a:rPr lang="en-US" b="1" dirty="0"/>
              <a:t>        private void toolStripMenuItem2_Click(object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  <a:endParaRPr lang="ru-RU" b="1" dirty="0"/>
          </a:p>
          <a:p>
            <a:r>
              <a:rPr lang="en-US" b="1" dirty="0"/>
              <a:t>        {   Form3 fr3 = new Form3();</a:t>
            </a:r>
            <a:endParaRPr lang="ru-RU" b="1" dirty="0"/>
          </a:p>
          <a:p>
            <a:r>
              <a:rPr lang="en-US" b="1" dirty="0"/>
              <a:t>            fr3.ShowDialog();        }</a:t>
            </a:r>
            <a:endParaRPr lang="ru-RU" b="1" dirty="0"/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3" y="2852936"/>
            <a:ext cx="3141663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Выбор третьего пункта меню приводит к закрытию первой формы и всего приложения:</a:t>
            </a:r>
          </a:p>
          <a:p>
            <a:pPr marL="0" indent="0">
              <a:buNone/>
            </a:pPr>
            <a:r>
              <a:rPr lang="en-US" b="1" i="1" dirty="0"/>
              <a:t>private void toolStripMenuItem3_Click(object sender, </a:t>
            </a:r>
            <a:r>
              <a:rPr lang="en-US" b="1" i="1" dirty="0" err="1"/>
              <a:t>EventArgs</a:t>
            </a:r>
            <a:r>
              <a:rPr lang="en-US" b="1" i="1" dirty="0"/>
              <a:t> e)</a:t>
            </a:r>
          </a:p>
          <a:p>
            <a:pPr marL="0" indent="0">
              <a:buNone/>
            </a:pPr>
            <a:r>
              <a:rPr lang="en-US" b="1" i="1" dirty="0"/>
              <a:t>        { </a:t>
            </a:r>
            <a:r>
              <a:rPr lang="en-US" b="1" i="1" dirty="0" err="1"/>
              <a:t>this.Close</a:t>
            </a:r>
            <a:r>
              <a:rPr lang="en-US" b="1" i="1" dirty="0"/>
              <a:t>();     }</a:t>
            </a:r>
          </a:p>
        </p:txBody>
      </p: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</a:t>
            </a:r>
            <a:r>
              <a:rPr lang="en-US" dirty="0"/>
              <a:t>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– работа с таблицей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34877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Разместим на форме компоненту </a:t>
            </a:r>
            <a:r>
              <a:rPr lang="ru-RU" b="1" dirty="0" err="1" smtClean="0"/>
              <a:t>dataGridView</a:t>
            </a:r>
            <a:r>
              <a:rPr lang="ru-RU" dirty="0" smtClean="0"/>
              <a:t>, которая изначально пуста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13" y="2924944"/>
            <a:ext cx="2036763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этой компоненты есть </a:t>
            </a:r>
            <a:r>
              <a:rPr lang="ru-RU" dirty="0"/>
              <a:t>свойство </a:t>
            </a:r>
            <a:r>
              <a:rPr lang="ru-RU" b="1" dirty="0" err="1"/>
              <a:t>Columns</a:t>
            </a:r>
            <a:r>
              <a:rPr lang="ru-RU" dirty="0"/>
              <a:t>, настраиваемое визуально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5506"/>
            <a:ext cx="3700463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1429524"/>
            <a:ext cx="4544282" cy="298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085184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Первый индекс – номер столбца, второй – номер строки, которая задается как глобальное свойство: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</a:t>
            </a:r>
            <a:r>
              <a:rPr lang="en-US" dirty="0"/>
              <a:t> = 0;</a:t>
            </a:r>
          </a:p>
          <a:p>
            <a:r>
              <a:rPr lang="ru-RU" dirty="0"/>
              <a:t>        В качестве значения второго столбца(его индекс равен 1) сохраняется текст соответствующей компоненты </a:t>
            </a:r>
            <a:r>
              <a:rPr lang="ru-RU" dirty="0" err="1"/>
              <a:t>radioButton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4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en-US" b="1" dirty="0"/>
              <a:t>Header Text </a:t>
            </a:r>
            <a:r>
              <a:rPr lang="ru-RU" dirty="0"/>
              <a:t>определяет </a:t>
            </a:r>
            <a:r>
              <a:rPr lang="ru-RU" dirty="0" smtClean="0"/>
              <a:t>заголовок </a:t>
            </a:r>
            <a:r>
              <a:rPr lang="ru-RU" dirty="0"/>
              <a:t>столбца таблицы, а свойство </a:t>
            </a:r>
            <a:r>
              <a:rPr lang="en-US" b="1" dirty="0"/>
              <a:t>Width</a:t>
            </a:r>
            <a:r>
              <a:rPr lang="en-US" dirty="0"/>
              <a:t> </a:t>
            </a:r>
            <a:r>
              <a:rPr lang="ru-RU" dirty="0"/>
              <a:t>определяет ширину столбца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 эту же форму добавим компоненты для добавления строки к таблице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Остальные компоненты предназначены для добавления строк таблицы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Кнопка </a:t>
            </a:r>
            <a:r>
              <a:rPr lang="en-US" b="1" dirty="0"/>
              <a:t>button</a:t>
            </a:r>
            <a:r>
              <a:rPr lang="en-US" dirty="0"/>
              <a:t> </a:t>
            </a:r>
            <a:r>
              <a:rPr lang="ru-RU" dirty="0"/>
              <a:t>с текстом </a:t>
            </a:r>
            <a:r>
              <a:rPr lang="ru-RU" b="1" dirty="0"/>
              <a:t>Добавить к </a:t>
            </a:r>
            <a:r>
              <a:rPr lang="ru-RU" b="1" dirty="0" smtClean="0"/>
              <a:t>таблице</a:t>
            </a:r>
            <a:r>
              <a:rPr lang="ru-RU" dirty="0" smtClean="0"/>
              <a:t> </a:t>
            </a:r>
            <a:r>
              <a:rPr lang="ru-RU" dirty="0"/>
              <a:t>имеет следующий код метода </a:t>
            </a:r>
            <a:r>
              <a:rPr lang="en-US" dirty="0" smtClean="0"/>
              <a:t>Click</a:t>
            </a:r>
            <a:r>
              <a:rPr lang="ru-RU" dirty="0" smtClean="0"/>
              <a:t>()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b="1" dirty="0"/>
              <a:t>             {this.dataGridView1.Rows.Add(); //</a:t>
            </a:r>
            <a:r>
              <a:rPr lang="ru-RU" b="1" dirty="0"/>
              <a:t>Добавление строки таблицы</a:t>
            </a:r>
          </a:p>
          <a:p>
            <a:pPr marL="0" indent="0">
              <a:buNone/>
            </a:pPr>
            <a:r>
              <a:rPr lang="ru-RU" b="1" dirty="0"/>
              <a:t>            </a:t>
            </a:r>
            <a:r>
              <a:rPr lang="en-US" b="1" dirty="0"/>
              <a:t>this.dataGridView1[0, </a:t>
            </a:r>
            <a:r>
              <a:rPr lang="en-US" b="1" dirty="0" err="1"/>
              <a:t>nr</a:t>
            </a:r>
            <a:r>
              <a:rPr lang="en-US" b="1" dirty="0"/>
              <a:t>].Value = textBox1.Text;</a:t>
            </a:r>
          </a:p>
          <a:p>
            <a:pPr marL="0" indent="0">
              <a:buNone/>
            </a:pPr>
            <a:r>
              <a:rPr lang="en-US" b="1" dirty="0"/>
              <a:t>            this.dataGridView1[1, </a:t>
            </a:r>
            <a:r>
              <a:rPr lang="en-US" b="1" dirty="0" err="1"/>
              <a:t>nr</a:t>
            </a:r>
            <a:r>
              <a:rPr lang="en-US" b="1" dirty="0"/>
              <a:t>].Value = maskedTextBox1.Text;</a:t>
            </a:r>
          </a:p>
          <a:p>
            <a:pPr marL="0" indent="0">
              <a:buNone/>
            </a:pPr>
            <a:r>
              <a:rPr lang="en-US" b="1" dirty="0"/>
              <a:t>            this.dataGridView1[2, </a:t>
            </a:r>
            <a:r>
              <a:rPr lang="en-US" b="1" dirty="0" err="1"/>
              <a:t>nr</a:t>
            </a:r>
            <a:r>
              <a:rPr lang="en-US" b="1" dirty="0"/>
              <a:t>].Value = maskedTextBox2.Text;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nr</a:t>
            </a:r>
            <a:r>
              <a:rPr lang="en-US" b="1" dirty="0"/>
              <a:t>++;} </a:t>
            </a:r>
          </a:p>
          <a:p>
            <a:pPr marL="0" indent="0">
              <a:buNone/>
            </a:pPr>
            <a:r>
              <a:rPr lang="ru-RU" dirty="0"/>
              <a:t>Первый индекс – номер столбца, второй – номер строки, которая задается как глобальное свойство: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nr = 0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 формы </a:t>
            </a:r>
            <a:r>
              <a:rPr lang="ru-RU" dirty="0" smtClean="0"/>
              <a:t>2 </a:t>
            </a:r>
            <a:r>
              <a:rPr lang="ru-RU" dirty="0"/>
              <a:t>в процессе выполнения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041525"/>
            <a:ext cx="5153025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2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P  - Вид рисунка (для второго окна):</a:t>
            </a:r>
          </a:p>
          <a:p>
            <a:pPr marL="0" indent="0">
              <a:buNone/>
            </a:pPr>
            <a:r>
              <a:rPr lang="ru-RU" dirty="0"/>
              <a:t> 1. Летающий цыпленок.</a:t>
            </a:r>
          </a:p>
          <a:p>
            <a:pPr marL="0" indent="0">
              <a:buNone/>
            </a:pPr>
            <a:r>
              <a:rPr lang="ru-RU" dirty="0"/>
              <a:t> 2. Дом, из трубы которого идет дым.</a:t>
            </a:r>
          </a:p>
          <a:p>
            <a:pPr marL="0" indent="0">
              <a:buNone/>
            </a:pPr>
            <a:r>
              <a:rPr lang="ru-RU" dirty="0"/>
              <a:t> 3. Едущий грузовик.</a:t>
            </a:r>
          </a:p>
          <a:p>
            <a:pPr marL="0" indent="0">
              <a:buNone/>
            </a:pPr>
            <a:r>
              <a:rPr lang="ru-RU" dirty="0"/>
              <a:t> 4. Растущая елка.</a:t>
            </a:r>
          </a:p>
          <a:p>
            <a:pPr marL="0" indent="0">
              <a:buNone/>
            </a:pPr>
            <a:r>
              <a:rPr lang="ru-RU" dirty="0"/>
              <a:t> 5. Шар, который движется влево до соприкосновения со стенкой и обратно.</a:t>
            </a:r>
          </a:p>
          <a:p>
            <a:pPr marL="0" indent="0">
              <a:buNone/>
            </a:pPr>
            <a:r>
              <a:rPr lang="ru-RU" dirty="0"/>
              <a:t> 6.Треугольник, который движется вниз до соприкосновения со стенкой и обратно.</a:t>
            </a:r>
          </a:p>
          <a:p>
            <a:pPr marL="0" indent="0">
              <a:buNone/>
            </a:pPr>
            <a:r>
              <a:rPr lang="ru-RU" dirty="0"/>
              <a:t> 7. Подмигивающая рожица.</a:t>
            </a:r>
          </a:p>
          <a:p>
            <a:pPr marL="0" indent="0">
              <a:buNone/>
            </a:pPr>
            <a:r>
              <a:rPr lang="ru-RU" dirty="0"/>
              <a:t> 8. Плывущая рыба.</a:t>
            </a:r>
          </a:p>
          <a:p>
            <a:pPr marL="0" indent="0">
              <a:buNone/>
            </a:pPr>
            <a:r>
              <a:rPr lang="ru-RU" dirty="0"/>
              <a:t> 9. Подводная лодка, поднимающая и опускающая перископ.</a:t>
            </a:r>
          </a:p>
          <a:p>
            <a:pPr marL="0" indent="0">
              <a:buNone/>
            </a:pPr>
            <a:r>
              <a:rPr lang="ru-RU" dirty="0"/>
              <a:t>10. Сова, машущая крыльями.</a:t>
            </a:r>
          </a:p>
          <a:p>
            <a:pPr marL="0" indent="0">
              <a:buNone/>
            </a:pPr>
            <a:r>
              <a:rPr lang="ru-RU" dirty="0"/>
              <a:t>11. Будильник с вращающимися стрелками.</a:t>
            </a:r>
          </a:p>
          <a:p>
            <a:pPr marL="0" indent="0">
              <a:buNone/>
            </a:pPr>
            <a:r>
              <a:rPr lang="ru-RU" dirty="0"/>
              <a:t>12. Вращающееся колесо.</a:t>
            </a:r>
          </a:p>
          <a:p>
            <a:pPr marL="0" indent="0">
              <a:buNone/>
            </a:pPr>
            <a:r>
              <a:rPr lang="ru-RU" dirty="0"/>
              <a:t>13. Едущий велосипед.</a:t>
            </a:r>
          </a:p>
          <a:p>
            <a:pPr marL="0" indent="0">
              <a:buNone/>
            </a:pPr>
            <a:r>
              <a:rPr lang="ru-RU" dirty="0"/>
              <a:t>14. Вращающийся телефонный диск.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40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Компонента </a:t>
            </a:r>
            <a:r>
              <a:rPr lang="ru-RU" dirty="0" err="1" smtClean="0"/>
              <a:t>Graphics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рисования нужно помещать на форму поверхность рисования, которую обеспечивает этот класс. Основные действия по рисованию описаны в событии </a:t>
            </a:r>
            <a:r>
              <a:rPr lang="ru-RU" b="1" dirty="0" err="1"/>
              <a:t>Paint</a:t>
            </a:r>
            <a:r>
              <a:rPr lang="ru-RU" dirty="0"/>
              <a:t>. Для рисования какой-то кривой (окружности, прямой, треугольника и т.д.) необходимо выполнить какой-то метод </a:t>
            </a:r>
            <a:r>
              <a:rPr lang="ru-RU" dirty="0" err="1"/>
              <a:t>Graphics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Для указания цвета линии задается некоторый объект карандаш (</a:t>
            </a:r>
            <a:r>
              <a:rPr lang="ru-RU" b="1" dirty="0" err="1"/>
              <a:t>Pen</a:t>
            </a:r>
            <a:r>
              <a:rPr lang="ru-RU" dirty="0"/>
              <a:t>), а для указания цвета заливки задается некоторый объект кисть (</a:t>
            </a:r>
            <a:r>
              <a:rPr lang="ru-RU" b="1" dirty="0" err="1"/>
              <a:t>Brush</a:t>
            </a:r>
            <a:r>
              <a:rPr lang="ru-RU" dirty="0"/>
              <a:t>). Для вывода текста используется некоторый шрифт – объект </a:t>
            </a:r>
            <a:r>
              <a:rPr lang="ru-RU" b="1" dirty="0" err="1"/>
              <a:t>Font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6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 </a:t>
            </a:r>
            <a:r>
              <a:rPr lang="ru-RU" b="1" dirty="0" err="1"/>
              <a:t>Pen</a:t>
            </a:r>
            <a:r>
              <a:rPr lang="ru-RU" dirty="0"/>
              <a:t> создается с помощью конструктора вида</a:t>
            </a:r>
          </a:p>
          <a:p>
            <a:pPr marL="0" indent="0">
              <a:buNone/>
            </a:pPr>
            <a:r>
              <a:rPr lang="ru-RU" b="1" dirty="0" err="1"/>
              <a:t>Pen</a:t>
            </a:r>
            <a:r>
              <a:rPr lang="ru-RU" b="1" dirty="0"/>
              <a:t> p1 =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Pen</a:t>
            </a:r>
            <a:r>
              <a:rPr lang="ru-RU" b="1" dirty="0"/>
              <a:t>(цвет линии, толщина линии);</a:t>
            </a:r>
          </a:p>
          <a:p>
            <a:pPr marL="0" indent="0">
              <a:buNone/>
            </a:pPr>
            <a:r>
              <a:rPr lang="ru-RU" dirty="0"/>
              <a:t>Цвет линии задается элементом структуры </a:t>
            </a:r>
            <a:r>
              <a:rPr lang="ru-RU" b="1" dirty="0" err="1" smtClean="0"/>
              <a:t>Color</a:t>
            </a:r>
            <a:r>
              <a:rPr lang="ru-RU" b="1" dirty="0" smtClean="0"/>
              <a:t>. </a:t>
            </a:r>
            <a:r>
              <a:rPr lang="ru-RU" dirty="0"/>
              <a:t>В этой структуре определены имена для 128 цветов. 16 из них (основные) определены в табл. 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4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Имена основных цветов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438841"/>
              </p:ext>
            </p:extLst>
          </p:nvPr>
        </p:nvGraphicFramePr>
        <p:xfrm>
          <a:off x="611560" y="62068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Название цвета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Имя поля структуры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Черный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lack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Серебристый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ilver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Серый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ray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Белый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hite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Темно-бордовый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aroon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Красный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ed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Фиолетовый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ru-RU" sz="1100" i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urple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13580"/>
              </p:ext>
            </p:extLst>
          </p:nvPr>
        </p:nvGraphicFramePr>
        <p:xfrm>
          <a:off x="611560" y="3501008"/>
          <a:ext cx="8208912" cy="34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Фуксия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uchsia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Зеленый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reen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Светло-зеленый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ime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Оливковый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live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Желтый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ellow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Темно-синий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avy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Синий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1100" i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lue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0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Морской волны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1100" i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eal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Голубой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1100" i="1" dirty="0" err="1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qua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Например: </a:t>
            </a:r>
            <a:r>
              <a:rPr lang="en-US" dirty="0"/>
              <a:t>Pen p1 = new Pen(</a:t>
            </a:r>
            <a:r>
              <a:rPr lang="en-US" dirty="0" err="1"/>
              <a:t>Color.Blue</a:t>
            </a:r>
            <a:r>
              <a:rPr lang="en-US" dirty="0"/>
              <a:t>, 2);</a:t>
            </a:r>
          </a:p>
          <a:p>
            <a:pPr marL="0" indent="0">
              <a:buNone/>
            </a:pPr>
            <a:r>
              <a:rPr lang="ru-RU" dirty="0"/>
              <a:t>Объект </a:t>
            </a:r>
            <a:r>
              <a:rPr lang="en-US" dirty="0"/>
              <a:t>Brush </a:t>
            </a:r>
            <a:r>
              <a:rPr lang="ru-RU" dirty="0"/>
              <a:t>создается с помощью функции </a:t>
            </a:r>
          </a:p>
          <a:p>
            <a:pPr marL="0" indent="0">
              <a:buNone/>
            </a:pPr>
            <a:r>
              <a:rPr lang="en-US" dirty="0" err="1"/>
              <a:t>SolidBrush</a:t>
            </a:r>
            <a:r>
              <a:rPr lang="en-US" dirty="0"/>
              <a:t>  b1 = new </a:t>
            </a:r>
            <a:r>
              <a:rPr lang="en-US" dirty="0" err="1"/>
              <a:t>SolidBrush</a:t>
            </a:r>
            <a:r>
              <a:rPr lang="en-US" dirty="0"/>
              <a:t>(</a:t>
            </a:r>
            <a:r>
              <a:rPr lang="ru-RU" dirty="0"/>
              <a:t>цвет);</a:t>
            </a:r>
          </a:p>
          <a:p>
            <a:pPr marL="0" indent="0">
              <a:buNone/>
            </a:pPr>
            <a:r>
              <a:rPr lang="ru-RU" dirty="0"/>
              <a:t>Создание поверхности рисования происходит с помощью вызова</a:t>
            </a:r>
          </a:p>
          <a:p>
            <a:pPr marL="0" indent="0">
              <a:buNone/>
            </a:pPr>
            <a:r>
              <a:rPr lang="en-US" dirty="0"/>
              <a:t>Graphics g = </a:t>
            </a:r>
            <a:r>
              <a:rPr lang="en-US" dirty="0" err="1"/>
              <a:t>e.Graphics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После этого можно применять различные методы </a:t>
            </a:r>
            <a:r>
              <a:rPr lang="en-US" dirty="0"/>
              <a:t>Graphics.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549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 рисовании используется традиционная для машинной графики система координат: начало координат - верхний левый угол, ось X возрастает слева направо, а ось Y сверху вниз.</a:t>
            </a:r>
          </a:p>
          <a:p>
            <a:pPr marL="0" indent="0">
              <a:buNone/>
            </a:pPr>
            <a:r>
              <a:rPr lang="ru-RU" dirty="0"/>
              <a:t>Во многих методах используется структура </a:t>
            </a:r>
            <a:r>
              <a:rPr lang="ru-RU" b="1" dirty="0" err="1"/>
              <a:t>Rectangle</a:t>
            </a:r>
            <a:r>
              <a:rPr lang="ru-RU" dirty="0"/>
              <a:t>, которая содержит набор из четырех чисел с плавающей запятой, определяющих расположение и размер прямоугольника. Создание этой области происходит с помощью конструктора, который инициализирует новый экземпляр класса </a:t>
            </a:r>
            <a:r>
              <a:rPr lang="ru-RU" b="1" dirty="0" err="1"/>
              <a:t>RectangleF</a:t>
            </a:r>
            <a:r>
              <a:rPr lang="ru-RU" b="1" dirty="0"/>
              <a:t> </a:t>
            </a:r>
            <a:r>
              <a:rPr lang="ru-RU" dirty="0"/>
              <a:t>с указанным расположением и размером.</a:t>
            </a:r>
          </a:p>
          <a:p>
            <a:pPr marL="0" indent="0">
              <a:buNone/>
            </a:pPr>
            <a:r>
              <a:rPr lang="ru-RU" b="1" dirty="0" err="1"/>
              <a:t>RectangleF</a:t>
            </a:r>
            <a:r>
              <a:rPr lang="ru-RU" b="1" dirty="0"/>
              <a:t>(</a:t>
            </a:r>
            <a:r>
              <a:rPr lang="ru-RU" b="1" dirty="0" err="1"/>
              <a:t>float</a:t>
            </a:r>
            <a:r>
              <a:rPr lang="ru-RU" b="1" dirty="0"/>
              <a:t> абсцисса верхнего угла прямоугольнике,</a:t>
            </a:r>
          </a:p>
          <a:p>
            <a:pPr marL="0" indent="0">
              <a:buNone/>
            </a:pPr>
            <a:r>
              <a:rPr lang="ru-RU" b="1" dirty="0" err="1"/>
              <a:t>float</a:t>
            </a:r>
            <a:r>
              <a:rPr lang="ru-RU" b="1" dirty="0"/>
              <a:t> ордината верхнего левого угла </a:t>
            </a:r>
            <a:r>
              <a:rPr lang="ru-RU" b="1" dirty="0" err="1"/>
              <a:t>прямоугольника,float</a:t>
            </a:r>
            <a:r>
              <a:rPr lang="ru-RU" b="1" dirty="0"/>
              <a:t> </a:t>
            </a:r>
            <a:r>
              <a:rPr lang="ru-RU" b="1" dirty="0" err="1"/>
              <a:t>ширина,float</a:t>
            </a:r>
            <a:r>
              <a:rPr lang="ru-RU" b="1" dirty="0"/>
              <a:t>  высота)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809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в некоторых методах используется структура </a:t>
            </a:r>
            <a:r>
              <a:rPr lang="ru-RU" b="1" dirty="0" err="1"/>
              <a:t>PointF</a:t>
            </a:r>
            <a:r>
              <a:rPr lang="ru-RU" dirty="0"/>
              <a:t>, которая представляет упорядоченную пару координат Х и Y с плавающей запятой, определяющих точку на двумерной плоскости. Ее создание производится с помощью конструктора </a:t>
            </a:r>
            <a:r>
              <a:rPr lang="ru-RU" b="1" dirty="0" err="1"/>
              <a:t>PointF</a:t>
            </a:r>
            <a:r>
              <a:rPr lang="ru-RU" b="1" dirty="0"/>
              <a:t>(</a:t>
            </a:r>
            <a:r>
              <a:rPr lang="ru-RU" b="1" dirty="0" err="1"/>
              <a:t>float</a:t>
            </a:r>
            <a:r>
              <a:rPr lang="ru-RU" b="1" dirty="0"/>
              <a:t> абсцисса </a:t>
            </a:r>
            <a:r>
              <a:rPr lang="ru-RU" b="1" dirty="0" err="1"/>
              <a:t>точки,float</a:t>
            </a:r>
            <a:r>
              <a:rPr lang="ru-RU" b="1" dirty="0"/>
              <a:t> ордината точки)</a:t>
            </a:r>
          </a:p>
        </p:txBody>
      </p:sp>
    </p:spTree>
    <p:extLst>
      <p:ext uri="{BB962C8B-B14F-4D97-AF65-F5344CB8AC3E}">
        <p14:creationId xmlns:p14="http://schemas.microsoft.com/office/powerpoint/2010/main" val="2099127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методы класса </a:t>
            </a:r>
            <a:r>
              <a:rPr lang="en-US" dirty="0"/>
              <a:t>Graphics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84659"/>
              </p:ext>
            </p:extLst>
          </p:nvPr>
        </p:nvGraphicFramePr>
        <p:xfrm>
          <a:off x="251520" y="1600200"/>
          <a:ext cx="8424937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2"/>
                <a:gridCol w="410445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Метод</a:t>
                      </a: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Описание</a:t>
                      </a: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DrawArc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карандаш,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RectangleF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прямоугольник,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 </a:t>
                      </a: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Courier New"/>
                        </a:rPr>
                        <a:t>Угол (в градусах), который измеряется по часовой стрелке, начиная от оси X и заканчивая начальной точкой дуги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float </a:t>
                      </a: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Courier New"/>
                        </a:rPr>
                        <a:t>Угол (в градусах), который измеряется по часовой стрелке, начиная от значения параметра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startAngle</a:t>
                      </a: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Courier New"/>
                        </a:rPr>
                        <a:t> и заканчивая конечной точкой дуги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Рисует дугу, которая является частью эллипса, заданного структурой </a:t>
                      </a:r>
                      <a:r>
                        <a:rPr lang="ru-RU" sz="1600" u="none" strike="noStrike" dirty="0" err="1">
                          <a:effectLst/>
                          <a:latin typeface="Calibri"/>
                          <a:ea typeface="Times New Roman"/>
                          <a:cs typeface="Times New Roman"/>
                          <a:hlinkClick r:id="rId2"/>
                        </a:rPr>
                        <a:t>Rectangle</a:t>
                      </a:r>
                      <a:r>
                        <a:rPr lang="en-US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DrawEllipse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карандаш,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RectangleF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прямоугольник)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Рисует эллипс, определяемый ограничивающей структурой </a:t>
                      </a:r>
                      <a:r>
                        <a:rPr lang="ru-RU" sz="1600" u="none" strike="noStrike" dirty="0" err="1">
                          <a:effectLst/>
                          <a:latin typeface="Calibri"/>
                          <a:ea typeface="Times New Roman"/>
                          <a:cs typeface="Times New Roman"/>
                          <a:hlinkClick r:id="rId3"/>
                        </a:rPr>
                        <a:t>RectangleF</a:t>
                      </a:r>
                      <a:endParaRPr lang="ru-RU" sz="1600" u="none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DrawLine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(Pen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карандаш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PointF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точка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PointF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точка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Проводит линию, соединяющую две структуры </a:t>
                      </a:r>
                      <a:r>
                        <a:rPr lang="ru-RU" sz="1600" u="none" strike="noStrike" dirty="0" err="1">
                          <a:effectLst/>
                          <a:latin typeface="Calibri"/>
                          <a:ea typeface="Times New Roman"/>
                          <a:cs typeface="Times New Roman"/>
                          <a:hlinkClick r:id="rId4"/>
                        </a:rPr>
                        <a:t>PointF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DrawPolygon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карандаш,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PointF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[] массив точек)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Рисует многоугольник, определяемый массивом структур </a:t>
                      </a:r>
                      <a:r>
                        <a:rPr lang="ru-RU" sz="1600" u="none" strike="noStrike">
                          <a:effectLst/>
                          <a:latin typeface="Calibri"/>
                          <a:ea typeface="Times New Roman"/>
                          <a:cs typeface="Times New Roman"/>
                          <a:hlinkClick r:id="rId4"/>
                        </a:rPr>
                        <a:t>PointF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DrawRectangle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Pen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карандаш,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абсцисса,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ордината,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ширина,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высота) 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Рисует прямоугольник, который определен парой координат, шириной и высотой</a:t>
                      </a:r>
                    </a:p>
                  </a:txBody>
                  <a:tcPr marL="6350" marR="63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28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качестве примера выведем на форму фигурку барана. Для этого определим в классе формы поля:</a:t>
            </a:r>
          </a:p>
          <a:p>
            <a:pPr marL="0" indent="0">
              <a:buNone/>
            </a:pPr>
            <a:r>
              <a:rPr lang="en-US" dirty="0"/>
              <a:t>float x0 = 230;//</a:t>
            </a:r>
            <a:r>
              <a:rPr lang="ru-RU" dirty="0"/>
              <a:t>Абсцисса начальной точки</a:t>
            </a:r>
          </a:p>
          <a:p>
            <a:pPr marL="0" indent="0">
              <a:buNone/>
            </a:pPr>
            <a:r>
              <a:rPr lang="en-US" dirty="0"/>
              <a:t>float y0 = 180;//</a:t>
            </a:r>
            <a:r>
              <a:rPr lang="ru-RU" dirty="0"/>
              <a:t>Ордината </a:t>
            </a:r>
            <a:r>
              <a:rPr lang="ru-RU" dirty="0" smtClean="0"/>
              <a:t>начальной </a:t>
            </a:r>
            <a:r>
              <a:rPr lang="ru-RU" dirty="0"/>
              <a:t>точки</a:t>
            </a:r>
          </a:p>
          <a:p>
            <a:pPr marL="0" indent="0">
              <a:buNone/>
            </a:pPr>
            <a:r>
              <a:rPr lang="en-US" dirty="0"/>
              <a:t>float t = 0;//</a:t>
            </a:r>
            <a:r>
              <a:rPr lang="ru-RU" dirty="0"/>
              <a:t>Для последующей анимации</a:t>
            </a:r>
          </a:p>
          <a:p>
            <a:pPr marL="0" indent="0">
              <a:buNone/>
            </a:pPr>
            <a:r>
              <a:rPr lang="ru-RU" dirty="0"/>
              <a:t>Определим  событие </a:t>
            </a:r>
            <a:r>
              <a:rPr lang="en-US" dirty="0"/>
              <a:t>Paint: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OnPaint</a:t>
            </a:r>
            <a:r>
              <a:rPr lang="en-US" dirty="0"/>
              <a:t>(object sender, </a:t>
            </a:r>
            <a:r>
              <a:rPr lang="en-US" dirty="0" err="1"/>
              <a:t>PaintEventArgs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  Graphics g = </a:t>
            </a:r>
            <a:r>
              <a:rPr lang="en-US" dirty="0" err="1"/>
              <a:t>e.Graphics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/>
              <a:t>Описать поверхность рисования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 err="1"/>
              <a:t>DrawSheep</a:t>
            </a:r>
            <a:r>
              <a:rPr lang="en-US" dirty="0"/>
              <a:t>(g, x0, y0, t); // </a:t>
            </a:r>
            <a:r>
              <a:rPr lang="ru-RU" dirty="0"/>
              <a:t>Нарисовать барана     }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250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 метод  </a:t>
            </a:r>
            <a:r>
              <a:rPr lang="en-US" dirty="0" err="1"/>
              <a:t>DrawSheep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DrawSheep</a:t>
            </a:r>
            <a:r>
              <a:rPr lang="en-US" dirty="0"/>
              <a:t>(Graphics g, float x0, float y0, float t)</a:t>
            </a:r>
          </a:p>
          <a:p>
            <a:pPr marL="0" indent="0">
              <a:buNone/>
            </a:pPr>
            <a:r>
              <a:rPr lang="en-US" dirty="0"/>
              <a:t> {Pen p1 = new Pen(</a:t>
            </a:r>
            <a:r>
              <a:rPr lang="en-US" dirty="0" err="1"/>
              <a:t>Color.Blue</a:t>
            </a:r>
            <a:r>
              <a:rPr lang="en-US" dirty="0"/>
              <a:t>, 2); // </a:t>
            </a:r>
            <a:r>
              <a:rPr lang="ru-RU" dirty="0"/>
              <a:t>заготавливаем карандаши и кисти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Pen p2 = new Pen(</a:t>
            </a:r>
            <a:r>
              <a:rPr lang="en-US" dirty="0" err="1"/>
              <a:t>Color.Red</a:t>
            </a:r>
            <a:r>
              <a:rPr lang="en-US" dirty="0"/>
              <a:t>, 3); // </a:t>
            </a:r>
            <a:r>
              <a:rPr lang="ru-RU" dirty="0"/>
              <a:t>для рисования барана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Pen p3 = new Pen(</a:t>
            </a:r>
            <a:r>
              <a:rPr lang="en-US" dirty="0" err="1"/>
              <a:t>Color.Gray</a:t>
            </a:r>
            <a:r>
              <a:rPr lang="en-US" dirty="0"/>
              <a:t>, 4);</a:t>
            </a:r>
          </a:p>
          <a:p>
            <a:pPr marL="0" indent="0">
              <a:buNone/>
            </a:pPr>
            <a:r>
              <a:rPr lang="en-US" dirty="0"/>
              <a:t>  Pen p4 = new Pen(</a:t>
            </a:r>
            <a:r>
              <a:rPr lang="en-US" dirty="0" err="1"/>
              <a:t>Color.Black</a:t>
            </a:r>
            <a:r>
              <a:rPr lang="en-US" dirty="0"/>
              <a:t>, 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SolidBrush</a:t>
            </a:r>
            <a:r>
              <a:rPr lang="en-US" dirty="0"/>
              <a:t> b1 = new </a:t>
            </a:r>
            <a:r>
              <a:rPr lang="en-US" dirty="0" err="1"/>
              <a:t>SolidBrush</a:t>
            </a:r>
            <a:r>
              <a:rPr lang="en-US" dirty="0"/>
              <a:t>(</a:t>
            </a:r>
            <a:r>
              <a:rPr lang="en-US" dirty="0" err="1"/>
              <a:t>Color.Green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g.FillEllipse</a:t>
            </a:r>
            <a:r>
              <a:rPr lang="en-US" dirty="0"/>
              <a:t>(b1, x0, y0, 100, 50); // </a:t>
            </a:r>
            <a:r>
              <a:rPr lang="ru-RU" dirty="0"/>
              <a:t>туловище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float </a:t>
            </a:r>
            <a:r>
              <a:rPr lang="en-US" dirty="0" err="1"/>
              <a:t>xhead</a:t>
            </a:r>
            <a:r>
              <a:rPr lang="en-US" dirty="0"/>
              <a:t> = x0 + 60; // </a:t>
            </a:r>
            <a:r>
              <a:rPr lang="ru-RU" dirty="0"/>
              <a:t>вычисляем координаты головы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float </a:t>
            </a:r>
            <a:r>
              <a:rPr lang="en-US" dirty="0" err="1"/>
              <a:t>yhead</a:t>
            </a:r>
            <a:r>
              <a:rPr lang="en-US" dirty="0"/>
              <a:t> = y0 - 20;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g.DrawPolygon</a:t>
            </a:r>
            <a:r>
              <a:rPr lang="en-US" dirty="0"/>
              <a:t>(p1, new </a:t>
            </a:r>
            <a:r>
              <a:rPr lang="en-US" dirty="0" err="1"/>
              <a:t>PointF</a:t>
            </a:r>
            <a:r>
              <a:rPr lang="en-US" dirty="0"/>
              <a:t>[] {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xhead</a:t>
            </a:r>
            <a:r>
              <a:rPr lang="en-US" dirty="0"/>
              <a:t>, </a:t>
            </a:r>
            <a:r>
              <a:rPr lang="en-US" dirty="0" err="1"/>
              <a:t>yhead</a:t>
            </a:r>
            <a:r>
              <a:rPr lang="en-US" dirty="0"/>
              <a:t>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xhead</a:t>
            </a:r>
            <a:r>
              <a:rPr lang="en-US" dirty="0"/>
              <a:t> +       30, </a:t>
            </a:r>
            <a:r>
              <a:rPr lang="en-US" dirty="0" err="1"/>
              <a:t>yhead</a:t>
            </a:r>
            <a:r>
              <a:rPr lang="en-US" dirty="0"/>
              <a:t> + 30),new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xhead</a:t>
            </a:r>
            <a:r>
              <a:rPr lang="en-US" dirty="0"/>
              <a:t> + 60, </a:t>
            </a:r>
            <a:r>
              <a:rPr lang="en-US" dirty="0" err="1"/>
              <a:t>yhead</a:t>
            </a:r>
            <a:r>
              <a:rPr lang="en-US" dirty="0"/>
              <a:t>) });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642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// рисуем голову</a:t>
            </a:r>
          </a:p>
          <a:p>
            <a:pPr marL="0" indent="0">
              <a:buNone/>
            </a:pPr>
            <a:r>
              <a:rPr lang="en-US" dirty="0" err="1"/>
              <a:t>g.DrawEllipse</a:t>
            </a:r>
            <a:r>
              <a:rPr lang="en-US" dirty="0"/>
              <a:t>(p2, x0 + 80, y0 - 12, 5, 5); // </a:t>
            </a:r>
            <a:r>
              <a:rPr lang="ru-RU" dirty="0"/>
              <a:t>рисуем глаза</a:t>
            </a:r>
          </a:p>
          <a:p>
            <a:pPr marL="0" indent="0">
              <a:buNone/>
            </a:pPr>
            <a:r>
              <a:rPr lang="en-US" dirty="0" err="1"/>
              <a:t>g.DrawEllipse</a:t>
            </a:r>
            <a:r>
              <a:rPr lang="en-US" dirty="0"/>
              <a:t>(p2, x0 + 95, y0 - 12, 5, 5);</a:t>
            </a:r>
          </a:p>
          <a:p>
            <a:pPr marL="0" indent="0">
              <a:buNone/>
            </a:pPr>
            <a:r>
              <a:rPr lang="en-US" dirty="0" err="1"/>
              <a:t>g.DrawArc</a:t>
            </a:r>
            <a:r>
              <a:rPr lang="en-US" dirty="0"/>
              <a:t>(p3, x0 + 20, y0 - 45, 50, 50, 0, -90); // </a:t>
            </a:r>
            <a:r>
              <a:rPr lang="ru-RU" dirty="0"/>
              <a:t>рисуем рога</a:t>
            </a:r>
          </a:p>
          <a:p>
            <a:pPr marL="0" indent="0">
              <a:buNone/>
            </a:pPr>
            <a:r>
              <a:rPr lang="en-US" dirty="0" err="1"/>
              <a:t>g.DrawArc</a:t>
            </a:r>
            <a:r>
              <a:rPr lang="en-US" dirty="0"/>
              <a:t>(p3, x0 + 60, y0 - 45, 50, 50, 0, -90);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xlegs</a:t>
            </a:r>
            <a:r>
              <a:rPr lang="en-US" dirty="0"/>
              <a:t> = x0 + 10; // </a:t>
            </a:r>
            <a:r>
              <a:rPr lang="ru-RU" dirty="0"/>
              <a:t>вычисляем координаты ног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ylegs</a:t>
            </a:r>
            <a:r>
              <a:rPr lang="en-US" dirty="0"/>
              <a:t> = y0 + 42; // </a:t>
            </a:r>
            <a:r>
              <a:rPr lang="ru-RU" dirty="0"/>
              <a:t>и рисуем четыре ноги</a:t>
            </a:r>
          </a:p>
          <a:p>
            <a:pPr marL="0" indent="0">
              <a:buNone/>
            </a:pPr>
            <a:r>
              <a:rPr lang="en-US" dirty="0" err="1"/>
              <a:t>g.DrawLines</a:t>
            </a:r>
            <a:r>
              <a:rPr lang="en-US" dirty="0"/>
              <a:t>(p4, new </a:t>
            </a:r>
            <a:r>
              <a:rPr lang="en-US" dirty="0" err="1"/>
              <a:t>PointF</a:t>
            </a:r>
            <a:r>
              <a:rPr lang="en-US" dirty="0"/>
              <a:t>[] {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), new              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 + 20 * (1 - t), </a:t>
            </a:r>
            <a:r>
              <a:rPr lang="en-US" dirty="0" err="1"/>
              <a:t>ylegs</a:t>
            </a:r>
            <a:r>
              <a:rPr lang="en-US" dirty="0"/>
              <a:t> + 20),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 + 40) });</a:t>
            </a:r>
          </a:p>
          <a:p>
            <a:pPr marL="0" indent="0">
              <a:buNone/>
            </a:pPr>
            <a:r>
              <a:rPr lang="en-US" dirty="0" err="1"/>
              <a:t>xlegs</a:t>
            </a:r>
            <a:r>
              <a:rPr lang="en-US" dirty="0"/>
              <a:t> = </a:t>
            </a:r>
            <a:r>
              <a:rPr lang="en-US" dirty="0" err="1"/>
              <a:t>xlegs</a:t>
            </a:r>
            <a:r>
              <a:rPr lang="en-US" dirty="0"/>
              <a:t> + 20;</a:t>
            </a:r>
          </a:p>
          <a:p>
            <a:pPr marL="0" indent="0">
              <a:buNone/>
            </a:pPr>
            <a:r>
              <a:rPr lang="en-US" dirty="0" err="1"/>
              <a:t>g.DrawLines</a:t>
            </a:r>
            <a:r>
              <a:rPr lang="en-US" dirty="0"/>
              <a:t>(p4, new </a:t>
            </a:r>
            <a:r>
              <a:rPr lang="en-US" dirty="0" err="1"/>
              <a:t>PointF</a:t>
            </a:r>
            <a:r>
              <a:rPr lang="en-US" dirty="0"/>
              <a:t>[] {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 + 20 * (1 - t), </a:t>
            </a:r>
            <a:r>
              <a:rPr lang="en-US" dirty="0" err="1"/>
              <a:t>ylegs</a:t>
            </a:r>
            <a:r>
              <a:rPr lang="en-US" dirty="0"/>
              <a:t> + 20),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 + 40) });</a:t>
            </a:r>
          </a:p>
          <a:p>
            <a:pPr marL="0" indent="0">
              <a:buNone/>
            </a:pPr>
            <a:r>
              <a:rPr lang="en-US" dirty="0" err="1"/>
              <a:t>xlegs</a:t>
            </a:r>
            <a:r>
              <a:rPr lang="en-US" dirty="0"/>
              <a:t> = </a:t>
            </a:r>
            <a:r>
              <a:rPr lang="en-US" dirty="0" err="1"/>
              <a:t>xlegs</a:t>
            </a:r>
            <a:r>
              <a:rPr lang="en-US" dirty="0"/>
              <a:t> + 40;</a:t>
            </a:r>
          </a:p>
          <a:p>
            <a:pPr marL="0" indent="0">
              <a:buNone/>
            </a:pPr>
            <a:r>
              <a:rPr lang="en-US" dirty="0" err="1"/>
              <a:t>g.DrawLines</a:t>
            </a:r>
            <a:r>
              <a:rPr lang="en-US" dirty="0"/>
              <a:t>(p4, new </a:t>
            </a:r>
            <a:r>
              <a:rPr lang="en-US" dirty="0" err="1"/>
              <a:t>PointF</a:t>
            </a:r>
            <a:r>
              <a:rPr lang="en-US" dirty="0"/>
              <a:t>[] {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 + 20 * (1 - t), </a:t>
            </a:r>
            <a:r>
              <a:rPr lang="en-US" dirty="0" err="1"/>
              <a:t>ylegs</a:t>
            </a:r>
            <a:r>
              <a:rPr lang="en-US" dirty="0"/>
              <a:t> + 20),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 + 40) });</a:t>
            </a:r>
          </a:p>
          <a:p>
            <a:pPr marL="0" indent="0">
              <a:buNone/>
            </a:pPr>
            <a:r>
              <a:rPr lang="en-US" dirty="0" err="1"/>
              <a:t>xlegs</a:t>
            </a:r>
            <a:r>
              <a:rPr lang="en-US" dirty="0"/>
              <a:t> = </a:t>
            </a:r>
            <a:r>
              <a:rPr lang="en-US" dirty="0" err="1"/>
              <a:t>xlegs</a:t>
            </a:r>
            <a:r>
              <a:rPr lang="en-US" dirty="0"/>
              <a:t> + 20;</a:t>
            </a:r>
          </a:p>
          <a:p>
            <a:pPr marL="0" indent="0">
              <a:buNone/>
            </a:pPr>
            <a:r>
              <a:rPr lang="en-US" dirty="0" err="1"/>
              <a:t>g.DrawLines</a:t>
            </a:r>
            <a:r>
              <a:rPr lang="en-US" dirty="0"/>
              <a:t>(p4, new </a:t>
            </a:r>
            <a:r>
              <a:rPr lang="en-US" dirty="0" err="1"/>
              <a:t>PointF</a:t>
            </a:r>
            <a:r>
              <a:rPr lang="en-US" dirty="0"/>
              <a:t>[] {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 + 20 * (1 - t), </a:t>
            </a:r>
            <a:r>
              <a:rPr lang="en-US" dirty="0" err="1"/>
              <a:t>ylegs</a:t>
            </a:r>
            <a:r>
              <a:rPr lang="en-US" dirty="0"/>
              <a:t> + 20), new </a:t>
            </a:r>
            <a:r>
              <a:rPr lang="en-US" dirty="0" err="1"/>
              <a:t>PointF</a:t>
            </a:r>
            <a:r>
              <a:rPr lang="en-US" dirty="0"/>
              <a:t>(</a:t>
            </a:r>
            <a:r>
              <a:rPr lang="en-US" dirty="0" err="1"/>
              <a:t>xlegs</a:t>
            </a:r>
            <a:r>
              <a:rPr lang="en-US" dirty="0"/>
              <a:t>, </a:t>
            </a:r>
            <a:r>
              <a:rPr lang="en-US" dirty="0" err="1"/>
              <a:t>ylegs</a:t>
            </a:r>
            <a:r>
              <a:rPr lang="en-US" dirty="0"/>
              <a:t> + 40) });</a:t>
            </a:r>
          </a:p>
          <a:p>
            <a:pPr marL="0" indent="0">
              <a:buNone/>
            </a:pPr>
            <a:r>
              <a:rPr lang="en-US" dirty="0" err="1"/>
              <a:t>g.DrawArc</a:t>
            </a:r>
            <a:r>
              <a:rPr lang="en-US" dirty="0"/>
              <a:t>(p4, x0 - 25, y0 + 12, 25, 25, 0, 245);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рисуем хвост 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ru-RU" dirty="0"/>
              <a:t>Зададим размеры формы 600, 480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52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T – Структура таблицы (третье окно):</a:t>
            </a:r>
          </a:p>
          <a:p>
            <a:pPr marL="0" indent="0">
              <a:buNone/>
            </a:pPr>
            <a:r>
              <a:rPr lang="ru-RU" dirty="0"/>
              <a:t>1. Информация о студентах (Фамилия, группа, пол, оценки по трем предметам, средний балл – вычисляется)</a:t>
            </a:r>
          </a:p>
          <a:p>
            <a:pPr marL="0" indent="0">
              <a:buNone/>
            </a:pPr>
            <a:r>
              <a:rPr lang="ru-RU" dirty="0"/>
              <a:t>2. Информация о магазинах (номер магазина, название товара, стоимость единицы, количество единиц товара, общая стоимость данного товара – вычисляется) </a:t>
            </a:r>
          </a:p>
          <a:p>
            <a:pPr marL="0" indent="0">
              <a:buNone/>
            </a:pPr>
            <a:r>
              <a:rPr lang="ru-RU" dirty="0"/>
              <a:t>3. Информация о специальностях (название факультета, название специальности, число бюджетных мест, число коммерческих мест, число договорных мест, общее число мест на специальности – вычисляется)</a:t>
            </a:r>
          </a:p>
          <a:p>
            <a:pPr marL="0" indent="0">
              <a:buNone/>
            </a:pPr>
            <a:r>
              <a:rPr lang="ru-RU" dirty="0"/>
              <a:t>4. Информация по экзаменам (название предмета, ФИО преподавателя, число пятерок, число четверок, число троек, число двоек, число не явившихся, общее число студентов группы – вычисляется)</a:t>
            </a:r>
          </a:p>
          <a:p>
            <a:pPr marL="0" indent="0">
              <a:buNone/>
            </a:pPr>
            <a:r>
              <a:rPr lang="ru-RU" dirty="0"/>
              <a:t>5. Информация об автомобилях (марка автомобиля, номер, вид – грузовой или легковой, пробег в километрах, число месяцев пробега, средний пробег в месяц – вычисляется)</a:t>
            </a:r>
          </a:p>
          <a:p>
            <a:pPr marL="0" indent="0">
              <a:buNone/>
            </a:pPr>
            <a:r>
              <a:rPr lang="ru-RU" dirty="0"/>
              <a:t> 6. Информация о лекарствах (название лекарства, номер аптеки, цена упаковки, количество упаковок, стоимость данного лекарства – вычисляется)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589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792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132856"/>
            <a:ext cx="5353050" cy="2905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запуске приложения получим </a:t>
            </a:r>
          </a:p>
        </p:txBody>
      </p:sp>
    </p:spTree>
    <p:extLst>
      <p:ext uri="{BB962C8B-B14F-4D97-AF65-F5344CB8AC3E}">
        <p14:creationId xmlns:p14="http://schemas.microsoft.com/office/powerpoint/2010/main" val="36521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Анимация - это почти всегда меняющаяся картинка, в примере будет меняться с одной стороны положение барашка, а с другой изгиб лап. Изгиб лап у барана определяется параметром t из отрезка [-0.3,0.7], а положение барана будет также вычисляться в зависимости от параметра t </a:t>
            </a:r>
          </a:p>
          <a:p>
            <a:pPr marL="0" indent="0">
              <a:buNone/>
            </a:pPr>
            <a:r>
              <a:rPr lang="ru-RU" dirty="0"/>
              <a:t>Здесь будет использован стандартный класс </a:t>
            </a:r>
            <a:r>
              <a:rPr lang="ru-RU" dirty="0" err="1"/>
              <a:t>Math</a:t>
            </a:r>
            <a:r>
              <a:rPr lang="ru-RU" dirty="0"/>
              <a:t>, содержащий математические функции, но после вычисления необходимо привести результат вычисления к типу </a:t>
            </a:r>
            <a:r>
              <a:rPr lang="ru-RU" dirty="0" err="1"/>
              <a:t>float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регулярного изменения координат барана имеется </a:t>
            </a:r>
            <a:r>
              <a:rPr lang="ru-RU" dirty="0" err="1"/>
              <a:t>невизуальная</a:t>
            </a:r>
            <a:r>
              <a:rPr lang="ru-RU" dirty="0"/>
              <a:t> компонента </a:t>
            </a:r>
            <a:r>
              <a:rPr lang="ru-RU" b="1" dirty="0" err="1"/>
              <a:t>Timer</a:t>
            </a:r>
            <a:r>
              <a:rPr lang="ru-RU" dirty="0"/>
              <a:t>. Перетаскивание этой компоненты на форму приведет к ее размещению в невидимой части экрана, так как она </a:t>
            </a:r>
            <a:r>
              <a:rPr lang="ru-RU" dirty="0" err="1"/>
              <a:t>невизуальная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свойствах устанавливается значение </a:t>
            </a:r>
            <a:r>
              <a:rPr lang="ru-RU" b="1" dirty="0" err="1"/>
              <a:t>Interval</a:t>
            </a:r>
            <a:r>
              <a:rPr lang="ru-RU" dirty="0"/>
              <a:t> = 60. Это свойство определяет, через сколько миллисекунд должен быть "тик" часов. </a:t>
            </a:r>
          </a:p>
        </p:txBody>
      </p:sp>
    </p:spTree>
    <p:extLst>
      <p:ext uri="{BB962C8B-B14F-4D97-AF65-F5344CB8AC3E}">
        <p14:creationId xmlns:p14="http://schemas.microsoft.com/office/powerpoint/2010/main" val="2449496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Значение равное 1000 соответствует одной секунде. Следует учитывать, что интервал "тиканья" является относительно приблизительным, и может варьироваться в зависимости от мощности компьютера и его текущей загрузки.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списке событий таймера имеется одно событие </a:t>
            </a:r>
            <a:r>
              <a:rPr lang="ru-RU" b="1" dirty="0" err="1"/>
              <a:t>Tick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/>
              <a:t>реакции на его наступление будет в примере называться </a:t>
            </a:r>
            <a:r>
              <a:rPr lang="ru-RU" b="1" dirty="0" err="1"/>
              <a:t>Tick</a:t>
            </a:r>
            <a:r>
              <a:rPr lang="ru-RU" dirty="0"/>
              <a:t> и содержать код:</a:t>
            </a:r>
          </a:p>
        </p:txBody>
      </p:sp>
    </p:spTree>
    <p:extLst>
      <p:ext uri="{BB962C8B-B14F-4D97-AF65-F5344CB8AC3E}">
        <p14:creationId xmlns:p14="http://schemas.microsoft.com/office/powerpoint/2010/main" val="3067728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private void timer1_Tick(object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{float </a:t>
            </a:r>
            <a:r>
              <a:rPr lang="en-US" dirty="0" err="1"/>
              <a:t>dt</a:t>
            </a:r>
            <a:r>
              <a:rPr lang="en-US" dirty="0"/>
              <a:t> =  0.01f;</a:t>
            </a:r>
          </a:p>
          <a:p>
            <a:pPr marL="0" indent="0">
              <a:buNone/>
            </a:pPr>
            <a:r>
              <a:rPr lang="en-US" dirty="0"/>
              <a:t>         t = t + </a:t>
            </a:r>
            <a:r>
              <a:rPr lang="en-US" dirty="0" err="1"/>
              <a:t>dt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if ((t &lt; - 0.3f)||(t &gt;  0.7f))</a:t>
            </a:r>
          </a:p>
          <a:p>
            <a:pPr marL="0" indent="0">
              <a:buNone/>
            </a:pPr>
            <a:r>
              <a:rPr lang="en-US" dirty="0"/>
              <a:t>        { </a:t>
            </a:r>
            <a:r>
              <a:rPr lang="en-US" dirty="0" err="1"/>
              <a:t>dt</a:t>
            </a:r>
            <a:r>
              <a:rPr lang="en-US" dirty="0"/>
              <a:t> = -</a:t>
            </a:r>
            <a:r>
              <a:rPr lang="en-US" dirty="0" err="1"/>
              <a:t>dt</a:t>
            </a:r>
            <a:r>
              <a:rPr lang="en-US" dirty="0"/>
              <a:t>;     }</a:t>
            </a:r>
          </a:p>
          <a:p>
            <a:pPr marL="0" indent="0">
              <a:buNone/>
            </a:pPr>
            <a:r>
              <a:rPr lang="en-US" dirty="0"/>
              <a:t>         x0 = 230 + (float)(100 * </a:t>
            </a:r>
            <a:r>
              <a:rPr lang="en-US" dirty="0" err="1"/>
              <a:t>Math.Sin</a:t>
            </a:r>
            <a:r>
              <a:rPr lang="en-US" dirty="0"/>
              <a:t>(10 * t));</a:t>
            </a:r>
          </a:p>
          <a:p>
            <a:pPr marL="0" indent="0">
              <a:buNone/>
            </a:pPr>
            <a:r>
              <a:rPr lang="en-US" dirty="0"/>
              <a:t>        y0 = 180 - (float)(20 * </a:t>
            </a:r>
            <a:r>
              <a:rPr lang="en-US" dirty="0" err="1"/>
              <a:t>Math.Sin</a:t>
            </a:r>
            <a:r>
              <a:rPr lang="en-US" dirty="0"/>
              <a:t>(30 * t));</a:t>
            </a:r>
          </a:p>
          <a:p>
            <a:pPr marL="0" indent="0">
              <a:buNone/>
            </a:pPr>
            <a:r>
              <a:rPr lang="en-US" dirty="0"/>
              <a:t>        Invalidate();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/>
              <a:t>Перерисовка формы, то есть вызов метода </a:t>
            </a:r>
            <a:r>
              <a:rPr lang="en-US" b="1" dirty="0"/>
              <a:t>Paint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061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запуска таймера с событием </a:t>
            </a:r>
            <a:r>
              <a:rPr lang="en-US" b="1" dirty="0"/>
              <a:t>DoubleClick </a:t>
            </a:r>
            <a:r>
              <a:rPr lang="ru-RU" dirty="0"/>
              <a:t>формы связывается метод, который «запускает» </a:t>
            </a:r>
            <a:r>
              <a:rPr lang="ru-RU" dirty="0" smtClean="0"/>
              <a:t>таймер: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void DoubleClick(object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 timer1.Enabled = true;        }</a:t>
            </a:r>
          </a:p>
          <a:p>
            <a:pPr marL="0" indent="0">
              <a:buNone/>
            </a:pPr>
            <a:r>
              <a:rPr lang="ru-RU" dirty="0"/>
              <a:t>При этом рисунок будет перерисовываться, и барашек будет двигаться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6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sz="3100" dirty="0"/>
              <a:t>Отчет </a:t>
            </a:r>
            <a:r>
              <a:rPr lang="ru-RU" sz="3100" dirty="0" smtClean="0"/>
              <a:t>по лабораторной работе представляет </a:t>
            </a:r>
            <a:r>
              <a:rPr lang="ru-RU" sz="3100" dirty="0"/>
              <a:t>собой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100" dirty="0" smtClean="0"/>
              <a:t>таблицу вида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974008"/>
              </p:ext>
            </p:extLst>
          </p:nvPr>
        </p:nvGraphicFramePr>
        <p:xfrm>
          <a:off x="457200" y="1600200"/>
          <a:ext cx="8229600" cy="197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Имя окна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Имя элемента контроля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Имя события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Словесное описание действия</a:t>
                      </a:r>
                      <a:endParaRPr lang="ru-RU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Программный код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7890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нужно защищать, то есть объяснить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11994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ОКОННЫЕ ПРИЛОЖЕНИЯ В C</a:t>
            </a:r>
            <a:r>
              <a:rPr lang="ru-RU" dirty="0" smtClean="0"/>
              <a:t>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Отличия </a:t>
            </a:r>
            <a:r>
              <a:rPr lang="ru-RU" b="1" dirty="0"/>
              <a:t>программирования, управляемого данными, </a:t>
            </a:r>
            <a:r>
              <a:rPr lang="ru-RU" b="1" dirty="0" smtClean="0"/>
              <a:t>от </a:t>
            </a:r>
            <a:r>
              <a:rPr lang="ru-RU" b="1" dirty="0"/>
              <a:t>программирования, управляемого событиями</a:t>
            </a:r>
          </a:p>
          <a:p>
            <a:pPr marL="0" indent="0">
              <a:buNone/>
            </a:pPr>
            <a:r>
              <a:rPr lang="ru-RU" dirty="0" smtClean="0"/>
              <a:t>До </a:t>
            </a:r>
            <a:r>
              <a:rPr lang="ru-RU" dirty="0"/>
              <a:t>сих пор рассматривались консольные приложения, которые управляются данными. В отличие от них </a:t>
            </a:r>
            <a:r>
              <a:rPr lang="ru-RU" dirty="0" err="1"/>
              <a:t>Windows</a:t>
            </a:r>
            <a:r>
              <a:rPr lang="ru-RU" dirty="0"/>
              <a:t> – приложение управляется событиями. </a:t>
            </a:r>
          </a:p>
        </p:txBody>
      </p:sp>
    </p:spTree>
    <p:extLst>
      <p:ext uri="{BB962C8B-B14F-4D97-AF65-F5344CB8AC3E}">
        <p14:creationId xmlns:p14="http://schemas.microsoft.com/office/powerpoint/2010/main" val="22408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Показана </a:t>
            </a:r>
            <a:r>
              <a:rPr lang="ru-RU" dirty="0"/>
              <a:t>работа приложения, управляемого данными, и приложения, управляемого событиями.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0" y="1196757"/>
            <a:ext cx="3394476" cy="38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0851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 есть приложение, управляемое событиями, работает не последовательно, а как совокупность обработчиков событий. </a:t>
            </a:r>
            <a:r>
              <a:rPr lang="ru-RU" b="1" dirty="0"/>
              <a:t>Событиями</a:t>
            </a:r>
            <a:r>
              <a:rPr lang="ru-RU" dirty="0"/>
              <a:t> является, например, выбор пункта меню, нажатие кнопки, перемещение мыши и 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3886</Words>
  <Application>Microsoft Office PowerPoint</Application>
  <PresentationFormat>Экран (4:3)</PresentationFormat>
  <Paragraphs>397</Paragraphs>
  <Slides>65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Оконное приложение в C#</vt:lpstr>
      <vt:lpstr>Задание к лабораторной 6</vt:lpstr>
      <vt:lpstr>Презентация PowerPoint</vt:lpstr>
      <vt:lpstr>Номер варианта имеет вид:   RCMPT  </vt:lpstr>
      <vt:lpstr>Презентация PowerPoint</vt:lpstr>
      <vt:lpstr>Презентация PowerPoint</vt:lpstr>
      <vt:lpstr> Отчет по лабораторной работе представляет собой  таблицу вида </vt:lpstr>
      <vt:lpstr>ОКОННЫЕ ПРИЛОЖЕНИЯ В C#</vt:lpstr>
      <vt:lpstr>Презентация PowerPoint</vt:lpstr>
      <vt:lpstr>Выбор типа приложения</vt:lpstr>
      <vt:lpstr>Создается одна форма</vt:lpstr>
      <vt:lpstr>Презентация PowerPoint</vt:lpstr>
      <vt:lpstr>Окно свойств</vt:lpstr>
      <vt:lpstr>Презентация PowerPoint</vt:lpstr>
      <vt:lpstr>Презентация PowerPoint</vt:lpstr>
      <vt:lpstr>Презентация PowerPoint</vt:lpstr>
      <vt:lpstr>Некоторые свойства формы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Элементы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 различных элементов управления</vt:lpstr>
      <vt:lpstr>1. Создание TabControl и добавление в него 3 закладок</vt:lpstr>
      <vt:lpstr>2. Group Box и в ней 3 Radio Button и кнопка для просмотра выбранного цвета</vt:lpstr>
      <vt:lpstr>Вывод сообщения  о выбранном цвете</vt:lpstr>
      <vt:lpstr>При выполнении окно будет иметь вид:</vt:lpstr>
      <vt:lpstr>4. Закладка Поля ввода</vt:lpstr>
      <vt:lpstr>Компонента maskedTextBox </vt:lpstr>
      <vt:lpstr>Кнопка для вывода года рождения</vt:lpstr>
      <vt:lpstr>При выполнении форма имеет вид </vt:lpstr>
      <vt:lpstr>Создание меню</vt:lpstr>
      <vt:lpstr>Редактирование меню</vt:lpstr>
      <vt:lpstr>Презентация PowerPoint</vt:lpstr>
      <vt:lpstr>Презентация PowerPoint</vt:lpstr>
      <vt:lpstr>Форма 2 – работа с таблицей </vt:lpstr>
      <vt:lpstr>Презентация PowerPoint</vt:lpstr>
      <vt:lpstr>Презентация PowerPoint</vt:lpstr>
      <vt:lpstr>Презентация PowerPoint</vt:lpstr>
      <vt:lpstr>Компонента Graphics</vt:lpstr>
      <vt:lpstr>Презентация PowerPoint</vt:lpstr>
      <vt:lpstr>Имена основных цветов</vt:lpstr>
      <vt:lpstr>Презентация PowerPoint</vt:lpstr>
      <vt:lpstr>Презентация PowerPoint</vt:lpstr>
      <vt:lpstr>Презентация PowerPoint</vt:lpstr>
      <vt:lpstr>Некоторые методы класса Graphics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Анимация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Оконное приложение в C#</dc:title>
  <dc:creator>Student</dc:creator>
  <cp:lastModifiedBy>RePack by Diakov</cp:lastModifiedBy>
  <cp:revision>61</cp:revision>
  <dcterms:created xsi:type="dcterms:W3CDTF">2017-11-17T06:47:53Z</dcterms:created>
  <dcterms:modified xsi:type="dcterms:W3CDTF">2020-03-15T02:44:40Z</dcterms:modified>
</cp:coreProperties>
</file>