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9" r:id="rId11"/>
    <p:sldId id="287" r:id="rId12"/>
    <p:sldId id="289" r:id="rId13"/>
    <p:sldId id="290" r:id="rId14"/>
    <p:sldId id="288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" initials="V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9T14:45:52.426" idx="2">
    <p:pos x="2920" y="2891"/>
    <p:text>Не совсем верное условие, к примеру оно не будет работать в случае если пользователь введет следующую строку Х = "1 2 3 4 4k 5 5z5"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4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2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2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3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3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9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9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03B5-401D-4C13-B0D8-7118C5311AF9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72DF-CEB5-4652-85D3-5E1AB50D3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7</a:t>
            </a:r>
            <a:br>
              <a:rPr lang="ru-RU" dirty="0" smtClean="0"/>
            </a:br>
            <a:r>
              <a:rPr lang="ru-RU" dirty="0" smtClean="0"/>
              <a:t>Списки и строки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ComboBox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Элемент </a:t>
            </a:r>
            <a:r>
              <a:rPr lang="ru-RU" dirty="0"/>
              <a:t>управления </a:t>
            </a:r>
            <a:r>
              <a:rPr lang="ru-RU" b="1" dirty="0" err="1"/>
              <a:t>ComboBox</a:t>
            </a:r>
            <a:r>
              <a:rPr lang="ru-RU" dirty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для вывода данных в раскрывающемся поле со списком.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умолчанию элемент управления </a:t>
            </a:r>
            <a:r>
              <a:rPr lang="ru-RU" b="1" dirty="0" err="1"/>
              <a:t>ComboBox</a:t>
            </a:r>
            <a:r>
              <a:rPr lang="ru-RU" b="1" dirty="0"/>
              <a:t> </a:t>
            </a:r>
            <a:r>
              <a:rPr lang="ru-RU" dirty="0"/>
              <a:t>отображается в двух частях: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Верхняя </a:t>
            </a:r>
            <a:r>
              <a:rPr lang="ru-RU" dirty="0"/>
              <a:t>часть — это текстовое поле, позволяющее пользователю ввести элемент списка.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Вторая </a:t>
            </a:r>
            <a:r>
              <a:rPr lang="ru-RU" dirty="0"/>
              <a:t>часть — это поле со списком, в котором отображается список элементов, из которых пользователь может выбрать один из них.</a:t>
            </a:r>
          </a:p>
        </p:txBody>
      </p:sp>
    </p:spTree>
    <p:extLst>
      <p:ext uri="{BB962C8B-B14F-4D97-AF65-F5344CB8AC3E}">
        <p14:creationId xmlns:p14="http://schemas.microsoft.com/office/powerpoint/2010/main" val="10621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b="1" dirty="0" err="1"/>
              <a:t>DropDownStyle</a:t>
            </a:r>
            <a:r>
              <a:rPr lang="ru-RU" dirty="0"/>
              <a:t> указывает, отображается ли список всегда, или отображается ли список в раскрывающемся списке. Свойство </a:t>
            </a:r>
            <a:r>
              <a:rPr lang="ru-RU" dirty="0" err="1"/>
              <a:t>DropDownStyle</a:t>
            </a:r>
            <a:r>
              <a:rPr lang="ru-RU" dirty="0"/>
              <a:t> также определяет, можно ли редактировать текстовую часть.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Значение свойства равное </a:t>
            </a:r>
            <a:r>
              <a:rPr lang="en-US" b="1" dirty="0" smtClean="0"/>
              <a:t>Simple</a:t>
            </a:r>
            <a:r>
              <a:rPr lang="en-US" dirty="0" smtClean="0"/>
              <a:t> </a:t>
            </a:r>
            <a:r>
              <a:rPr lang="ru-RU" dirty="0" smtClean="0"/>
              <a:t>приводит к появлению списка в виде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1532160" cy="16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437112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этом случае используются свойства </a:t>
            </a:r>
            <a:r>
              <a:rPr lang="en-US" sz="2800" b="1" dirty="0" smtClean="0"/>
              <a:t>Text</a:t>
            </a:r>
            <a:r>
              <a:rPr lang="en-US" sz="2800" dirty="0" smtClean="0"/>
              <a:t> </a:t>
            </a:r>
            <a:r>
              <a:rPr lang="ru-RU" sz="2800" dirty="0" smtClean="0"/>
              <a:t>(вводимый текст и </a:t>
            </a:r>
            <a:r>
              <a:rPr lang="en-US" sz="2800" b="1" dirty="0" smtClean="0"/>
              <a:t>Items</a:t>
            </a:r>
            <a:r>
              <a:rPr lang="en-US" sz="2800" dirty="0" smtClean="0"/>
              <a:t> (</a:t>
            </a:r>
            <a:r>
              <a:rPr lang="ru-RU" sz="2800" dirty="0" smtClean="0"/>
              <a:t>список строк </a:t>
            </a:r>
            <a:r>
              <a:rPr lang="en-US" sz="2800" dirty="0" smtClean="0"/>
              <a:t>)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49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Значение свойства равное </a:t>
            </a:r>
            <a:r>
              <a:rPr lang="en-US" b="1" dirty="0" err="1" smtClean="0"/>
              <a:t>DropDown</a:t>
            </a:r>
            <a:r>
              <a:rPr lang="en-US" dirty="0" smtClean="0"/>
              <a:t> </a:t>
            </a:r>
            <a:r>
              <a:rPr lang="ru-RU" dirty="0" smtClean="0"/>
              <a:t>при</a:t>
            </a:r>
            <a:r>
              <a:rPr lang="ru-RU" dirty="0"/>
              <a:t>в</a:t>
            </a:r>
            <a:r>
              <a:rPr lang="ru-RU" dirty="0" smtClean="0"/>
              <a:t>одит </a:t>
            </a:r>
            <a:r>
              <a:rPr lang="ru-RU" dirty="0"/>
              <a:t>к появлению списка в виде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Указывает</a:t>
            </a:r>
            <a:r>
              <a:rPr lang="ru-RU" dirty="0"/>
              <a:t>, что список отображается при нажатии кнопки "стрелка вниз", а текстовая часть является редактируемой. Это значит, что пользователь может ввести любое значение и не ограничен выбором из существующих значений списка.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7" y="2708916"/>
            <a:ext cx="1511747" cy="39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7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Значение свойства равное </a:t>
            </a:r>
            <a:r>
              <a:rPr lang="en-US" b="1" dirty="0" err="1" smtClean="0"/>
              <a:t>DropDownList</a:t>
            </a:r>
            <a:r>
              <a:rPr lang="en-US" dirty="0" smtClean="0"/>
              <a:t> </a:t>
            </a:r>
            <a:r>
              <a:rPr lang="ru-RU" dirty="0"/>
              <a:t>приводит к появлению списка в </a:t>
            </a:r>
            <a:r>
              <a:rPr lang="ru-RU" dirty="0" smtClean="0"/>
              <a:t>виде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Указывает, что список отображается при нажатии кнопки "стрелка вниз", а текстовая часть является </a:t>
            </a:r>
            <a:r>
              <a:rPr lang="ru-RU" dirty="0" err="1"/>
              <a:t>нередактируемой</a:t>
            </a:r>
            <a:r>
              <a:rPr lang="ru-RU" dirty="0"/>
              <a:t>. Это значит, что пользователь не может ввести новое </a:t>
            </a:r>
            <a:r>
              <a:rPr lang="ru-RU" dirty="0" smtClean="0"/>
              <a:t>значение, а может </a:t>
            </a:r>
            <a:r>
              <a:rPr lang="ru-RU" dirty="0"/>
              <a:t>выбрать только значения из списка.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80927"/>
            <a:ext cx="1230559" cy="26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10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Чтобы добавить или удалить объекты в списке во время </a:t>
            </a:r>
            <a:r>
              <a:rPr lang="ru-RU" dirty="0" smtClean="0"/>
              <a:t>выполнения. Можно </a:t>
            </a:r>
            <a:r>
              <a:rPr lang="ru-RU" dirty="0"/>
              <a:t>добавить отдельные объекты с помощью метода </a:t>
            </a:r>
            <a:r>
              <a:rPr lang="ru-RU" b="1" dirty="0" err="1"/>
              <a:t>Add</a:t>
            </a:r>
            <a:r>
              <a:rPr lang="ru-RU" dirty="0"/>
              <a:t>. Можно удалить элементы с помощью метода </a:t>
            </a:r>
            <a:r>
              <a:rPr lang="ru-RU" b="1" dirty="0" err="1"/>
              <a:t>Remove</a:t>
            </a:r>
            <a:r>
              <a:rPr lang="ru-RU" b="1" dirty="0"/>
              <a:t> </a:t>
            </a:r>
            <a:r>
              <a:rPr lang="ru-RU" dirty="0"/>
              <a:t>или очистить весь список с помощью метода </a:t>
            </a:r>
            <a:r>
              <a:rPr lang="ru-RU" b="1" dirty="0" err="1"/>
              <a:t>Clear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dirty="0" smtClean="0"/>
              <a:t>Также </a:t>
            </a:r>
            <a:r>
              <a:rPr lang="ru-RU" b="1" dirty="0" err="1" smtClean="0"/>
              <a:t>ComboBox</a:t>
            </a:r>
            <a:r>
              <a:rPr lang="ru-RU" dirty="0" smtClean="0"/>
              <a:t> предоставляет </a:t>
            </a:r>
            <a:r>
              <a:rPr lang="ru-RU" dirty="0"/>
              <a:t>функции, позволяющие эффективно добавлять элементы в </a:t>
            </a:r>
            <a:r>
              <a:rPr lang="ru-RU" dirty="0" err="1"/>
              <a:t>ComboBox</a:t>
            </a:r>
            <a:r>
              <a:rPr lang="ru-RU" dirty="0"/>
              <a:t> и находить текст в элементах списка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помощью методов </a:t>
            </a:r>
            <a:r>
              <a:rPr lang="ru-RU" b="1" dirty="0" err="1"/>
              <a:t>BeginUpdate</a:t>
            </a:r>
            <a:r>
              <a:rPr lang="ru-RU" dirty="0"/>
              <a:t> и </a:t>
            </a:r>
            <a:r>
              <a:rPr lang="ru-RU" b="1" dirty="0" err="1"/>
              <a:t>EndUpdate</a:t>
            </a:r>
            <a:r>
              <a:rPr lang="ru-RU" dirty="0"/>
              <a:t> можно добавить большое количество элементов в </a:t>
            </a:r>
            <a:r>
              <a:rPr lang="ru-RU" dirty="0" err="1"/>
              <a:t>ComboBox</a:t>
            </a:r>
            <a:r>
              <a:rPr lang="ru-RU" dirty="0"/>
              <a:t> без необходимости перерисовки элемента управления при каждом добавлении элемента в список. Методы </a:t>
            </a:r>
            <a:r>
              <a:rPr lang="ru-RU" b="1" dirty="0" err="1"/>
              <a:t>FindString</a:t>
            </a:r>
            <a:r>
              <a:rPr lang="ru-RU" dirty="0"/>
              <a:t> и </a:t>
            </a:r>
            <a:r>
              <a:rPr lang="ru-RU" b="1" dirty="0" err="1"/>
              <a:t>FindStringExact</a:t>
            </a:r>
            <a:r>
              <a:rPr lang="ru-RU" dirty="0"/>
              <a:t> позволяют искать в списке элемент, содержащий определенную строку поиска.</a:t>
            </a:r>
          </a:p>
          <a:p>
            <a:pPr marL="0" indent="0">
              <a:buNone/>
            </a:pPr>
            <a:r>
              <a:rPr lang="ru-RU" dirty="0"/>
              <a:t>Эти свойства можно использовать для управления выбранным в данный момент элементом списка, свойством </a:t>
            </a:r>
            <a:r>
              <a:rPr lang="ru-RU" dirty="0" err="1"/>
              <a:t>Text</a:t>
            </a:r>
            <a:r>
              <a:rPr lang="ru-RU" dirty="0"/>
              <a:t>, чтобы указать строку, отображаемую в поле редактирования, свойство </a:t>
            </a:r>
            <a:r>
              <a:rPr lang="ru-RU" dirty="0" err="1"/>
              <a:t>SelectedIndex</a:t>
            </a:r>
            <a:r>
              <a:rPr lang="ru-RU" dirty="0"/>
              <a:t> для получения или задания текущего элемента, а также свойство </a:t>
            </a:r>
            <a:r>
              <a:rPr lang="ru-RU" dirty="0" err="1"/>
              <a:t>SelectedItem</a:t>
            </a:r>
            <a:r>
              <a:rPr lang="ru-RU" dirty="0"/>
              <a:t> для получения или установки ссылки на объект.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49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строковых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Описание </a:t>
            </a:r>
            <a:r>
              <a:rPr lang="ru-RU" b="1" dirty="0"/>
              <a:t>строк в С#</a:t>
            </a:r>
          </a:p>
          <a:p>
            <a:pPr marL="0" indent="0">
              <a:buNone/>
            </a:pPr>
            <a:r>
              <a:rPr lang="ru-RU" dirty="0"/>
              <a:t>Основным типом при работе со строками является тип </a:t>
            </a:r>
            <a:r>
              <a:rPr lang="ru-RU" b="1" dirty="0" err="1"/>
              <a:t>string</a:t>
            </a:r>
            <a:r>
              <a:rPr lang="ru-RU" dirty="0"/>
              <a:t>, задающий строки переменной длины. </a:t>
            </a:r>
          </a:p>
          <a:p>
            <a:pPr marL="0" indent="0">
              <a:buNone/>
            </a:pPr>
            <a:r>
              <a:rPr lang="ru-RU" dirty="0"/>
              <a:t>Тип </a:t>
            </a:r>
            <a:r>
              <a:rPr lang="ru-RU" b="1" dirty="0" err="1"/>
              <a:t>string</a:t>
            </a:r>
            <a:r>
              <a:rPr lang="ru-RU" dirty="0"/>
              <a:t> представляет последовательность из нуля или более символов в кодировке Юникод.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string a = "hello";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string b = "h";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b += "</a:t>
            </a:r>
            <a:r>
              <a:rPr lang="en-US" i="1" dirty="0" err="1"/>
              <a:t>ello</a:t>
            </a:r>
            <a:r>
              <a:rPr lang="en-US" i="1" dirty="0"/>
              <a:t>";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Console.WriteLine</a:t>
            </a:r>
            <a:r>
              <a:rPr lang="en-US" i="1" dirty="0"/>
              <a:t>(a == b);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21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Переменные </a:t>
            </a:r>
            <a:r>
              <a:rPr lang="en-US" dirty="0"/>
              <a:t>string </a:t>
            </a:r>
            <a:r>
              <a:rPr lang="ru-RU" dirty="0"/>
              <a:t>объявляются как все прочие переменные простых типов – с явной или отложенной инициализацией. Чаще всего, при объявлении строковой переменной инициализация задается строковой константой.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 </a:t>
            </a:r>
            <a:r>
              <a:rPr lang="ru-RU" dirty="0"/>
              <a:t>объявления </a:t>
            </a:r>
            <a:r>
              <a:rPr lang="ru-RU" dirty="0" smtClean="0"/>
              <a:t>строк: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TestDeclStrings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 world = “</a:t>
            </a:r>
            <a:r>
              <a:rPr lang="ru-RU" dirty="0"/>
              <a:t>Мир”;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(“world = {0</a:t>
            </a:r>
            <a:r>
              <a:rPr lang="en-US" dirty="0" smtClean="0"/>
              <a:t>}”, world);}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53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Над строками </a:t>
            </a:r>
            <a:r>
              <a:rPr lang="ru-RU" dirty="0" smtClean="0"/>
              <a:t>определен </a:t>
            </a:r>
            <a:r>
              <a:rPr lang="ru-RU" dirty="0"/>
              <a:t>широкий набор операций.</a:t>
            </a:r>
          </a:p>
          <a:p>
            <a:pPr marL="0" indent="0">
              <a:buNone/>
            </a:pPr>
            <a:r>
              <a:rPr lang="ru-RU" b="1" dirty="0"/>
              <a:t>Оператор +</a:t>
            </a:r>
            <a:r>
              <a:rPr lang="ru-RU" dirty="0"/>
              <a:t> служит для объединения строк.</a:t>
            </a:r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a = "</a:t>
            </a:r>
            <a:r>
              <a:rPr lang="ru-RU" dirty="0" err="1"/>
              <a:t>good</a:t>
            </a:r>
            <a:r>
              <a:rPr lang="ru-RU" dirty="0"/>
              <a:t> " + "</a:t>
            </a:r>
            <a:r>
              <a:rPr lang="ru-RU" dirty="0" err="1"/>
              <a:t>morning</a:t>
            </a:r>
            <a:r>
              <a:rPr lang="ru-RU" dirty="0"/>
              <a:t>";</a:t>
            </a:r>
          </a:p>
          <a:p>
            <a:pPr marL="0" indent="0">
              <a:buNone/>
            </a:pPr>
            <a:r>
              <a:rPr lang="ru-RU" dirty="0"/>
              <a:t>В данном примере создается строковый объект, содержащий текст "</a:t>
            </a:r>
            <a:r>
              <a:rPr lang="ru-RU" dirty="0" err="1"/>
              <a:t>good</a:t>
            </a:r>
            <a:r>
              <a:rPr lang="ru-RU" dirty="0"/>
              <a:t> </a:t>
            </a:r>
            <a:r>
              <a:rPr lang="ru-RU" dirty="0" err="1"/>
              <a:t>morning</a:t>
            </a:r>
            <a:r>
              <a:rPr lang="ru-RU" dirty="0"/>
              <a:t>".</a:t>
            </a:r>
          </a:p>
          <a:p>
            <a:pPr marL="0" indent="0">
              <a:buNone/>
            </a:pPr>
            <a:r>
              <a:rPr lang="ru-RU" dirty="0"/>
              <a:t>Оператор [] служит для доступа только для чтения к отдельным </a:t>
            </a:r>
            <a:r>
              <a:rPr lang="ru-RU" dirty="0" smtClean="0"/>
              <a:t>символам строки.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= "</a:t>
            </a:r>
            <a:r>
              <a:rPr lang="ru-RU" dirty="0" err="1"/>
              <a:t>test</a:t>
            </a:r>
            <a:r>
              <a:rPr lang="ru-RU" dirty="0"/>
              <a:t>";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Символьный тип</a:t>
            </a:r>
          </a:p>
          <a:p>
            <a:pPr marL="0" indent="0">
              <a:buNone/>
            </a:pPr>
            <a:r>
              <a:rPr lang="ru-RU" dirty="0" err="1" smtClean="0"/>
              <a:t>char</a:t>
            </a:r>
            <a:r>
              <a:rPr lang="ru-RU" dirty="0" smtClean="0"/>
              <a:t> </a:t>
            </a:r>
            <a:r>
              <a:rPr lang="ru-RU" dirty="0"/>
              <a:t>x = </a:t>
            </a:r>
            <a:r>
              <a:rPr lang="ru-RU" dirty="0" err="1"/>
              <a:t>str</a:t>
            </a:r>
            <a:r>
              <a:rPr lang="ru-RU" dirty="0"/>
              <a:t>[2];  // x = 's';</a:t>
            </a:r>
          </a:p>
          <a:p>
            <a:pPr marL="0" indent="0">
              <a:buNone/>
            </a:pPr>
            <a:r>
              <a:rPr lang="ru-RU" dirty="0"/>
              <a:t>Строковая константа имеет тип </a:t>
            </a:r>
            <a:r>
              <a:rPr lang="ru-RU" dirty="0" err="1"/>
              <a:t>string</a:t>
            </a:r>
            <a:r>
              <a:rPr lang="ru-RU" dirty="0"/>
              <a:t> и может быть написана </a:t>
            </a:r>
            <a:r>
              <a:rPr lang="ru-RU" dirty="0" smtClean="0"/>
              <a:t>в </a:t>
            </a:r>
            <a:r>
              <a:rPr lang="ru-RU" dirty="0"/>
              <a:t>кавычках </a:t>
            </a:r>
            <a:r>
              <a:rPr lang="ru-RU" dirty="0" smtClean="0"/>
              <a:t>, в то время как символьная константа заключается в апострофы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28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обработки </a:t>
            </a:r>
            <a:r>
              <a:rPr lang="ru-RU" dirty="0" smtClean="0"/>
              <a:t>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Сравнение </a:t>
            </a:r>
            <a:r>
              <a:rPr lang="ru-RU" b="1" dirty="0"/>
              <a:t>строк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b="1" dirty="0" err="1"/>
              <a:t>Compare</a:t>
            </a:r>
            <a:r>
              <a:rPr lang="ru-RU" b="1" dirty="0"/>
              <a:t> (</a:t>
            </a:r>
            <a:r>
              <a:rPr lang="ru-RU" b="1" dirty="0" err="1"/>
              <a:t>string</a:t>
            </a:r>
            <a:r>
              <a:rPr lang="ru-RU" b="1" dirty="0"/>
              <a:t>, </a:t>
            </a:r>
            <a:r>
              <a:rPr lang="ru-RU" b="1" dirty="0" err="1"/>
              <a:t>string</a:t>
            </a:r>
            <a:r>
              <a:rPr lang="ru-RU" b="1" dirty="0"/>
              <a:t>)</a:t>
            </a:r>
            <a:r>
              <a:rPr lang="ru-RU" dirty="0"/>
              <a:t> сравнивает два заданных объекта </a:t>
            </a:r>
            <a:r>
              <a:rPr lang="ru-RU" dirty="0" err="1"/>
              <a:t>string</a:t>
            </a:r>
            <a:r>
              <a:rPr lang="ru-RU" dirty="0"/>
              <a:t> и возвращает целое число, равное </a:t>
            </a:r>
          </a:p>
          <a:p>
            <a:r>
              <a:rPr lang="ru-RU" dirty="0"/>
              <a:t>0, если строки равны, </a:t>
            </a:r>
          </a:p>
          <a:p>
            <a:r>
              <a:rPr lang="ru-RU" dirty="0"/>
              <a:t>&gt;0, если первая строка больше второй, </a:t>
            </a:r>
          </a:p>
          <a:p>
            <a:r>
              <a:rPr lang="ru-RU" dirty="0"/>
              <a:t>&lt;0, если первая строка </a:t>
            </a:r>
            <a:r>
              <a:rPr lang="ru-RU"/>
              <a:t>меньше </a:t>
            </a:r>
            <a:r>
              <a:rPr lang="ru-RU" smtClean="0"/>
              <a:t>второй.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сортировка по убыванию: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Compare</a:t>
            </a:r>
            <a:r>
              <a:rPr lang="ru-RU" dirty="0"/>
              <a:t> () {</a:t>
            </a:r>
          </a:p>
          <a:p>
            <a:pPr marL="0" indent="0">
              <a:buNone/>
            </a:pPr>
            <a:r>
              <a:rPr lang="ru-RU" dirty="0"/>
              <a:t>	   </a:t>
            </a:r>
            <a:r>
              <a:rPr lang="ru-RU" dirty="0" err="1"/>
              <a:t>string</a:t>
            </a:r>
            <a:r>
              <a:rPr lang="ru-RU" dirty="0"/>
              <a:t> s1 = “</a:t>
            </a:r>
            <a:r>
              <a:rPr lang="ru-RU" dirty="0" err="1"/>
              <a:t>ccc</a:t>
            </a:r>
            <a:r>
              <a:rPr lang="ru-RU" dirty="0"/>
              <a:t>”;</a:t>
            </a:r>
          </a:p>
          <a:p>
            <a:pPr marL="0" indent="0">
              <a:buNone/>
            </a:pPr>
            <a:r>
              <a:rPr lang="ru-RU" dirty="0"/>
              <a:t>	   </a:t>
            </a:r>
            <a:r>
              <a:rPr lang="ru-RU" dirty="0" err="1"/>
              <a:t>string</a:t>
            </a:r>
            <a:r>
              <a:rPr lang="ru-RU" dirty="0"/>
              <a:t> s2 = “</a:t>
            </a:r>
            <a:r>
              <a:rPr lang="ru-RU" dirty="0" err="1"/>
              <a:t>dfgh</a:t>
            </a:r>
            <a:r>
              <a:rPr lang="ru-RU" dirty="0"/>
              <a:t>”;	  </a:t>
            </a:r>
          </a:p>
          <a:p>
            <a:pPr marL="0" indent="0">
              <a:buNone/>
            </a:pPr>
            <a:r>
              <a:rPr lang="ru-RU" dirty="0"/>
              <a:t>	   </a:t>
            </a:r>
            <a:r>
              <a:rPr lang="ru-RU" dirty="0" err="1"/>
              <a:t>return</a:t>
            </a:r>
            <a:r>
              <a:rPr lang="ru-RU" dirty="0"/>
              <a:t> - </a:t>
            </a:r>
            <a:r>
              <a:rPr lang="ru-RU" dirty="0" err="1"/>
              <a:t>string.Compare</a:t>
            </a:r>
            <a:r>
              <a:rPr lang="ru-RU" dirty="0"/>
              <a:t> (s1,s2);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88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ru-RU" dirty="0" smtClean="0"/>
              <a:t>подстрокой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Подстрокой </a:t>
            </a:r>
            <a:r>
              <a:rPr lang="ru-RU" dirty="0"/>
              <a:t>является последовательность символов, содержащихся в строке.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b="1" dirty="0"/>
              <a:t>Substring</a:t>
            </a:r>
            <a:r>
              <a:rPr lang="en-US" dirty="0"/>
              <a:t> </a:t>
            </a:r>
            <a:r>
              <a:rPr lang="ru-RU" dirty="0"/>
              <a:t>возвращает подстроку исходной строки, начиная с заданной позиции строки. Она существует в двух формах:</a:t>
            </a:r>
          </a:p>
          <a:p>
            <a:pPr marL="0" indent="0">
              <a:buNone/>
            </a:pPr>
            <a:r>
              <a:rPr lang="ru-RU" b="1" dirty="0"/>
              <a:t>1. </a:t>
            </a:r>
            <a:r>
              <a:rPr lang="en-US" b="1" dirty="0"/>
              <a:t>Substring(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2. Substring(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length)</a:t>
            </a:r>
          </a:p>
          <a:p>
            <a:pPr marL="0" indent="0">
              <a:buNone/>
            </a:pPr>
            <a:r>
              <a:rPr lang="ru-RU" dirty="0"/>
              <a:t>Первая форма принимает один параметр – начальная позиция (нумеруется с 0), вторая форма дополнительно имеет второй параметр – длину подстроки.</a:t>
            </a:r>
          </a:p>
          <a:p>
            <a:pPr marL="0" indent="0">
              <a:buNone/>
            </a:pPr>
            <a:r>
              <a:rPr lang="ru-RU" dirty="0"/>
              <a:t>Пример 1: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"C# substring function";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outt</a:t>
            </a:r>
            <a:r>
              <a:rPr lang="en-US" dirty="0" smtClean="0"/>
              <a:t>= </a:t>
            </a:r>
            <a:r>
              <a:rPr lang="en-US" dirty="0" err="1"/>
              <a:t>strText.Substring</a:t>
            </a:r>
            <a:r>
              <a:rPr lang="en-US" dirty="0"/>
              <a:t>(3);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Результат: </a:t>
            </a:r>
            <a:r>
              <a:rPr lang="en-US" dirty="0"/>
              <a:t>substring function</a:t>
            </a:r>
          </a:p>
          <a:p>
            <a:pPr marL="0" indent="0">
              <a:buNone/>
            </a:pPr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"C# substring function";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outt</a:t>
            </a:r>
            <a:r>
              <a:rPr lang="en-US" dirty="0" smtClean="0"/>
              <a:t>= </a:t>
            </a:r>
            <a:r>
              <a:rPr lang="en-US" dirty="0" err="1"/>
              <a:t>strText.Substring</a:t>
            </a:r>
            <a:r>
              <a:rPr lang="en-US" dirty="0"/>
              <a:t>(3, 9);</a:t>
            </a:r>
          </a:p>
          <a:p>
            <a:pPr marL="0" indent="0">
              <a:buNone/>
            </a:pPr>
            <a:r>
              <a:rPr lang="ru-RU" dirty="0"/>
              <a:t>Результат:</a:t>
            </a:r>
            <a:r>
              <a:rPr lang="en-US" dirty="0"/>
              <a:t>substring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27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к лабораторной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Создать оконное приложение </a:t>
            </a:r>
            <a:r>
              <a:rPr lang="ru-RU" dirty="0" smtClean="0"/>
              <a:t>с одним диалоговым окном.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smtClean="0"/>
              <a:t>окне </a:t>
            </a:r>
            <a:r>
              <a:rPr lang="ru-RU" dirty="0"/>
              <a:t>происходит обработка строковых данных; в нем размещается </a:t>
            </a:r>
            <a:endParaRPr lang="ru-RU" dirty="0" smtClean="0"/>
          </a:p>
          <a:p>
            <a:r>
              <a:rPr lang="ru-RU" dirty="0" smtClean="0"/>
              <a:t>Поле </a:t>
            </a:r>
            <a:r>
              <a:rPr lang="ru-RU" dirty="0"/>
              <a:t>ввода для ввода </a:t>
            </a:r>
            <a:r>
              <a:rPr lang="ru-RU" dirty="0" smtClean="0"/>
              <a:t>строки; </a:t>
            </a:r>
          </a:p>
          <a:p>
            <a:r>
              <a:rPr lang="ru-RU" dirty="0" smtClean="0"/>
              <a:t>Список ( </a:t>
            </a:r>
            <a:r>
              <a:rPr lang="en-US" dirty="0" err="1" smtClean="0"/>
              <a:t>ListBox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вывода </a:t>
            </a:r>
            <a:r>
              <a:rPr lang="ru-RU" dirty="0" smtClean="0"/>
              <a:t>слов</a:t>
            </a:r>
            <a:r>
              <a:rPr lang="en-US" dirty="0" smtClean="0"/>
              <a:t> </a:t>
            </a:r>
            <a:r>
              <a:rPr lang="ru-RU" dirty="0"/>
              <a:t>вводимого </a:t>
            </a:r>
            <a:r>
              <a:rPr lang="ru-RU" dirty="0" err="1"/>
              <a:t>текста</a:t>
            </a:r>
            <a:r>
              <a:rPr lang="ru-RU" dirty="0" err="1" smtClean="0"/>
              <a:t>и</a:t>
            </a:r>
            <a:r>
              <a:rPr lang="ru-RU" dirty="0" smtClean="0"/>
              <a:t> их длин;</a:t>
            </a:r>
          </a:p>
          <a:p>
            <a:r>
              <a:rPr lang="ru-RU" dirty="0"/>
              <a:t>Список ( </a:t>
            </a:r>
            <a:r>
              <a:rPr lang="en-US" dirty="0" err="1" smtClean="0"/>
              <a:t>CheckListBox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вывода слов</a:t>
            </a:r>
            <a:r>
              <a:rPr lang="en-US" dirty="0"/>
              <a:t> </a:t>
            </a:r>
            <a:r>
              <a:rPr lang="ru-RU" dirty="0" smtClean="0"/>
              <a:t>вводимого </a:t>
            </a:r>
            <a:r>
              <a:rPr lang="ru-RU" dirty="0"/>
              <a:t>текста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Список (</a:t>
            </a:r>
            <a:r>
              <a:rPr lang="en-US" dirty="0" err="1" smtClean="0"/>
              <a:t>ListBox</a:t>
            </a:r>
            <a:r>
              <a:rPr lang="en-US" dirty="0" smtClean="0"/>
              <a:t>) </a:t>
            </a:r>
            <a:r>
              <a:rPr lang="ru-RU" dirty="0" smtClean="0"/>
              <a:t>для вывода выбранных слов списка </a:t>
            </a:r>
            <a:r>
              <a:rPr lang="en-US" dirty="0" err="1" smtClean="0"/>
              <a:t>CheckListBox</a:t>
            </a:r>
            <a:r>
              <a:rPr lang="ru-RU" dirty="0" smtClean="0"/>
              <a:t>;</a:t>
            </a:r>
            <a:endParaRPr lang="en-US" dirty="0"/>
          </a:p>
          <a:p>
            <a:r>
              <a:rPr lang="ru-RU" dirty="0" smtClean="0"/>
              <a:t>Список с</a:t>
            </a:r>
            <a:r>
              <a:rPr lang="en-US" dirty="0" smtClean="0"/>
              <a:t> </a:t>
            </a:r>
            <a:r>
              <a:rPr lang="ru-RU" dirty="0" smtClean="0"/>
              <a:t>полем ввода </a:t>
            </a:r>
            <a:r>
              <a:rPr lang="en-US" dirty="0" smtClean="0"/>
              <a:t>(</a:t>
            </a:r>
            <a:r>
              <a:rPr lang="en-US" dirty="0" err="1" smtClean="0"/>
              <a:t>ComboBox</a:t>
            </a:r>
            <a:r>
              <a:rPr lang="en-US" dirty="0" smtClean="0"/>
              <a:t>) </a:t>
            </a:r>
            <a:r>
              <a:rPr lang="ru-RU" dirty="0" smtClean="0"/>
              <a:t>для вывода элементов </a:t>
            </a:r>
            <a:r>
              <a:rPr lang="ru-RU" dirty="0"/>
              <a:t>числового массива (согласно индивидуальному </a:t>
            </a:r>
            <a:r>
              <a:rPr lang="ru-RU" dirty="0" smtClean="0"/>
              <a:t>заданию</a:t>
            </a:r>
            <a:r>
              <a:rPr lang="en-US" dirty="0" smtClean="0"/>
              <a:t>, </a:t>
            </a:r>
            <a:r>
              <a:rPr lang="ru-RU" dirty="0" smtClean="0"/>
              <a:t>символ </a:t>
            </a:r>
            <a:r>
              <a:rPr lang="en-US" dirty="0" smtClean="0"/>
              <a:t>C</a:t>
            </a:r>
            <a:r>
              <a:rPr lang="ru-RU" dirty="0" smtClean="0"/>
              <a:t>); </a:t>
            </a:r>
          </a:p>
          <a:p>
            <a:r>
              <a:rPr lang="ru-RU" dirty="0" smtClean="0"/>
              <a:t>Поле </a:t>
            </a:r>
            <a:r>
              <a:rPr lang="ru-RU" dirty="0"/>
              <a:t>для вывода результата обработки </a:t>
            </a:r>
            <a:r>
              <a:rPr lang="ru-RU" dirty="0" smtClean="0"/>
              <a:t>строки (согласно индивидуальному заданию, символ </a:t>
            </a:r>
            <a:r>
              <a:rPr lang="en-US" dirty="0" smtClean="0"/>
              <a:t>A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Вводится строка, состоящая из слов, записанных через  запятые, и заканчивающаяся точкой. </a:t>
            </a:r>
            <a:r>
              <a:rPr lang="ru-RU" b="1" i="1" dirty="0"/>
              <a:t>Словом</a:t>
            </a:r>
            <a:r>
              <a:rPr lang="ru-RU" dirty="0"/>
              <a:t> считать последовательность символов, не содержащую  пробел.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Выдать </a:t>
            </a:r>
            <a:r>
              <a:rPr lang="ru-RU" dirty="0"/>
              <a:t>слова текста и их </a:t>
            </a:r>
            <a:r>
              <a:rPr lang="ru-RU" dirty="0" smtClean="0"/>
              <a:t>длины в список </a:t>
            </a:r>
            <a:r>
              <a:rPr lang="en-US" dirty="0" err="1" smtClean="0"/>
              <a:t>ListBox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Разработать необходимые функции, их таблицы спецификаций, словесные алгоритмы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3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Split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/>
              <a:t>Split </a:t>
            </a:r>
            <a:r>
              <a:rPr lang="ru-RU" dirty="0"/>
              <a:t>делит строку по разделителям и размещает слова в массиве:</a:t>
            </a:r>
          </a:p>
          <a:p>
            <a:pPr marL="0" indent="0">
              <a:buNone/>
            </a:pPr>
            <a:r>
              <a:rPr lang="en-US" dirty="0"/>
              <a:t>Split(char[] separator);</a:t>
            </a:r>
          </a:p>
          <a:p>
            <a:pPr marL="0" indent="0">
              <a:buNone/>
            </a:pPr>
            <a:r>
              <a:rPr lang="ru-RU" dirty="0"/>
              <a:t>Пример: 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strData</a:t>
            </a:r>
            <a:r>
              <a:rPr lang="en-US" dirty="0"/>
              <a:t> = "</a:t>
            </a:r>
            <a:r>
              <a:rPr lang="en-US" dirty="0" err="1"/>
              <a:t>a,b,c,d,e,f,g,h,i,j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separator = new char[] { ',' };</a:t>
            </a:r>
          </a:p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strSplitArr</a:t>
            </a:r>
            <a:r>
              <a:rPr lang="en-US" dirty="0"/>
              <a:t> = </a:t>
            </a:r>
            <a:r>
              <a:rPr lang="en-US" dirty="0" err="1"/>
              <a:t>strData.Split</a:t>
            </a:r>
            <a:r>
              <a:rPr lang="en-US" dirty="0"/>
              <a:t>(separator);</a:t>
            </a:r>
          </a:p>
          <a:p>
            <a:pPr marL="0" indent="0">
              <a:buNone/>
            </a:pPr>
            <a:r>
              <a:rPr lang="ru-RU" dirty="0"/>
              <a:t>Результат:</a:t>
            </a:r>
            <a:r>
              <a:rPr lang="en-US" dirty="0"/>
              <a:t>a b c d e f g h </a:t>
            </a:r>
            <a:r>
              <a:rPr lang="en-US" dirty="0" err="1"/>
              <a:t>i</a:t>
            </a:r>
            <a:r>
              <a:rPr lang="en-US" dirty="0"/>
              <a:t> 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8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Remove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 smtClean="0"/>
              <a:t>Remove </a:t>
            </a:r>
            <a:r>
              <a:rPr lang="ru-RU" dirty="0" smtClean="0"/>
              <a:t>удаляет </a:t>
            </a:r>
            <a:r>
              <a:rPr lang="ru-RU" dirty="0"/>
              <a:t>часть строки, начиная с начального символа возможно с учетом количества символов</a:t>
            </a:r>
          </a:p>
          <a:p>
            <a:pPr marL="0" indent="0">
              <a:buNone/>
            </a:pPr>
            <a:r>
              <a:rPr lang="ru-RU" b="1" dirty="0"/>
              <a:t>1. </a:t>
            </a:r>
            <a:r>
              <a:rPr lang="en-US" b="1" dirty="0"/>
              <a:t>Remove(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2. Remove(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count);</a:t>
            </a:r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/>
              <a:t>1: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"C# Remove String Function";</a:t>
            </a:r>
          </a:p>
          <a:p>
            <a:pPr marL="0" indent="0">
              <a:buNone/>
            </a:pPr>
            <a:r>
              <a:rPr lang="en-US" dirty="0"/>
              <a:t>string out= (</a:t>
            </a:r>
            <a:r>
              <a:rPr lang="en-US" dirty="0" err="1"/>
              <a:t>strText.Remove</a:t>
            </a:r>
            <a:r>
              <a:rPr lang="en-US" dirty="0"/>
              <a:t>(2));</a:t>
            </a:r>
          </a:p>
          <a:p>
            <a:pPr marL="0" indent="0">
              <a:buNone/>
            </a:pPr>
            <a:r>
              <a:rPr lang="ru-RU" dirty="0"/>
              <a:t>Результат:</a:t>
            </a:r>
            <a:r>
              <a:rPr lang="en-US" dirty="0"/>
              <a:t>C#</a:t>
            </a:r>
          </a:p>
          <a:p>
            <a:pPr marL="0" indent="0">
              <a:buNone/>
            </a:pPr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"C# Remove String Function";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outt</a:t>
            </a:r>
            <a:r>
              <a:rPr lang="en-US" dirty="0" smtClean="0"/>
              <a:t>= </a:t>
            </a:r>
            <a:r>
              <a:rPr lang="en-US" dirty="0" err="1"/>
              <a:t>strText.Remove</a:t>
            </a:r>
            <a:r>
              <a:rPr lang="en-US" dirty="0"/>
              <a:t>(10, 7);</a:t>
            </a:r>
          </a:p>
          <a:p>
            <a:pPr marL="0" indent="0">
              <a:buNone/>
            </a:pPr>
            <a:r>
              <a:rPr lang="ru-RU" dirty="0"/>
              <a:t>Результат:</a:t>
            </a:r>
            <a:r>
              <a:rPr lang="en-US" dirty="0"/>
              <a:t>C# </a:t>
            </a:r>
            <a:r>
              <a:rPr lang="en-US" dirty="0"/>
              <a:t>Remove </a:t>
            </a:r>
            <a:r>
              <a:rPr lang="en-US" dirty="0" smtClean="0"/>
              <a:t>Function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47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Replace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/>
              <a:t>Replace</a:t>
            </a:r>
            <a:r>
              <a:rPr lang="en-US" dirty="0"/>
              <a:t> </a:t>
            </a:r>
            <a:r>
              <a:rPr lang="ru-RU" dirty="0"/>
              <a:t>заменяет часть строки другой строкой. Она существует в двух видах:</a:t>
            </a:r>
          </a:p>
          <a:p>
            <a:pPr marL="0" indent="0">
              <a:buNone/>
            </a:pPr>
            <a:r>
              <a:rPr lang="ru-RU" b="1" dirty="0"/>
              <a:t>1. </a:t>
            </a:r>
            <a:r>
              <a:rPr lang="en-US" b="1" dirty="0"/>
              <a:t>Replace(char </a:t>
            </a:r>
            <a:r>
              <a:rPr lang="en-US" b="1" dirty="0" err="1"/>
              <a:t>oldChar</a:t>
            </a:r>
            <a:r>
              <a:rPr lang="en-US" b="1" dirty="0"/>
              <a:t>, char </a:t>
            </a:r>
            <a:r>
              <a:rPr lang="en-US" b="1" dirty="0" err="1"/>
              <a:t>newChar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2. Replace(string </a:t>
            </a:r>
            <a:r>
              <a:rPr lang="en-US" b="1" dirty="0" err="1"/>
              <a:t>oldValue</a:t>
            </a:r>
            <a:r>
              <a:rPr lang="en-US" b="1" dirty="0"/>
              <a:t>, string </a:t>
            </a:r>
            <a:r>
              <a:rPr lang="en-US" b="1" dirty="0" err="1"/>
              <a:t>newValue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ru-RU" dirty="0"/>
              <a:t>Пример 1: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"C# Replace $</a:t>
            </a:r>
            <a:r>
              <a:rPr lang="en-US" dirty="0" err="1"/>
              <a:t>tring</a:t>
            </a:r>
            <a:r>
              <a:rPr lang="en-US" dirty="0"/>
              <a:t> Function";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outt</a:t>
            </a:r>
            <a:r>
              <a:rPr lang="en-US" dirty="0" smtClean="0"/>
              <a:t>=</a:t>
            </a:r>
            <a:r>
              <a:rPr lang="en-US" dirty="0" err="1" smtClean="0"/>
              <a:t>strText.Replace</a:t>
            </a:r>
            <a:r>
              <a:rPr lang="en-US" dirty="0"/>
              <a:t>('$', 'S');</a:t>
            </a:r>
          </a:p>
          <a:p>
            <a:pPr marL="0" indent="0">
              <a:buNone/>
            </a:pPr>
            <a:r>
              <a:rPr lang="ru-RU" dirty="0"/>
              <a:t>Результат: </a:t>
            </a:r>
            <a:r>
              <a:rPr lang="en-US" dirty="0"/>
              <a:t>C# Replace String Function</a:t>
            </a:r>
          </a:p>
          <a:p>
            <a:pPr marL="0" indent="0">
              <a:buNone/>
            </a:pPr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"ab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err="1"/>
              <a:t>abcd</a:t>
            </a:r>
            <a:r>
              <a:rPr lang="en-US" dirty="0"/>
              <a:t> </a:t>
            </a:r>
            <a:r>
              <a:rPr lang="en-US" dirty="0" err="1"/>
              <a:t>abcde</a:t>
            </a:r>
            <a:r>
              <a:rPr lang="en-US" dirty="0"/>
              <a:t> </a:t>
            </a:r>
            <a:r>
              <a:rPr lang="en-US" dirty="0" err="1"/>
              <a:t>abcdef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outt</a:t>
            </a:r>
            <a:r>
              <a:rPr lang="en-US" dirty="0" smtClean="0"/>
              <a:t>=</a:t>
            </a:r>
            <a:r>
              <a:rPr lang="en-US" dirty="0" err="1" smtClean="0"/>
              <a:t>strText.Replace</a:t>
            </a:r>
            <a:r>
              <a:rPr lang="en-US" dirty="0"/>
              <a:t>("ab", "AB");</a:t>
            </a:r>
          </a:p>
          <a:p>
            <a:pPr marL="0" indent="0">
              <a:buNone/>
            </a:pPr>
            <a:r>
              <a:rPr lang="ru-RU" dirty="0"/>
              <a:t>Результат:</a:t>
            </a:r>
            <a:r>
              <a:rPr lang="en-US" dirty="0"/>
              <a:t>AB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err="1"/>
              <a:t>ABcd</a:t>
            </a:r>
            <a:r>
              <a:rPr lang="en-US" dirty="0"/>
              <a:t> </a:t>
            </a:r>
            <a:r>
              <a:rPr lang="en-US" dirty="0" err="1"/>
              <a:t>ABcde</a:t>
            </a:r>
            <a:r>
              <a:rPr lang="en-US" dirty="0"/>
              <a:t> </a:t>
            </a:r>
            <a:r>
              <a:rPr lang="en-US" dirty="0" err="1"/>
              <a:t>ABcdef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79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IndexOf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 err="1"/>
              <a:t>IndexOf</a:t>
            </a:r>
            <a:r>
              <a:rPr lang="en-US" b="1" dirty="0"/>
              <a:t> </a:t>
            </a:r>
            <a:r>
              <a:rPr lang="ru-RU" dirty="0"/>
              <a:t>используется для получения первой позиции строки или символа в исходной строке.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Поиск </a:t>
            </a:r>
            <a:r>
              <a:rPr lang="ru-RU" dirty="0"/>
              <a:t>ведется или с начала строки или начиная с заданной позиции строки </a:t>
            </a:r>
            <a:r>
              <a:rPr lang="ru-RU" dirty="0" smtClean="0"/>
              <a:t>л</a:t>
            </a:r>
            <a:r>
              <a:rPr lang="ru-RU" dirty="0"/>
              <a:t>и</a:t>
            </a:r>
            <a:r>
              <a:rPr lang="ru-RU" dirty="0" smtClean="0"/>
              <a:t>бо </a:t>
            </a:r>
            <a:r>
              <a:rPr lang="ru-RU" dirty="0"/>
              <a:t>до конца строки, либо в пределах заданного количества символов. </a:t>
            </a:r>
          </a:p>
          <a:p>
            <a:pPr marL="0" indent="0">
              <a:buNone/>
            </a:pPr>
            <a:r>
              <a:rPr lang="ru-RU" dirty="0"/>
              <a:t>Формы функции:</a:t>
            </a:r>
          </a:p>
          <a:p>
            <a:pPr marL="0" indent="0">
              <a:buNone/>
            </a:pPr>
            <a:r>
              <a:rPr lang="ru-RU" b="1" dirty="0"/>
              <a:t>1. </a:t>
            </a:r>
            <a:r>
              <a:rPr lang="en-US" b="1" dirty="0" err="1"/>
              <a:t>IndexOf</a:t>
            </a:r>
            <a:r>
              <a:rPr lang="en-US" b="1" dirty="0"/>
              <a:t>(char value);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IndexOf</a:t>
            </a:r>
            <a:r>
              <a:rPr lang="en-US" b="1" dirty="0"/>
              <a:t>(string value);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IndexOf</a:t>
            </a:r>
            <a:r>
              <a:rPr lang="en-US" b="1" dirty="0"/>
              <a:t>(char value,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IndexOf</a:t>
            </a:r>
            <a:r>
              <a:rPr lang="en-US" b="1" dirty="0"/>
              <a:t>(string value,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IndexOf</a:t>
            </a:r>
            <a:r>
              <a:rPr lang="en-US" b="1" dirty="0"/>
              <a:t>(char value,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count);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IndexOf</a:t>
            </a:r>
            <a:r>
              <a:rPr lang="en-US" b="1" dirty="0"/>
              <a:t>(string value,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3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"C# </a:t>
            </a:r>
            <a:r>
              <a:rPr lang="en-US" dirty="0" err="1"/>
              <a:t>IndexOf</a:t>
            </a:r>
            <a:r>
              <a:rPr lang="en-US" dirty="0"/>
              <a:t> String Function";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out1=</a:t>
            </a:r>
            <a:r>
              <a:rPr lang="en-US" dirty="0" err="1"/>
              <a:t>strText.IndexOf</a:t>
            </a:r>
            <a:r>
              <a:rPr lang="en-US" dirty="0"/>
              <a:t>('#');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out2=</a:t>
            </a:r>
            <a:r>
              <a:rPr lang="en-US" dirty="0" err="1"/>
              <a:t>strText.IndexOf</a:t>
            </a:r>
            <a:r>
              <a:rPr lang="en-US" dirty="0"/>
              <a:t>("</a:t>
            </a:r>
            <a:r>
              <a:rPr lang="en-US" dirty="0" err="1"/>
              <a:t>Str</a:t>
            </a:r>
            <a:r>
              <a:rPr lang="en-US" dirty="0"/>
              <a:t>", 15);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out3=</a:t>
            </a:r>
            <a:r>
              <a:rPr lang="en-US" dirty="0" err="1"/>
              <a:t>strText.IndexOf</a:t>
            </a:r>
            <a:r>
              <a:rPr lang="en-US" dirty="0"/>
              <a:t>("</a:t>
            </a:r>
            <a:r>
              <a:rPr lang="en-US" dirty="0" err="1"/>
              <a:t>Str</a:t>
            </a:r>
            <a:r>
              <a:rPr lang="en-US" dirty="0"/>
              <a:t>", 3, 15);</a:t>
            </a:r>
          </a:p>
          <a:p>
            <a:pPr marL="0" indent="0">
              <a:buNone/>
            </a:pPr>
            <a:r>
              <a:rPr lang="ru-RU" dirty="0"/>
              <a:t>Результат: 1  -1 </a:t>
            </a:r>
            <a:r>
              <a:rPr lang="ru-RU" dirty="0" smtClean="0"/>
              <a:t>11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64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Length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/>
              <a:t>Length</a:t>
            </a:r>
            <a:r>
              <a:rPr lang="en-US" dirty="0"/>
              <a:t> </a:t>
            </a:r>
            <a:r>
              <a:rPr lang="ru-RU" dirty="0"/>
              <a:t>возвращает длину строки</a:t>
            </a:r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strText</a:t>
            </a:r>
            <a:r>
              <a:rPr lang="en-US" dirty="0" smtClean="0"/>
              <a:t> </a:t>
            </a:r>
            <a:r>
              <a:rPr lang="en-US" dirty="0"/>
              <a:t>= "C# string length function-123";</a:t>
            </a:r>
          </a:p>
          <a:p>
            <a:pPr marL="0" indent="0">
              <a:buNone/>
            </a:pPr>
            <a:r>
              <a:rPr lang="en-US" dirty="0" smtClean="0"/>
              <a:t>string  </a:t>
            </a:r>
            <a:r>
              <a:rPr lang="en-US" dirty="0" err="1"/>
              <a:t>outt</a:t>
            </a:r>
            <a:r>
              <a:rPr lang="en-US" dirty="0"/>
              <a:t>= </a:t>
            </a:r>
            <a:r>
              <a:rPr lang="en-US" dirty="0" err="1"/>
              <a:t>strText.Remove</a:t>
            </a:r>
            <a:r>
              <a:rPr lang="en-US" dirty="0"/>
              <a:t>(0,strText.Length-2); </a:t>
            </a:r>
            <a:r>
              <a:rPr lang="ru-RU" dirty="0" smtClean="0"/>
              <a:t>Результат </a:t>
            </a:r>
            <a:r>
              <a:rPr lang="en-US" dirty="0" smtClean="0"/>
              <a:t>23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85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Join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ru-RU" dirty="0"/>
              <a:t>объединяет значения элементов текстового массива  в строку, вставляя между словами разделители.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Процесс </a:t>
            </a:r>
            <a:r>
              <a:rPr lang="ru-RU" dirty="0"/>
              <a:t>объединения может начаться с первого элемента массива или с указанного с учетом указанного количества элементов</a:t>
            </a:r>
          </a:p>
          <a:p>
            <a:pPr marL="0" indent="0">
              <a:buNone/>
            </a:pPr>
            <a:r>
              <a:rPr lang="ru-RU" dirty="0"/>
              <a:t>Функция существует в двух формах:</a:t>
            </a:r>
          </a:p>
          <a:p>
            <a:pPr marL="0" indent="0">
              <a:buNone/>
            </a:pPr>
            <a:r>
              <a:rPr lang="ru-RU" b="1" dirty="0"/>
              <a:t>1. </a:t>
            </a:r>
            <a:r>
              <a:rPr lang="en-US" b="1" dirty="0"/>
              <a:t>Join(string separator, string[] value);</a:t>
            </a:r>
          </a:p>
          <a:p>
            <a:pPr marL="0" indent="0">
              <a:buNone/>
            </a:pPr>
            <a:r>
              <a:rPr lang="en-US" b="1" dirty="0"/>
              <a:t>2. Join(string separator, string[] value,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startIndex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count);</a:t>
            </a:r>
          </a:p>
          <a:p>
            <a:pPr marL="0" indent="0">
              <a:buNone/>
            </a:pPr>
            <a:r>
              <a:rPr lang="ru-RU" dirty="0"/>
              <a:t>Пример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arrLength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string[] arr1 = new string[</a:t>
            </a:r>
            <a:r>
              <a:rPr lang="en-US" dirty="0" err="1"/>
              <a:t>arrLength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arr1.Length;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arr1[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smtClean="0"/>
              <a:t>outt,out1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outt</a:t>
            </a:r>
            <a:r>
              <a:rPr lang="en-US" dirty="0" smtClean="0"/>
              <a:t>=</a:t>
            </a:r>
            <a:r>
              <a:rPr lang="en-US" dirty="0" err="1" smtClean="0"/>
              <a:t>string.Join</a:t>
            </a:r>
            <a:r>
              <a:rPr lang="en-US" dirty="0"/>
              <a:t>(",", arr1);</a:t>
            </a:r>
          </a:p>
          <a:p>
            <a:pPr marL="0" indent="0">
              <a:buNone/>
            </a:pPr>
            <a:r>
              <a:rPr lang="en-US" dirty="0"/>
              <a:t>out1=</a:t>
            </a:r>
            <a:r>
              <a:rPr lang="en-US" dirty="0" err="1"/>
              <a:t>string.Join</a:t>
            </a:r>
            <a:r>
              <a:rPr lang="en-US" dirty="0"/>
              <a:t>(",", arr1, 7, arr1.Length - 7);</a:t>
            </a:r>
          </a:p>
          <a:p>
            <a:pPr marL="0" indent="0">
              <a:buNone/>
            </a:pPr>
            <a:r>
              <a:rPr lang="ru-RU" dirty="0"/>
              <a:t>Результат:</a:t>
            </a:r>
          </a:p>
          <a:p>
            <a:pPr marL="0" indent="0">
              <a:buNone/>
            </a:pPr>
            <a:r>
              <a:rPr lang="ru-RU" dirty="0"/>
              <a:t>0,1,2,3,4,5,6,7,8,9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33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StartsWith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 err="1"/>
              <a:t>StartsWith</a:t>
            </a:r>
            <a:r>
              <a:rPr lang="en-US" b="1" dirty="0"/>
              <a:t> </a:t>
            </a:r>
            <a:r>
              <a:rPr lang="ru-RU" dirty="0"/>
              <a:t>проверяет, начинается ли заданная строка с </a:t>
            </a:r>
            <a:r>
              <a:rPr lang="ru-RU" dirty="0" smtClean="0"/>
              <a:t>указанной подстроки </a:t>
            </a:r>
            <a:r>
              <a:rPr lang="ru-RU" dirty="0"/>
              <a:t>или нет.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Она </a:t>
            </a:r>
            <a:r>
              <a:rPr lang="ru-RU" dirty="0"/>
              <a:t>возвращает булевское значение.</a:t>
            </a:r>
          </a:p>
          <a:p>
            <a:pPr marL="0" indent="0">
              <a:buNone/>
            </a:pPr>
            <a:r>
              <a:rPr lang="ru-RU" dirty="0" smtClean="0"/>
              <a:t>Ее </a:t>
            </a:r>
            <a:r>
              <a:rPr lang="ru-RU" dirty="0"/>
              <a:t>вид:</a:t>
            </a:r>
          </a:p>
          <a:p>
            <a:pPr marL="0" indent="0">
              <a:buNone/>
            </a:pPr>
            <a:r>
              <a:rPr lang="en-US" b="1" dirty="0" err="1"/>
              <a:t>StartsWith</a:t>
            </a:r>
            <a:r>
              <a:rPr lang="en-US" b="1" dirty="0"/>
              <a:t>(string value);</a:t>
            </a:r>
          </a:p>
          <a:p>
            <a:pPr marL="0" indent="0">
              <a:buNone/>
            </a:pPr>
            <a:r>
              <a:rPr lang="ru-RU" dirty="0"/>
              <a:t>Пример.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strText</a:t>
            </a:r>
            <a:r>
              <a:rPr lang="en-US" dirty="0"/>
              <a:t> = "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/>
              <a:t>C# </a:t>
            </a:r>
            <a:r>
              <a:rPr lang="en-US" dirty="0" err="1"/>
              <a:t>string.StartsWith</a:t>
            </a:r>
            <a:r>
              <a:rPr lang="en-US" dirty="0"/>
              <a:t> function";</a:t>
            </a:r>
          </a:p>
          <a:p>
            <a:pPr marL="0" indent="0">
              <a:buNone/>
            </a:pPr>
            <a:r>
              <a:rPr lang="en-US" dirty="0" smtClean="0"/>
              <a:t>bool </a:t>
            </a:r>
            <a:r>
              <a:rPr lang="en-US" dirty="0" err="1" smtClean="0"/>
              <a:t>outt</a:t>
            </a:r>
            <a:r>
              <a:rPr lang="en-US" dirty="0" smtClean="0"/>
              <a:t>=</a:t>
            </a:r>
            <a:r>
              <a:rPr lang="en-US" dirty="0" err="1" smtClean="0"/>
              <a:t>strText.StartsWith</a:t>
            </a:r>
            <a:r>
              <a:rPr lang="en-US" dirty="0"/>
              <a:t>("</a:t>
            </a:r>
            <a:r>
              <a:rPr lang="en-US" dirty="0" err="1"/>
              <a:t>ASP.Net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bool </a:t>
            </a:r>
            <a:r>
              <a:rPr lang="en-US" dirty="0"/>
              <a:t>out1=</a:t>
            </a:r>
            <a:r>
              <a:rPr lang="en-US" dirty="0" err="1"/>
              <a:t>strText.StartsWith</a:t>
            </a:r>
            <a:r>
              <a:rPr lang="en-US" dirty="0"/>
              <a:t>("S");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Результат: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20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IndexOfAny</a:t>
            </a:r>
            <a:r>
              <a:rPr lang="en-US" dirty="0"/>
              <a:t>() </a:t>
            </a:r>
            <a:r>
              <a:rPr lang="ru-RU" dirty="0"/>
              <a:t>возвращает номер первой позиции строки, совпадающей с началом массива символов. </a:t>
            </a:r>
          </a:p>
          <a:p>
            <a:pPr marL="0" indent="0">
              <a:buNone/>
            </a:pPr>
            <a:r>
              <a:rPr lang="ru-RU" dirty="0"/>
              <a:t>Функция  </a:t>
            </a:r>
            <a:r>
              <a:rPr lang="en-US" dirty="0" err="1"/>
              <a:t>LastIndexOfAny</a:t>
            </a:r>
            <a:r>
              <a:rPr lang="en-US" dirty="0"/>
              <a:t>()</a:t>
            </a:r>
            <a:r>
              <a:rPr lang="ru-RU" dirty="0"/>
              <a:t>возвращает номер последней позиции строки, совпадающей с концом заданного массива символов. </a:t>
            </a:r>
          </a:p>
          <a:p>
            <a:pPr marL="0" indent="0">
              <a:buNone/>
            </a:pPr>
            <a:r>
              <a:rPr lang="ru-RU" dirty="0"/>
              <a:t>Пример</a:t>
            </a:r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 = "To.be.or.not.to.be."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    char[] </a:t>
            </a:r>
            <a:r>
              <a:rPr lang="en-US" dirty="0" err="1"/>
              <a:t>myChars</a:t>
            </a:r>
            <a:r>
              <a:rPr lang="en-US" dirty="0"/>
              <a:t> = {'b', 'e'};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index1 = </a:t>
            </a:r>
            <a:r>
              <a:rPr lang="en-US" dirty="0" err="1"/>
              <a:t>myString.IndexOfAny</a:t>
            </a:r>
            <a:r>
              <a:rPr lang="en-US" dirty="0"/>
              <a:t>(</a:t>
            </a:r>
            <a:r>
              <a:rPr lang="en-US" dirty="0" err="1"/>
              <a:t>myChars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index2 = </a:t>
            </a:r>
            <a:r>
              <a:rPr lang="en-US" dirty="0" err="1"/>
              <a:t>myString.LastIndexOfAny</a:t>
            </a:r>
            <a:r>
              <a:rPr lang="en-US" dirty="0"/>
              <a:t>(</a:t>
            </a:r>
            <a:r>
              <a:rPr lang="en-US" dirty="0" err="1"/>
              <a:t>myChars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Результат: 3 17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7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Пример задачи, использующей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строковые данные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Задан </a:t>
            </a:r>
            <a:r>
              <a:rPr lang="ru-RU" dirty="0"/>
              <a:t>текст, состоящий из слов, записанных через  запятые. Длина текста не больше 200 символов. Необходимо выдать на экран слова и их длины. Если слово состоит только из цифр, то возвести его в куб. Кроме того, составить выходную строку,  содержащую нецифровые слова, в которых порядок символов изменен на обратный.</a:t>
            </a:r>
          </a:p>
          <a:p>
            <a:pPr marL="0" indent="0">
              <a:buNone/>
            </a:pPr>
            <a:r>
              <a:rPr lang="ru-RU" dirty="0"/>
              <a:t>Разработаем функции:</a:t>
            </a:r>
          </a:p>
          <a:p>
            <a:pPr marL="0" indent="0">
              <a:buNone/>
            </a:pPr>
            <a:r>
              <a:rPr lang="ru-RU" b="1" dirty="0" err="1"/>
              <a:t>str_sl</a:t>
            </a:r>
            <a:r>
              <a:rPr lang="ru-RU" b="1" dirty="0"/>
              <a:t> </a:t>
            </a:r>
            <a:r>
              <a:rPr lang="ru-RU" dirty="0"/>
              <a:t>– разбиение строки на слова</a:t>
            </a:r>
          </a:p>
          <a:p>
            <a:pPr marL="0" indent="0">
              <a:buNone/>
            </a:pPr>
            <a:r>
              <a:rPr lang="ru-RU" b="1" dirty="0" err="1"/>
              <a:t>chisl_cub</a:t>
            </a:r>
            <a:r>
              <a:rPr lang="ru-RU" dirty="0"/>
              <a:t> – формирование массива кубов чисел по массиву слов </a:t>
            </a:r>
          </a:p>
          <a:p>
            <a:pPr marL="0" indent="0">
              <a:buNone/>
            </a:pPr>
            <a:r>
              <a:rPr lang="ru-RU" b="1" dirty="0" err="1"/>
              <a:t>obr_sl</a:t>
            </a:r>
            <a:r>
              <a:rPr lang="ru-RU" b="1" dirty="0"/>
              <a:t> </a:t>
            </a:r>
            <a:r>
              <a:rPr lang="ru-RU" dirty="0"/>
              <a:t>– получение из нецифровых слов строки слов в обратном порядке</a:t>
            </a:r>
          </a:p>
          <a:p>
            <a:pPr marL="0" indent="0">
              <a:buNone/>
            </a:pPr>
            <a:r>
              <a:rPr lang="ru-RU" dirty="0"/>
              <a:t>Для каждой функции составим таблицу спецификаций и словесный алгоритм:</a:t>
            </a:r>
          </a:p>
        </p:txBody>
      </p:sp>
    </p:spTree>
    <p:extLst>
      <p:ext uri="{BB962C8B-B14F-4D97-AF65-F5344CB8AC3E}">
        <p14:creationId xmlns:p14="http://schemas.microsoft.com/office/powerpoint/2010/main" val="953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936104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ru-RU" sz="3100" dirty="0"/>
              <a:t>Номер варианта имеет вид:  </a:t>
            </a:r>
            <a:br>
              <a:rPr lang="ru-RU" sz="3100" dirty="0"/>
            </a:br>
            <a:r>
              <a:rPr lang="en-US" sz="3100" b="1" dirty="0" smtClean="0"/>
              <a:t>C </a:t>
            </a:r>
            <a:r>
              <a:rPr lang="en-US" sz="3100" b="1" dirty="0"/>
              <a:t>A</a:t>
            </a:r>
            <a:r>
              <a:rPr lang="en-US" b="1" dirty="0"/>
              <a:t> </a:t>
            </a:r>
            <a:r>
              <a:rPr lang="ru-RU" b="1" dirty="0" smtClean="0"/>
              <a:t> 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Назначение символов номера варианта: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smtClean="0"/>
              <a:t>- </a:t>
            </a:r>
            <a:r>
              <a:rPr lang="ru-RU" b="1" dirty="0"/>
              <a:t>Чем наполняется </a:t>
            </a:r>
            <a:r>
              <a:rPr lang="en-US" b="1" dirty="0" err="1" smtClean="0"/>
              <a:t>ComboBox</a:t>
            </a:r>
            <a:r>
              <a:rPr lang="ru-RU" b="1" dirty="0" smtClean="0"/>
              <a:t> 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Получить массив кубов цифровых слов.</a:t>
            </a:r>
          </a:p>
          <a:p>
            <a:pPr marL="0" indent="0">
              <a:buNone/>
            </a:pPr>
            <a:r>
              <a:rPr lang="ru-RU" dirty="0"/>
              <a:t>2. Получить массив результатов уменьшения цифровых слов в 3 раза.</a:t>
            </a:r>
          </a:p>
          <a:p>
            <a:pPr marL="0" indent="0">
              <a:buNone/>
            </a:pPr>
            <a:r>
              <a:rPr lang="ru-RU" dirty="0"/>
              <a:t>3. Получить массив результатов возведения в квадрат цифровых слов.</a:t>
            </a:r>
          </a:p>
          <a:p>
            <a:pPr marL="0" indent="0">
              <a:buNone/>
            </a:pPr>
            <a:r>
              <a:rPr lang="ru-RU" dirty="0"/>
              <a:t>4. Получить массив результатов умножения на 5 цифровых слов.</a:t>
            </a:r>
          </a:p>
          <a:p>
            <a:pPr marL="0" indent="0">
              <a:buNone/>
            </a:pPr>
            <a:r>
              <a:rPr lang="ru-RU" dirty="0"/>
              <a:t>5. Получить массив результатов увеличения на 23 цифровых слов.</a:t>
            </a:r>
          </a:p>
          <a:p>
            <a:pPr marL="0" indent="0">
              <a:buNone/>
            </a:pPr>
            <a:r>
              <a:rPr lang="ru-RU" dirty="0"/>
              <a:t>6. Получить массив результатов деления на 12 цифровых слов.</a:t>
            </a:r>
          </a:p>
          <a:p>
            <a:pPr marL="0" indent="0">
              <a:buNone/>
            </a:pPr>
            <a:r>
              <a:rPr lang="ru-RU" dirty="0"/>
              <a:t>7. Получить массив результатов возведения в квадрат цифровых слов.</a:t>
            </a:r>
          </a:p>
          <a:p>
            <a:pPr marL="0" indent="0">
              <a:buNone/>
            </a:pPr>
            <a:r>
              <a:rPr lang="ru-RU" dirty="0"/>
              <a:t>8. Найти сумму  отрицательных чисел (цифровых слов), количество положительных чисел и все цифровые слова.</a:t>
            </a:r>
          </a:p>
          <a:p>
            <a:pPr marL="0" indent="0">
              <a:buNone/>
            </a:pPr>
            <a:r>
              <a:rPr lang="ru-RU" dirty="0"/>
              <a:t>9. Получить массив результатов деления на 100 цифровых слов.</a:t>
            </a:r>
          </a:p>
          <a:p>
            <a:pPr marL="0" indent="0">
              <a:buNone/>
            </a:pPr>
            <a:r>
              <a:rPr lang="ru-RU" dirty="0"/>
              <a:t>10. Найти число с наибольшим значением и все цифровые слова.</a:t>
            </a:r>
          </a:p>
          <a:p>
            <a:pPr marL="0" indent="0">
              <a:buNone/>
            </a:pPr>
            <a:r>
              <a:rPr lang="ru-RU" dirty="0"/>
              <a:t>11. Найти массив разностей кубов последующего и предыдущего числа.</a:t>
            </a:r>
          </a:p>
          <a:p>
            <a:pPr marL="0" indent="0">
              <a:buNone/>
            </a:pPr>
            <a:r>
              <a:rPr lang="ru-RU" dirty="0"/>
              <a:t>12. Получить массив результатов умножения на –1  цифровых слов.</a:t>
            </a:r>
          </a:p>
          <a:p>
            <a:pPr marL="0" indent="0">
              <a:buNone/>
            </a:pPr>
            <a:r>
              <a:rPr lang="ru-RU" dirty="0"/>
              <a:t> 13. Получить массив результатов возведения в квадрат цифровых слов.</a:t>
            </a:r>
          </a:p>
          <a:p>
            <a:pPr marL="0" indent="0">
              <a:buNone/>
            </a:pPr>
            <a:r>
              <a:rPr lang="ru-RU" dirty="0"/>
              <a:t>14. Найти массив сумм  цифр цифровых слов.</a:t>
            </a:r>
          </a:p>
          <a:p>
            <a:pPr marL="0" indent="0">
              <a:buNone/>
            </a:pPr>
            <a:r>
              <a:rPr lang="ru-RU" dirty="0"/>
              <a:t>15. Получить массив результатов вычитания 20 из  цифровых  слов.</a:t>
            </a:r>
          </a:p>
          <a:p>
            <a:pPr marL="0" indent="0">
              <a:buNone/>
            </a:pPr>
            <a:r>
              <a:rPr lang="ru-RU" dirty="0"/>
              <a:t>16. Найти сумму цифровых слов текста и цифровые слова. </a:t>
            </a:r>
          </a:p>
          <a:p>
            <a:pPr marL="0" indent="0">
              <a:buNone/>
            </a:pPr>
            <a:r>
              <a:rPr lang="ru-RU" dirty="0"/>
              <a:t>17. Найти массив цифровых слов, увеличенных  в 10 раз.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588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str_sl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283061"/>
              </p:ext>
            </p:extLst>
          </p:nvPr>
        </p:nvGraphicFramePr>
        <p:xfrm>
          <a:off x="539552" y="1340768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Входные величины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Выходные величины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X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строка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Текст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Число слов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Целое число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Rsl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Разделитель слов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символ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mslov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Массив слов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Текст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429000"/>
            <a:ext cx="95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Словесный алгоритм:</a:t>
            </a:r>
          </a:p>
          <a:p>
            <a:r>
              <a:rPr lang="ru-RU" dirty="0"/>
              <a:t>1.     Разбиение  строки x на массив слов </a:t>
            </a:r>
            <a:r>
              <a:rPr lang="ru-RU" dirty="0" err="1" smtClean="0"/>
              <a:t>mslov</a:t>
            </a:r>
            <a:r>
              <a:rPr lang="ru-RU" dirty="0" smtClean="0"/>
              <a:t> по разделителю </a:t>
            </a:r>
            <a:r>
              <a:rPr lang="en-US" dirty="0" err="1" smtClean="0"/>
              <a:t>Rsl</a:t>
            </a:r>
            <a:endParaRPr lang="ru-RU" dirty="0"/>
          </a:p>
          <a:p>
            <a:r>
              <a:rPr lang="ru-RU" dirty="0"/>
              <a:t>2.     n=длине массива </a:t>
            </a:r>
            <a:r>
              <a:rPr lang="ru-RU" dirty="0" err="1"/>
              <a:t>mslov</a:t>
            </a:r>
            <a:r>
              <a:rPr lang="ru-RU" dirty="0"/>
              <a:t>  </a:t>
            </a:r>
          </a:p>
          <a:p>
            <a:r>
              <a:rPr lang="ru-RU" dirty="0"/>
              <a:t>3.     Возврат </a:t>
            </a:r>
            <a:r>
              <a:rPr lang="ru-RU" dirty="0" smtClean="0"/>
              <a:t>n</a:t>
            </a:r>
            <a:r>
              <a:rPr lang="en-US" dirty="0" smtClean="0"/>
              <a:t>,</a:t>
            </a:r>
            <a:r>
              <a:rPr lang="en-US" dirty="0" err="1" smtClean="0"/>
              <a:t>mslov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6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chisl_cub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871462"/>
              </p:ext>
            </p:extLst>
          </p:nvPr>
        </p:nvGraphicFramePr>
        <p:xfrm>
          <a:off x="539552" y="980728"/>
          <a:ext cx="8229600" cy="199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Входные величины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err="1" smtClean="0"/>
                        <a:t>ходные</a:t>
                      </a:r>
                      <a:r>
                        <a:rPr lang="ru-RU" dirty="0" smtClean="0"/>
                        <a:t> величины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Число слов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Целое число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mch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Массив числовых слов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Целые числа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mslov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Массив слов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Текст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Число числовых слов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Целое число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3941" y="3181032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Словесный алгоритм:</a:t>
            </a:r>
          </a:p>
          <a:p>
            <a:r>
              <a:rPr lang="ru-RU" dirty="0"/>
              <a:t>1. i=0 l=0</a:t>
            </a:r>
          </a:p>
          <a:p>
            <a:r>
              <a:rPr lang="ru-RU" dirty="0"/>
              <a:t>2. ПОКА i&lt;n ВЫПОЛНИТЬ</a:t>
            </a:r>
          </a:p>
          <a:p>
            <a:r>
              <a:rPr lang="ru-RU" dirty="0"/>
              <a:t>   2.1. j1=номеру позиции первой цифры в mslov</a:t>
            </a:r>
            <a:r>
              <a:rPr lang="ru-RU" baseline="-25000" dirty="0"/>
              <a:t>i</a:t>
            </a:r>
          </a:p>
          <a:p>
            <a:r>
              <a:rPr lang="ru-RU" dirty="0"/>
              <a:t>   2.2. j2=номеру позиции последней цифры в mslovi</a:t>
            </a:r>
          </a:p>
          <a:p>
            <a:r>
              <a:rPr lang="ru-RU" dirty="0"/>
              <a:t>   2.3. ЕСЛИ j1=0 И j2=длина mslov</a:t>
            </a:r>
            <a:r>
              <a:rPr lang="ru-RU" baseline="-25000" dirty="0"/>
              <a:t>i</a:t>
            </a:r>
            <a:r>
              <a:rPr lang="ru-RU" dirty="0"/>
              <a:t> - 1 ТО </a:t>
            </a:r>
          </a:p>
          <a:p>
            <a:r>
              <a:rPr lang="ru-RU" dirty="0"/>
              <a:t>      2.3.1. b=результату преобразования  mslov</a:t>
            </a:r>
            <a:r>
              <a:rPr lang="ru-RU" baseline="-25000" dirty="0"/>
              <a:t>i</a:t>
            </a:r>
            <a:r>
              <a:rPr lang="ru-RU" dirty="0"/>
              <a:t> в число</a:t>
            </a:r>
          </a:p>
          <a:p>
            <a:r>
              <a:rPr lang="ru-RU" dirty="0"/>
              <a:t>      2.3.2. mch</a:t>
            </a:r>
            <a:r>
              <a:rPr lang="ru-RU" baseline="-25000" dirty="0"/>
              <a:t>l</a:t>
            </a:r>
            <a:r>
              <a:rPr lang="ru-RU" dirty="0"/>
              <a:t>=b*b*b</a:t>
            </a:r>
          </a:p>
          <a:p>
            <a:r>
              <a:rPr lang="ru-RU" dirty="0"/>
              <a:t>      2.3.3. l=l+1</a:t>
            </a:r>
          </a:p>
          <a:p>
            <a:r>
              <a:rPr lang="ru-RU" dirty="0"/>
              <a:t>            ЕСЛИ ВСЕ</a:t>
            </a:r>
          </a:p>
          <a:p>
            <a:r>
              <a:rPr lang="ru-RU" dirty="0"/>
              <a:t>   2.4. i=i+1</a:t>
            </a:r>
          </a:p>
          <a:p>
            <a:r>
              <a:rPr lang="ru-RU" dirty="0"/>
              <a:t>    ПОКА </a:t>
            </a:r>
            <a:r>
              <a:rPr lang="ru-RU" dirty="0" smtClean="0"/>
              <a:t>ВСЕ</a:t>
            </a:r>
            <a:endParaRPr lang="en-US" dirty="0" smtClean="0"/>
          </a:p>
          <a:p>
            <a:pPr lvl="0"/>
            <a:r>
              <a:rPr lang="en-US" dirty="0" smtClean="0"/>
              <a:t>3</a:t>
            </a:r>
            <a:r>
              <a:rPr lang="ru-RU" dirty="0" smtClean="0"/>
              <a:t>. Возврат l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mch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74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obr_sl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90420"/>
              </p:ext>
            </p:extLst>
          </p:nvPr>
        </p:nvGraphicFramePr>
        <p:xfrm>
          <a:off x="457200" y="908050"/>
          <a:ext cx="8229600" cy="236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Входные величины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Выходные величины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Число слов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Целое число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rezstr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Результирующая строка из слов в обратном порядке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Текст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slov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Массив слов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Текст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3941" y="328498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Словесный алгоритм:</a:t>
            </a:r>
          </a:p>
          <a:p>
            <a:r>
              <a:rPr lang="ru-RU" dirty="0"/>
              <a:t>1. </a:t>
            </a:r>
            <a:r>
              <a:rPr lang="en-US" dirty="0" err="1"/>
              <a:t>i</a:t>
            </a:r>
            <a:r>
              <a:rPr lang="en-US" dirty="0"/>
              <a:t>=0 </a:t>
            </a:r>
            <a:r>
              <a:rPr lang="en-US" dirty="0" err="1"/>
              <a:t>rezstr</a:t>
            </a:r>
            <a:r>
              <a:rPr lang="en-US" dirty="0"/>
              <a:t>=””</a:t>
            </a:r>
          </a:p>
          <a:p>
            <a:r>
              <a:rPr lang="en-US" dirty="0"/>
              <a:t>2. </a:t>
            </a:r>
            <a:r>
              <a:rPr lang="ru-RU" dirty="0"/>
              <a:t>ПОКА </a:t>
            </a:r>
            <a:r>
              <a:rPr lang="en-US" dirty="0" err="1"/>
              <a:t>i</a:t>
            </a:r>
            <a:r>
              <a:rPr lang="en-US" dirty="0"/>
              <a:t>&lt;n </a:t>
            </a:r>
            <a:r>
              <a:rPr lang="ru-RU" dirty="0"/>
              <a:t>ВЫПОЛНИТЬ</a:t>
            </a:r>
          </a:p>
          <a:p>
            <a:r>
              <a:rPr lang="ru-RU" dirty="0"/>
              <a:t>   2.1. </a:t>
            </a:r>
            <a:r>
              <a:rPr lang="en-US" dirty="0"/>
              <a:t>j=</a:t>
            </a:r>
            <a:r>
              <a:rPr lang="ru-RU" dirty="0"/>
              <a:t>числу цифр в </a:t>
            </a:r>
            <a:r>
              <a:rPr lang="en-US" dirty="0"/>
              <a:t>mslov</a:t>
            </a:r>
            <a:r>
              <a:rPr lang="en-US" baseline="-25000" dirty="0"/>
              <a:t>i</a:t>
            </a:r>
          </a:p>
          <a:p>
            <a:r>
              <a:rPr lang="en-US" dirty="0"/>
              <a:t>   2.2. </a:t>
            </a:r>
            <a:r>
              <a:rPr lang="ru-RU" dirty="0"/>
              <a:t>ЕСЛИ </a:t>
            </a:r>
            <a:r>
              <a:rPr lang="en-US" dirty="0"/>
              <a:t>j</a:t>
            </a:r>
            <a:r>
              <a:rPr lang="ru-RU" dirty="0"/>
              <a:t>длине </a:t>
            </a:r>
            <a:r>
              <a:rPr lang="en-US" dirty="0" err="1"/>
              <a:t>mslov</a:t>
            </a:r>
            <a:r>
              <a:rPr lang="en-US" dirty="0"/>
              <a:t>, </a:t>
            </a:r>
            <a:r>
              <a:rPr lang="ru-RU" dirty="0"/>
              <a:t>ТО </a:t>
            </a:r>
          </a:p>
          <a:p>
            <a:r>
              <a:rPr lang="ru-RU" dirty="0"/>
              <a:t>     2.2.1. </a:t>
            </a:r>
            <a:r>
              <a:rPr lang="en-US" dirty="0"/>
              <a:t>a=</a:t>
            </a:r>
            <a:r>
              <a:rPr lang="ru-RU" dirty="0"/>
              <a:t>обращение слова </a:t>
            </a:r>
            <a:r>
              <a:rPr lang="en-US" dirty="0"/>
              <a:t>mslovi</a:t>
            </a:r>
          </a:p>
          <a:p>
            <a:r>
              <a:rPr lang="en-US" dirty="0"/>
              <a:t>   </a:t>
            </a:r>
            <a:r>
              <a:rPr lang="en-US" dirty="0" smtClean="0"/>
              <a:t>  2.2.2</a:t>
            </a:r>
            <a:r>
              <a:rPr lang="en-US" dirty="0"/>
              <a:t>. </a:t>
            </a:r>
            <a:r>
              <a:rPr lang="ru-RU" dirty="0"/>
              <a:t>Присоединение </a:t>
            </a:r>
            <a:r>
              <a:rPr lang="en-US" dirty="0"/>
              <a:t>a </a:t>
            </a:r>
            <a:r>
              <a:rPr lang="ru-RU" dirty="0"/>
              <a:t>к </a:t>
            </a:r>
            <a:r>
              <a:rPr lang="en-US" dirty="0" err="1"/>
              <a:t>rezstr</a:t>
            </a:r>
            <a:endParaRPr lang="en-US" dirty="0"/>
          </a:p>
          <a:p>
            <a:r>
              <a:rPr lang="en-US" dirty="0"/>
              <a:t>     2.2.3. </a:t>
            </a:r>
            <a:r>
              <a:rPr lang="ru-RU" dirty="0"/>
              <a:t>Присоединение “,” к </a:t>
            </a:r>
            <a:r>
              <a:rPr lang="en-US" dirty="0" err="1"/>
              <a:t>rezstr</a:t>
            </a:r>
            <a:r>
              <a:rPr lang="en-US" dirty="0"/>
              <a:t>  </a:t>
            </a:r>
          </a:p>
          <a:p>
            <a:r>
              <a:rPr lang="en-US" dirty="0"/>
              <a:t>     </a:t>
            </a:r>
            <a:r>
              <a:rPr lang="ru-RU" dirty="0" smtClean="0"/>
              <a:t>ЕСЛИ </a:t>
            </a:r>
            <a:r>
              <a:rPr lang="ru-RU" dirty="0"/>
              <a:t>ВСЕ</a:t>
            </a:r>
          </a:p>
          <a:p>
            <a:r>
              <a:rPr lang="ru-RU" dirty="0"/>
              <a:t>   2.3.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</a:t>
            </a:r>
            <a:r>
              <a:rPr lang="ru-RU" dirty="0"/>
              <a:t>ПОКА ВСЕ  </a:t>
            </a:r>
          </a:p>
          <a:p>
            <a:r>
              <a:rPr lang="ru-RU" dirty="0"/>
              <a:t>3. Возврат </a:t>
            </a:r>
            <a:r>
              <a:rPr lang="en-US" dirty="0" err="1"/>
              <a:t>rezstr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52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Тексты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str_sl</a:t>
            </a:r>
            <a:r>
              <a:rPr lang="en-US" b="1" dirty="0"/>
              <a:t>(string x, char[] </a:t>
            </a:r>
            <a:r>
              <a:rPr lang="en-US" b="1" dirty="0" err="1"/>
              <a:t>rsl</a:t>
            </a:r>
            <a:r>
              <a:rPr lang="en-US" b="1" dirty="0"/>
              <a:t>, char[] </a:t>
            </a:r>
            <a:r>
              <a:rPr lang="en-US" b="1" dirty="0" err="1"/>
              <a:t>kstr</a:t>
            </a:r>
            <a:r>
              <a:rPr lang="en-US" b="1" dirty="0"/>
              <a:t>, out string[] </a:t>
            </a:r>
            <a:r>
              <a:rPr lang="en-US" b="1" dirty="0" err="1"/>
              <a:t>mslov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        {char[]</a:t>
            </a:r>
            <a:r>
              <a:rPr lang="en-US" dirty="0" err="1"/>
              <a:t>razd</a:t>
            </a:r>
            <a:r>
              <a:rPr lang="en-US" dirty="0"/>
              <a:t> =new char[2];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razd</a:t>
            </a:r>
            <a:r>
              <a:rPr lang="en-US" dirty="0"/>
              <a:t>[0]=</a:t>
            </a:r>
            <a:r>
              <a:rPr lang="en-US" dirty="0" err="1"/>
              <a:t>rsl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razd</a:t>
            </a:r>
            <a:r>
              <a:rPr lang="en-US" dirty="0"/>
              <a:t>[1]=</a:t>
            </a:r>
            <a:r>
              <a:rPr lang="en-US" dirty="0" err="1"/>
              <a:t>kstr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n = 0, beg;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mslov</a:t>
            </a:r>
            <a:r>
              <a:rPr lang="en-US" dirty="0"/>
              <a:t> = new string[20];</a:t>
            </a:r>
          </a:p>
          <a:p>
            <a:pPr marL="0" indent="0">
              <a:buNone/>
            </a:pPr>
            <a:r>
              <a:rPr lang="en-US" dirty="0"/>
              <a:t>            string y;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mslov</a:t>
            </a:r>
            <a:r>
              <a:rPr lang="en-US" dirty="0"/>
              <a:t> = </a:t>
            </a:r>
            <a:r>
              <a:rPr lang="en-US" dirty="0" err="1"/>
              <a:t>x.Split</a:t>
            </a:r>
            <a:r>
              <a:rPr lang="en-US" dirty="0"/>
              <a:t>(</a:t>
            </a:r>
            <a:r>
              <a:rPr lang="en-US" dirty="0" err="1"/>
              <a:t>razd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n = </a:t>
            </a:r>
            <a:r>
              <a:rPr lang="en-US" dirty="0" err="1"/>
              <a:t>mslov.Length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return n;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526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static string </a:t>
            </a:r>
            <a:r>
              <a:rPr lang="en-US" b="1" dirty="0" err="1"/>
              <a:t>obr_sl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n,string</a:t>
            </a:r>
            <a:r>
              <a:rPr lang="en-US" b="1" dirty="0"/>
              <a:t>[] </a:t>
            </a:r>
            <a:r>
              <a:rPr lang="en-US" b="1" dirty="0" err="1"/>
              <a:t>mslov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int</a:t>
            </a:r>
            <a:r>
              <a:rPr lang="en-US" dirty="0"/>
              <a:t> i,j,j1,j2;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rezstr,b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a;</a:t>
            </a:r>
          </a:p>
          <a:p>
            <a:pPr marL="0" indent="0">
              <a:buNone/>
            </a:pPr>
            <a:r>
              <a:rPr lang="en-US" dirty="0"/>
              <a:t>    char[] </a:t>
            </a:r>
            <a:r>
              <a:rPr lang="en-US" dirty="0" err="1"/>
              <a:t>cif</a:t>
            </a:r>
            <a:r>
              <a:rPr lang="en-US" dirty="0"/>
              <a:t> = {'1','2','3','4','5','6','7','8','9','0'};</a:t>
            </a:r>
          </a:p>
          <a:p>
            <a:pPr marL="0" indent="0">
              <a:buNone/>
            </a:pPr>
            <a:r>
              <a:rPr lang="en-US" dirty="0" err="1"/>
              <a:t>rezstr</a:t>
            </a:r>
            <a:r>
              <a:rPr lang="en-US" dirty="0"/>
              <a:t>=new string(' ',0) 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    b = </a:t>
            </a:r>
            <a:r>
              <a:rPr lang="en-US" dirty="0" err="1"/>
              <a:t>string.Copy</a:t>
            </a:r>
            <a:r>
              <a:rPr lang="en-US" dirty="0"/>
              <a:t>(</a:t>
            </a:r>
            <a:r>
              <a:rPr lang="en-US" dirty="0" err="1"/>
              <a:t>mslov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l = </a:t>
            </a:r>
            <a:r>
              <a:rPr lang="en-US" dirty="0" err="1"/>
              <a:t>b.Length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  j1 = </a:t>
            </a:r>
            <a:r>
              <a:rPr lang="en-US" dirty="0" err="1"/>
              <a:t>b.IndexOfAny</a:t>
            </a:r>
            <a:r>
              <a:rPr lang="en-US" dirty="0"/>
              <a:t>(</a:t>
            </a:r>
            <a:r>
              <a:rPr lang="en-US" dirty="0" err="1"/>
              <a:t>cif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j2 = </a:t>
            </a:r>
            <a:r>
              <a:rPr lang="en-US" dirty="0" err="1"/>
              <a:t>b.LastIndexOfAny</a:t>
            </a:r>
            <a:r>
              <a:rPr lang="en-US" dirty="0"/>
              <a:t>(</a:t>
            </a:r>
            <a:r>
              <a:rPr lang="en-US" dirty="0" err="1"/>
              <a:t>cif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if (j1 != 0 &amp;&amp; j2 != 0)</a:t>
            </a:r>
          </a:p>
          <a:p>
            <a:pPr marL="0" indent="0">
              <a:buNone/>
            </a:pPr>
            <a:r>
              <a:rPr lang="en-US" dirty="0"/>
              <a:t>        {a = new string(' ', 0);  </a:t>
            </a:r>
          </a:p>
          <a:p>
            <a:pPr marL="0" indent="0">
              <a:buNone/>
            </a:pPr>
            <a:r>
              <a:rPr lang="en-US" dirty="0"/>
              <a:t>            for (j = 0; j&lt;l;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a = b[j]+a;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rezstr</a:t>
            </a:r>
            <a:r>
              <a:rPr lang="en-US" dirty="0"/>
              <a:t> = </a:t>
            </a:r>
            <a:r>
              <a:rPr lang="en-US" dirty="0" err="1"/>
              <a:t>rezstr</a:t>
            </a:r>
            <a:r>
              <a:rPr lang="en-US" dirty="0"/>
              <a:t> + a;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rezstr</a:t>
            </a:r>
            <a:r>
              <a:rPr lang="en-US" dirty="0"/>
              <a:t> = </a:t>
            </a:r>
            <a:r>
              <a:rPr lang="en-US" dirty="0" err="1"/>
              <a:t>rezstr</a:t>
            </a:r>
            <a:r>
              <a:rPr lang="en-US" dirty="0"/>
              <a:t> + ",";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 return </a:t>
            </a:r>
            <a:r>
              <a:rPr lang="en-US" dirty="0" err="1"/>
              <a:t>rezstr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51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chisl_cub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n, string[] </a:t>
            </a:r>
            <a:r>
              <a:rPr lang="en-US" b="1" dirty="0" err="1"/>
              <a:t>mslov</a:t>
            </a:r>
            <a:r>
              <a:rPr lang="en-US" b="1" dirty="0"/>
              <a:t>, out </a:t>
            </a:r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/>
              <a:t>mch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l = 0, </a:t>
            </a:r>
            <a:r>
              <a:rPr lang="en-US" dirty="0" err="1"/>
              <a:t>i</a:t>
            </a:r>
            <a:r>
              <a:rPr lang="en-US" dirty="0"/>
              <a:t>, j1, j2, b;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mch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            char[] </a:t>
            </a:r>
            <a:r>
              <a:rPr lang="en-US" dirty="0" err="1"/>
              <a:t>cif</a:t>
            </a:r>
            <a:r>
              <a:rPr lang="en-US" dirty="0"/>
              <a:t> = { '1', '2', '3', '4', '5', '6', '7', '8', '9', '0' };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j1 = </a:t>
            </a:r>
            <a:r>
              <a:rPr lang="en-US" dirty="0" err="1"/>
              <a:t>mslov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IndexOfAny</a:t>
            </a:r>
            <a:r>
              <a:rPr lang="en-US" dirty="0"/>
              <a:t>(</a:t>
            </a:r>
            <a:r>
              <a:rPr lang="en-US" dirty="0" err="1"/>
              <a:t>cif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j2 = </a:t>
            </a:r>
            <a:r>
              <a:rPr lang="en-US" dirty="0" err="1"/>
              <a:t>mslov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LastIndexOfAny</a:t>
            </a:r>
            <a:r>
              <a:rPr lang="en-US" dirty="0"/>
              <a:t>(</a:t>
            </a:r>
            <a:r>
              <a:rPr lang="en-US" dirty="0" err="1"/>
              <a:t>cif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if (j1 == 0 &amp;&amp; j2 == </a:t>
            </a:r>
            <a:r>
              <a:rPr lang="en-US" dirty="0" err="1"/>
              <a:t>mslov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].Length - 1)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b = Convert.ToInt32(</a:t>
            </a:r>
            <a:r>
              <a:rPr lang="en-US" dirty="0" err="1"/>
              <a:t>mslov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mch</a:t>
            </a:r>
            <a:r>
              <a:rPr lang="en-US" dirty="0"/>
              <a:t>[l] = b * b * b; l++;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3400" b="1" dirty="0"/>
              <a:t>A-обработка строки </a:t>
            </a:r>
            <a:endParaRPr lang="en-US" sz="3400" b="1" dirty="0" smtClean="0"/>
          </a:p>
          <a:p>
            <a:pPr marL="0" indent="0">
              <a:buNone/>
            </a:pPr>
            <a:r>
              <a:rPr lang="ru-RU" sz="3400" dirty="0" smtClean="0"/>
              <a:t>1</a:t>
            </a:r>
            <a:r>
              <a:rPr lang="ru-RU" sz="3400" dirty="0"/>
              <a:t>.	Сформировать строку из  5-символьных слов, не  содержащих букву s.</a:t>
            </a:r>
          </a:p>
          <a:p>
            <a:pPr marL="0" indent="0">
              <a:buNone/>
            </a:pPr>
            <a:r>
              <a:rPr lang="ru-RU" sz="3400" dirty="0"/>
              <a:t>2.	В тексте удалить каждое слово с четным числом символов, продублировать каждое слово с нечетным числом символов, заменив все вхождения букв 'd'   на букву 't' .</a:t>
            </a:r>
          </a:p>
          <a:p>
            <a:pPr marL="0" indent="0">
              <a:buNone/>
            </a:pPr>
            <a:r>
              <a:rPr lang="ru-RU" sz="3400" dirty="0"/>
              <a:t>3.	В каждом 5-символьном слове переставить символы так, чтобы одинаковые находились рядом (</a:t>
            </a:r>
            <a:r>
              <a:rPr lang="ru-RU" sz="3400" dirty="0" err="1"/>
              <a:t>sosna</a:t>
            </a:r>
            <a:r>
              <a:rPr lang="ru-RU" sz="3400" dirty="0"/>
              <a:t> – </a:t>
            </a:r>
            <a:r>
              <a:rPr lang="ru-RU" sz="3400" dirty="0" err="1"/>
              <a:t>ssona</a:t>
            </a:r>
            <a:r>
              <a:rPr lang="ru-RU" sz="3400" dirty="0"/>
              <a:t> и т  д  ).</a:t>
            </a:r>
          </a:p>
          <a:p>
            <a:pPr marL="0" indent="0">
              <a:buNone/>
            </a:pPr>
            <a:r>
              <a:rPr lang="ru-RU" sz="3400" dirty="0"/>
              <a:t>4.	Удалить из исходной строки слова с цифровыми символами.</a:t>
            </a:r>
          </a:p>
          <a:p>
            <a:pPr marL="0" indent="0">
              <a:buNone/>
            </a:pPr>
            <a:r>
              <a:rPr lang="ru-RU" sz="3400" dirty="0"/>
              <a:t>5.	Составить строку из  4-символьных нецифровых слов, расположив их  по алфавиту.</a:t>
            </a:r>
          </a:p>
          <a:p>
            <a:pPr marL="0" indent="0">
              <a:buNone/>
            </a:pPr>
            <a:r>
              <a:rPr lang="ru-RU" sz="3400" dirty="0"/>
              <a:t>6.	Сформировать новую строку, в которую включены слова по возрастанию  их длин.</a:t>
            </a:r>
          </a:p>
          <a:p>
            <a:pPr marL="0" indent="0">
              <a:buNone/>
            </a:pPr>
            <a:r>
              <a:rPr lang="ru-RU" sz="3400" dirty="0"/>
              <a:t>7.	Сформировать новую строку, в которую включены  слова, состоящие только из латинских букв и не содержащие букв q, r и u.</a:t>
            </a:r>
          </a:p>
          <a:p>
            <a:pPr marL="0" indent="0">
              <a:buNone/>
            </a:pPr>
            <a:r>
              <a:rPr lang="ru-RU" sz="3400" dirty="0"/>
              <a:t>8.	Сформировать новую строку из 5-символьных слов, переставив в них буквы  в обратном порядке (</a:t>
            </a:r>
            <a:r>
              <a:rPr lang="ru-RU" sz="3400" dirty="0" err="1"/>
              <a:t>katet</a:t>
            </a:r>
            <a:r>
              <a:rPr lang="ru-RU" sz="3400" dirty="0"/>
              <a:t> – </a:t>
            </a:r>
            <a:r>
              <a:rPr lang="ru-RU" sz="3400" dirty="0" err="1"/>
              <a:t>tetak</a:t>
            </a:r>
            <a:r>
              <a:rPr lang="ru-RU" sz="3400" dirty="0"/>
              <a:t>  и т.д.).</a:t>
            </a:r>
          </a:p>
          <a:p>
            <a:pPr marL="0" indent="0">
              <a:buNone/>
            </a:pPr>
            <a:r>
              <a:rPr lang="ru-RU" sz="3400" dirty="0"/>
              <a:t>9.	Сформировать новую строку, в которой  слова будут следовать в обратном порядке.</a:t>
            </a:r>
          </a:p>
          <a:p>
            <a:pPr marL="0" indent="0">
              <a:buNone/>
            </a:pPr>
            <a:r>
              <a:rPr lang="ru-RU" sz="3400" dirty="0"/>
              <a:t>10.	Сформировать новую строку, в которую включены только 5-символьные    слова, с удалением из них литеры «А».</a:t>
            </a:r>
          </a:p>
          <a:p>
            <a:pPr marL="0" indent="0">
              <a:buNone/>
            </a:pPr>
            <a:r>
              <a:rPr lang="ru-RU" sz="3400" dirty="0"/>
              <a:t>11.	Сформировать новую строку из слов, состоящих только из латинских  букв,  и длиной не более 7 символов. При этом все строчные буквы заменить  на заглавные буквы.</a:t>
            </a:r>
          </a:p>
          <a:p>
            <a:pPr marL="0" indent="0">
              <a:buNone/>
            </a:pPr>
            <a:r>
              <a:rPr lang="ru-RU" sz="3400" dirty="0"/>
              <a:t>12.	Сформировать новую строку, в которую включить только 4-символьные слова, с заменой  А на О.</a:t>
            </a:r>
          </a:p>
          <a:p>
            <a:pPr marL="0" indent="0">
              <a:buNone/>
            </a:pPr>
            <a:r>
              <a:rPr lang="ru-RU" sz="3400" dirty="0"/>
              <a:t>13.	Сформировать строку из слов – «перевертышей»,</a:t>
            </a:r>
          </a:p>
          <a:p>
            <a:pPr marL="0" indent="0">
              <a:buNone/>
            </a:pPr>
            <a:r>
              <a:rPr lang="ru-RU" sz="3400" dirty="0"/>
              <a:t>14.	Поменять местами слова, «равноудаленные» от концов строки.</a:t>
            </a:r>
          </a:p>
          <a:p>
            <a:pPr marL="0" indent="0">
              <a:buNone/>
            </a:pPr>
            <a:r>
              <a:rPr lang="ru-RU" sz="3400" dirty="0"/>
              <a:t>15.	Переставить местами слова  1-2, 3-4, и так далее.</a:t>
            </a:r>
          </a:p>
          <a:p>
            <a:pPr marL="0" indent="0">
              <a:buNone/>
            </a:pPr>
            <a:r>
              <a:rPr lang="ru-RU" sz="3400" dirty="0"/>
              <a:t>16.	Удалить из строки 4-символьные слова, в которых есть буквы «а» или «о»,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3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ListBox</a:t>
            </a:r>
            <a:r>
              <a:rPr lang="ru-RU" dirty="0"/>
              <a:t> позволяет отображать информацию в виде списков.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Списки </a:t>
            </a:r>
            <a:r>
              <a:rPr lang="ru-RU" dirty="0"/>
              <a:t>используются для отображения </a:t>
            </a:r>
            <a:r>
              <a:rPr lang="ru-RU" dirty="0" smtClean="0"/>
              <a:t>перечня строк</a:t>
            </a:r>
            <a:r>
              <a:rPr lang="ru-RU" dirty="0"/>
              <a:t>, из которых одновременно можно выбирать одну или </a:t>
            </a:r>
            <a:r>
              <a:rPr lang="ru-RU" dirty="0" smtClean="0"/>
              <a:t>более.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Список </a:t>
            </a:r>
            <a:r>
              <a:rPr lang="ru-RU" dirty="0"/>
              <a:t>следует использовать в тех случаях, когда во время разработки неизвестно точное количество значений, из которых может осуществляться выбор (например, в списке сотрудников). </a:t>
            </a:r>
          </a:p>
          <a:p>
            <a:pPr marL="0" indent="0">
              <a:buNone/>
            </a:pPr>
            <a:r>
              <a:rPr lang="ru-RU" dirty="0"/>
              <a:t>Элемент имеет свойства: </a:t>
            </a:r>
          </a:p>
          <a:p>
            <a:r>
              <a:rPr lang="ru-RU" b="1" dirty="0" err="1"/>
              <a:t>SelectedIndex</a:t>
            </a:r>
            <a:r>
              <a:rPr lang="ru-RU" dirty="0"/>
              <a:t> - начинающийся с 0 номер выбранного элемента списка;</a:t>
            </a:r>
          </a:p>
          <a:p>
            <a:r>
              <a:rPr lang="ru-RU" b="1" dirty="0" err="1"/>
              <a:t>Sorted</a:t>
            </a:r>
            <a:r>
              <a:rPr lang="ru-RU" b="1" dirty="0"/>
              <a:t> </a:t>
            </a:r>
            <a:r>
              <a:rPr lang="ru-RU" dirty="0"/>
              <a:t>-  возможность упорядочения элементов списка по алфавиту;</a:t>
            </a:r>
          </a:p>
          <a:p>
            <a:r>
              <a:rPr lang="ru-RU" b="1" dirty="0" err="1"/>
              <a:t>Items</a:t>
            </a:r>
            <a:r>
              <a:rPr lang="ru-RU" b="1" dirty="0"/>
              <a:t> </a:t>
            </a:r>
            <a:r>
              <a:rPr lang="ru-RU" dirty="0"/>
              <a:t>– перечень строк, включенных в список. Его можно создавать как в момент проектирования, так и в процессе выполнения программы.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ru-RU" dirty="0" smtClean="0"/>
              <a:t>Для </a:t>
            </a:r>
            <a:r>
              <a:rPr lang="ru-RU" dirty="0"/>
              <a:t>добавления в процессе выполнения нужно выполнить метод </a:t>
            </a:r>
            <a:r>
              <a:rPr lang="ru-RU" b="1" dirty="0" err="1"/>
              <a:t>Add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ru-RU" dirty="0" smtClean="0"/>
              <a:t>Для </a:t>
            </a:r>
            <a:r>
              <a:rPr lang="en-US" dirty="0" smtClean="0"/>
              <a:t> </a:t>
            </a:r>
            <a:r>
              <a:rPr lang="ru-RU" dirty="0" smtClean="0"/>
              <a:t>удаления </a:t>
            </a:r>
            <a:r>
              <a:rPr lang="ru-RU" dirty="0"/>
              <a:t>элемента нужно выполнить метод </a:t>
            </a:r>
            <a:r>
              <a:rPr lang="ru-RU" b="1" dirty="0" err="1"/>
              <a:t>RemoveAt</a:t>
            </a:r>
            <a:r>
              <a:rPr lang="ru-RU" dirty="0"/>
              <a:t> с параметром  </a:t>
            </a:r>
            <a:r>
              <a:rPr lang="en-US" dirty="0" smtClean="0"/>
              <a:t>        </a:t>
            </a:r>
            <a:r>
              <a:rPr lang="ru-RU" dirty="0" smtClean="0"/>
              <a:t>номер </a:t>
            </a:r>
            <a:r>
              <a:rPr lang="ru-RU" dirty="0"/>
              <a:t>элемента в списке.</a:t>
            </a:r>
          </a:p>
          <a:p>
            <a:r>
              <a:rPr lang="ru-RU" b="1" dirty="0" err="1"/>
              <a:t>SelectedItems</a:t>
            </a:r>
            <a:r>
              <a:rPr lang="ru-RU" dirty="0"/>
              <a:t> – список выбранных строк;</a:t>
            </a:r>
          </a:p>
          <a:p>
            <a:r>
              <a:rPr lang="ru-RU" b="1" dirty="0" err="1"/>
              <a:t>SelectionMode</a:t>
            </a:r>
            <a:r>
              <a:rPr lang="ru-RU" dirty="0"/>
              <a:t> – режим выбора. Его возможные значения:</a:t>
            </a:r>
          </a:p>
          <a:p>
            <a:pPr lvl="1"/>
            <a:r>
              <a:rPr lang="ru-RU" b="1" dirty="0" err="1"/>
              <a:t>One</a:t>
            </a:r>
            <a:r>
              <a:rPr lang="ru-RU" dirty="0"/>
              <a:t> — только один элемент может быть выбран в каждый конкретный  момент времени;</a:t>
            </a:r>
          </a:p>
          <a:p>
            <a:pPr lvl="1"/>
            <a:r>
              <a:rPr lang="ru-RU" b="1" dirty="0" err="1"/>
              <a:t>MultiSimple</a:t>
            </a:r>
            <a:r>
              <a:rPr lang="ru-RU" dirty="0"/>
              <a:t> — возможен выбор нескольких элементов. При использовании этого стиля при щелчке на элементе он становится выбранным и остается  таким даже в случае щелчка на другом элементе до повторного щелчка на нем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endParaRPr lang="ru-RU" dirty="0"/>
          </a:p>
          <a:p>
            <a:r>
              <a:rPr lang="ru-RU" b="1" dirty="0" err="1" smtClean="0"/>
              <a:t>ToString</a:t>
            </a:r>
            <a:r>
              <a:rPr lang="ru-RU" b="1" dirty="0" smtClean="0"/>
              <a:t>()</a:t>
            </a:r>
            <a:r>
              <a:rPr lang="ru-RU" dirty="0" smtClean="0"/>
              <a:t> </a:t>
            </a:r>
            <a:r>
              <a:rPr lang="ru-RU" sz="2700" dirty="0"/>
              <a:t>Метод возвращает элемент, выбранный в текущий момент времени.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CheckedListBox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Еще один вид доступного списка — </a:t>
            </a:r>
            <a:r>
              <a:rPr lang="ru-RU" b="1" dirty="0" err="1"/>
              <a:t>CheckedListBox</a:t>
            </a:r>
            <a:r>
              <a:rPr lang="ru-RU" dirty="0"/>
              <a:t>. Он предоставляет список, но кроме текстовых строк имеется также флажок для каждого элемента в списке.</a:t>
            </a:r>
          </a:p>
          <a:p>
            <a:pPr marL="0" indent="0">
              <a:buNone/>
            </a:pPr>
            <a:r>
              <a:rPr lang="ru-RU" dirty="0"/>
              <a:t>Свойство только этого вида списка – </a:t>
            </a:r>
            <a:r>
              <a:rPr lang="ru-RU" b="1" dirty="0" err="1"/>
              <a:t>Checkedltems</a:t>
            </a:r>
            <a:r>
              <a:rPr lang="ru-RU" dirty="0"/>
              <a:t>. Это свойство — перечень всех элементов в </a:t>
            </a:r>
            <a:r>
              <a:rPr lang="ru-RU" dirty="0" err="1"/>
              <a:t>CheckedListBox</a:t>
            </a:r>
            <a:r>
              <a:rPr lang="ru-RU" dirty="0"/>
              <a:t>, которые находятся в состоянии </a:t>
            </a:r>
            <a:r>
              <a:rPr lang="ru-RU" dirty="0" err="1"/>
              <a:t>Checked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 этого списка есть метод </a:t>
            </a:r>
            <a:r>
              <a:rPr lang="ru-RU" b="1" dirty="0" err="1"/>
              <a:t>GetItemChecked</a:t>
            </a:r>
            <a:r>
              <a:rPr lang="ru-RU" dirty="0"/>
              <a:t> с параметром номер элемента в списке, который возвращает </a:t>
            </a:r>
            <a:r>
              <a:rPr lang="ru-RU" dirty="0" err="1"/>
              <a:t>true</a:t>
            </a:r>
            <a:r>
              <a:rPr lang="ru-RU" dirty="0"/>
              <a:t>, если элемент выбран.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7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Элементы, помещаемые в </a:t>
            </a:r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en-US" b="1" dirty="0" err="1"/>
              <a:t>checkeditListBox</a:t>
            </a:r>
            <a:r>
              <a:rPr lang="ru-RU" dirty="0" smtClean="0"/>
              <a:t> , </a:t>
            </a:r>
            <a:r>
              <a:rPr lang="ru-RU" dirty="0"/>
              <a:t>заполняются при разработке программы в свойстве </a:t>
            </a:r>
            <a:r>
              <a:rPr lang="en-US" b="1" dirty="0" smtClean="0"/>
              <a:t>Items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4604385" cy="293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err="1" smtClean="0"/>
              <a:t>CheckedListBox</a:t>
            </a:r>
            <a:r>
              <a:rPr lang="en-US" dirty="0" smtClean="0"/>
              <a:t> </a:t>
            </a:r>
            <a:r>
              <a:rPr lang="ru-RU" dirty="0" smtClean="0"/>
              <a:t>на форме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57" y="1700807"/>
            <a:ext cx="1336793" cy="11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 smtClean="0"/>
              <a:t>Добавление помеченных элементов  </a:t>
            </a:r>
            <a:br>
              <a:rPr lang="ru-RU" sz="2400" b="1" dirty="0" smtClean="0"/>
            </a:br>
            <a:r>
              <a:rPr lang="en-US" sz="2400" b="1" dirty="0" err="1" smtClean="0"/>
              <a:t>CheckedListBox</a:t>
            </a:r>
            <a:r>
              <a:rPr lang="ru-RU" sz="2400" b="1" dirty="0" smtClean="0"/>
              <a:t> в список </a:t>
            </a:r>
            <a:r>
              <a:rPr lang="en-US" sz="2400" b="1" dirty="0" err="1" smtClean="0"/>
              <a:t>ListBox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Кнопка </a:t>
            </a:r>
            <a:r>
              <a:rPr lang="ru-RU" b="1" dirty="0" smtClean="0"/>
              <a:t>Добавить </a:t>
            </a:r>
            <a:r>
              <a:rPr lang="ru-RU" b="1" dirty="0"/>
              <a:t>в список</a:t>
            </a:r>
            <a:r>
              <a:rPr lang="ru-RU" dirty="0"/>
              <a:t> </a:t>
            </a:r>
            <a:r>
              <a:rPr lang="ru-RU" dirty="0" smtClean="0"/>
              <a:t>должна иметь код </a:t>
            </a:r>
            <a:r>
              <a:rPr lang="ru-RU" dirty="0"/>
              <a:t>метода </a:t>
            </a:r>
            <a:r>
              <a:rPr lang="en-US" dirty="0" smtClean="0"/>
              <a:t>Click</a:t>
            </a:r>
            <a:r>
              <a:rPr lang="ru-RU" dirty="0" smtClean="0"/>
              <a:t>()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void button3_Click(object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   </a:t>
            </a:r>
            <a:r>
              <a:rPr lang="en-US" dirty="0" err="1"/>
              <a:t>int</a:t>
            </a:r>
            <a:r>
              <a:rPr lang="en-US" dirty="0"/>
              <a:t> i, k = 0;</a:t>
            </a:r>
          </a:p>
          <a:p>
            <a:pPr marL="0" indent="0">
              <a:buNone/>
            </a:pPr>
            <a:r>
              <a:rPr lang="en-US" dirty="0"/>
              <a:t>            string Elem;</a:t>
            </a:r>
          </a:p>
          <a:p>
            <a:pPr marL="0" indent="0">
              <a:buNone/>
            </a:pPr>
            <a:r>
              <a:rPr lang="en-US" dirty="0"/>
              <a:t>            // </a:t>
            </a:r>
            <a:r>
              <a:rPr lang="ru-RU" dirty="0"/>
              <a:t>Проверка наличия каких-либо помеченных флажками </a:t>
            </a:r>
          </a:p>
          <a:p>
            <a:pPr marL="0" indent="0">
              <a:buNone/>
            </a:pPr>
            <a:r>
              <a:rPr lang="ru-RU" dirty="0"/>
              <a:t>            // элементов в списке </a:t>
            </a:r>
            <a:r>
              <a:rPr lang="en-US" dirty="0" err="1"/>
              <a:t>CheckedListBox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        if (this.checkedListBox1.CheckedItems.Count &gt; 0)</a:t>
            </a:r>
          </a:p>
          <a:p>
            <a:pPr marL="0" indent="0">
              <a:buNone/>
            </a:pPr>
            <a:r>
              <a:rPr lang="en-US" dirty="0"/>
              <a:t>            { // </a:t>
            </a:r>
            <a:r>
              <a:rPr lang="ru-RU" dirty="0"/>
              <a:t>Очистка списка </a:t>
            </a:r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ru-RU" dirty="0"/>
              <a:t>в который будет выполняться перемещение 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this.listBox2.Items.Clear();</a:t>
            </a:r>
          </a:p>
          <a:p>
            <a:pPr marL="0" indent="0">
              <a:buNone/>
            </a:pPr>
            <a:r>
              <a:rPr lang="en-US" dirty="0"/>
              <a:t>                // </a:t>
            </a:r>
            <a:r>
              <a:rPr lang="ru-RU" dirty="0"/>
              <a:t>Циклический просмотр </a:t>
            </a:r>
            <a:r>
              <a:rPr lang="ru-RU" dirty="0" smtClean="0"/>
              <a:t>списка </a:t>
            </a:r>
            <a:r>
              <a:rPr lang="en-US" dirty="0" err="1"/>
              <a:t>Checkedltems</a:t>
            </a:r>
            <a:r>
              <a:rPr lang="en-US" dirty="0"/>
              <a:t> </a:t>
            </a:r>
            <a:r>
              <a:rPr lang="ru-RU" dirty="0"/>
              <a:t>списка </a:t>
            </a:r>
            <a:r>
              <a:rPr lang="en-US" dirty="0" err="1"/>
              <a:t>CheckedListBox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//</a:t>
            </a:r>
            <a:r>
              <a:rPr lang="ru-RU" dirty="0"/>
              <a:t>и добавление элементов в список выбранных элементов. 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for (i = 0; i &lt; this.checkedListBox1.Items.Count ; i++)</a:t>
            </a:r>
          </a:p>
          <a:p>
            <a:pPr marL="0" indent="0">
              <a:buNone/>
            </a:pPr>
            <a:r>
              <a:rPr lang="en-US" dirty="0"/>
              <a:t>                { if (checkedListBox1.GetItemChecked(i))</a:t>
            </a:r>
          </a:p>
          <a:p>
            <a:pPr marL="0" indent="0">
              <a:buNone/>
            </a:pPr>
            <a:r>
              <a:rPr lang="en-US" dirty="0"/>
              <a:t>                    {    Elem = this.checkedListBox1.Items[i].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    this.listBox2.Items.Add(Elem);</a:t>
            </a:r>
          </a:p>
          <a:p>
            <a:pPr marL="0" indent="0">
              <a:buNone/>
            </a:pPr>
            <a:r>
              <a:rPr lang="en-US" dirty="0" smtClean="0"/>
              <a:t>}            </a:t>
            </a:r>
            <a:r>
              <a:rPr lang="en-US" dirty="0"/>
              <a:t>}}}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2769</Words>
  <Application>Microsoft Office PowerPoint</Application>
  <PresentationFormat>Экран (4:3)</PresentationFormat>
  <Paragraphs>390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Лабораторная 7 Списки и строки</vt:lpstr>
      <vt:lpstr>Задание к лабораторной 7</vt:lpstr>
      <vt:lpstr> Номер варианта имеет вид:   C A    </vt:lpstr>
      <vt:lpstr>Презентация PowerPoint</vt:lpstr>
      <vt:lpstr>ListBox</vt:lpstr>
      <vt:lpstr>CheckedListBox</vt:lpstr>
      <vt:lpstr>Заполнение списка</vt:lpstr>
      <vt:lpstr>Список CheckedListBox на форме</vt:lpstr>
      <vt:lpstr>Добавление помеченных элементов   CheckedListBox в список ListBox</vt:lpstr>
      <vt:lpstr>ComboBox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строковых данных</vt:lpstr>
      <vt:lpstr>Презентация PowerPoint</vt:lpstr>
      <vt:lpstr>Презентация PowerPoint</vt:lpstr>
      <vt:lpstr>Функции обработки строк</vt:lpstr>
      <vt:lpstr>Работа с подстрокой</vt:lpstr>
      <vt:lpstr>Функция Split </vt:lpstr>
      <vt:lpstr>Функция Remove </vt:lpstr>
      <vt:lpstr>Функция Replace </vt:lpstr>
      <vt:lpstr>Функция IndexOf </vt:lpstr>
      <vt:lpstr>Презентация PowerPoint</vt:lpstr>
      <vt:lpstr>Функция Length </vt:lpstr>
      <vt:lpstr>Функция Join </vt:lpstr>
      <vt:lpstr>Функция StartsWith </vt:lpstr>
      <vt:lpstr>Презентация PowerPoint</vt:lpstr>
      <vt:lpstr>Пример задачи, использующей  строковые данные</vt:lpstr>
      <vt:lpstr>Функция str_sl</vt:lpstr>
      <vt:lpstr>Функция chisl_cub</vt:lpstr>
      <vt:lpstr>Функция obr_sl:</vt:lpstr>
      <vt:lpstr>Тексты функций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и строки</dc:title>
  <dc:creator>RePack by Diakov</dc:creator>
  <cp:lastModifiedBy>RePack by Diakov</cp:lastModifiedBy>
  <cp:revision>28</cp:revision>
  <dcterms:created xsi:type="dcterms:W3CDTF">2020-02-29T12:55:40Z</dcterms:created>
  <dcterms:modified xsi:type="dcterms:W3CDTF">2020-03-20T03:45:02Z</dcterms:modified>
</cp:coreProperties>
</file>