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7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3" r:id="rId11"/>
    <p:sldId id="281" r:id="rId12"/>
    <p:sldId id="282" r:id="rId13"/>
    <p:sldId id="284" r:id="rId14"/>
    <p:sldId id="285" r:id="rId15"/>
    <p:sldId id="268" r:id="rId16"/>
    <p:sldId id="273" r:id="rId17"/>
    <p:sldId id="262" r:id="rId18"/>
    <p:sldId id="264" r:id="rId19"/>
    <p:sldId id="266" r:id="rId20"/>
    <p:sldId id="280" r:id="rId21"/>
    <p:sldId id="279" r:id="rId22"/>
    <p:sldId id="276" r:id="rId23"/>
    <p:sldId id="278" r:id="rId24"/>
    <p:sldId id="283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22.06.2023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22.06.2023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22.06.2023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5" y="743221"/>
            <a:ext cx="8693752" cy="586784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FEB19-067B-4FD0-908F-67CB6C8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60F487-0F08-494A-9D2F-B9FE9C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Макеты пользовательского интерфейса</a:t>
            </a:r>
          </a:p>
        </p:txBody>
      </p:sp>
      <p:pic>
        <p:nvPicPr>
          <p:cNvPr id="6" name="Объект 2">
            <a:extLst>
              <a:ext uri="{FF2B5EF4-FFF2-40B4-BE49-F238E27FC236}">
                <a16:creationId xmlns:a16="http://schemas.microsoft.com/office/drawing/2014/main" id="{AF95DDD3-3539-4299-B560-0420D90F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745" y="781227"/>
            <a:ext cx="3129821" cy="54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513D2-D1DC-411B-8B1D-3365B290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2" y="787782"/>
            <a:ext cx="3221916" cy="555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1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34CBEB-08F8-4F33-B3AF-DA0E510C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2CF582-41D3-4B8D-8B17-CD3FCEB0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Инфологическая модель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AFBD14-0D2C-4758-8060-499E6F7FF4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64" y="1018117"/>
            <a:ext cx="9484746" cy="4821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26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989461-C1D5-4034-9F12-329E80A0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B85778-48E7-4CA8-9C54-EA970B74896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6723" r="4376" b="5573"/>
          <a:stretch/>
        </p:blipFill>
        <p:spPr bwMode="auto">
          <a:xfrm>
            <a:off x="3012489" y="849926"/>
            <a:ext cx="6167022" cy="52824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3087097-EF5B-4525-8FFB-79BE2D22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Логическая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2489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2A0C39-6B08-44AA-AFFB-48E1DD38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B7017D-709B-46F1-B9BF-1F4C8C6E79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4221" y="849926"/>
            <a:ext cx="6883894" cy="5390966"/>
          </a:xfrm>
          <a:prstGeom prst="rect">
            <a:avLst/>
          </a:prstGeom>
          <a:ln>
            <a:noFill/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187C3E-6119-4DEA-8C27-073D6EB2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Физическая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4683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1897" y="787782"/>
            <a:ext cx="8408542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" y="88777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B9426-C1CC-48CA-8DA8-E480C0A6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" r="4409" b="1474"/>
          <a:stretch/>
        </p:blipFill>
        <p:spPr>
          <a:xfrm>
            <a:off x="3696970" y="987958"/>
            <a:ext cx="4798059" cy="51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026"/>
            <a:ext cx="8911687" cy="70324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7B994-BDC7-47D1-8B4A-6558F5B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190153"/>
            <a:ext cx="11301275" cy="2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94" y="1031298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 и база данных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7BB18-884C-4D57-8C7B-6341439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14B287-ED2C-4F3C-9770-2942AF80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конкурентов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2DB96F-74E6-466B-85E1-D5345CFF2A12}"/>
              </a:ext>
            </a:extLst>
          </p:cNvPr>
          <p:cNvSpPr/>
          <p:nvPr/>
        </p:nvSpPr>
        <p:spPr>
          <a:xfrm>
            <a:off x="1311579" y="1543876"/>
            <a:ext cx="98098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StartExam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тариф “Стандартный”, стоимость которого – 10000 руб. за 3 месяца.</a:t>
            </a:r>
          </a:p>
          <a:p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Let's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предлагает различные тарифы для тестирований, однако стоимость базового тарифа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5000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Сервис платформы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Profdialog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уже подготовленные тесты различной направленности. Стоимость 1 тестирования данной платформы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1490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89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1B9F1-1BC8-45A5-9A8B-57868D7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F5D998-1ECE-4264-BE9E-9B4842D4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и объем продаж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0CD3A-2D9D-462D-BDCE-3420525A6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21646"/>
              </p:ext>
            </p:extLst>
          </p:nvPr>
        </p:nvGraphicFramePr>
        <p:xfrm>
          <a:off x="1531968" y="1721496"/>
          <a:ext cx="9128063" cy="362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Worksheet" r:id="rId3" imgW="6743700" imgH="2676752" progId="Excel.Sheet.12">
                  <p:embed/>
                </p:oleObj>
              </mc:Choice>
              <mc:Fallback>
                <p:oleObj name="Worksheet" r:id="rId3" imgW="6743700" imgH="2676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1968" y="1721496"/>
                        <a:ext cx="9128063" cy="362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3E83-26CE-452A-8FC6-DA2AB71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B0DE8-06CA-4B6B-87AF-8622676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 и показатели эффективности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45A8-C7DF-4F6A-A523-5C8A12A711BE}"/>
              </a:ext>
            </a:extLst>
          </p:cNvPr>
          <p:cNvSpPr txBox="1"/>
          <p:nvPr/>
        </p:nvSpPr>
        <p:spPr>
          <a:xfrm>
            <a:off x="2032000" y="1481184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Инвестиции: 280770,72 руб.</a:t>
            </a:r>
          </a:p>
        </p:txBody>
      </p:sp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0A679B73-8A0A-44BA-9AD1-2D0B0403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7112"/>
              </p:ext>
            </p:extLst>
          </p:nvPr>
        </p:nvGraphicFramePr>
        <p:xfrm>
          <a:off x="2032000" y="2519464"/>
          <a:ext cx="8128000" cy="23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65">
                  <a:extLst>
                    <a:ext uri="{9D8B030D-6E8A-4147-A177-3AD203B41FA5}">
                      <a16:colId xmlns:a16="http://schemas.microsoft.com/office/drawing/2014/main" val="2690158339"/>
                    </a:ext>
                  </a:extLst>
                </a:gridCol>
                <a:gridCol w="4540435">
                  <a:extLst>
                    <a:ext uri="{9D8B030D-6E8A-4147-A177-3AD203B41FA5}">
                      <a16:colId xmlns:a16="http://schemas.microsoft.com/office/drawing/2014/main" val="2984291661"/>
                    </a:ext>
                  </a:extLst>
                </a:gridCol>
              </a:tblGrid>
              <a:tr h="43559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 эффективности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327767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107,49%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11,25 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12,07 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31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103B-7424-4F1D-B1FA-9E7C7EF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44B466-766B-49E6-BEC7-2154273E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Срок окупаемости проекта и план ДДС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6EE6C-43FB-4EDE-BFC6-B008DC0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7" y="1583676"/>
            <a:ext cx="10999712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94C34-9D4D-4EFF-97E6-C500FFBC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" y="2265884"/>
            <a:ext cx="11597196" cy="396949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4C6AE02-A4CB-49E9-B627-00C9FEF7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8201"/>
              </p:ext>
            </p:extLst>
          </p:nvPr>
        </p:nvGraphicFramePr>
        <p:xfrm>
          <a:off x="1743860" y="3129347"/>
          <a:ext cx="9009063" cy="25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Worksheet" r:id="rId5" imgW="8029708" imgH="2266871" progId="Excel.Sheet.12">
                  <p:embed/>
                </p:oleObj>
              </mc:Choice>
              <mc:Fallback>
                <p:oleObj name="Worksheet" r:id="rId5" imgW="8029708" imgH="2266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860" y="3129347"/>
                        <a:ext cx="9009063" cy="254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47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7B2443-8492-42B1-A32D-EE08D2F4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0C4E133-300D-47A6-AA61-2C3F7E71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95" y="291918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Планы на будущее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224F83-95F8-4D32-B38E-40603567369C}"/>
              </a:ext>
            </a:extLst>
          </p:cNvPr>
          <p:cNvSpPr/>
          <p:nvPr/>
        </p:nvSpPr>
        <p:spPr>
          <a:xfrm>
            <a:off x="1311579" y="2044005"/>
            <a:ext cx="98098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Доработка дизайна веб-приложения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Внедрение дополнительных методик оценки благополучия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системы рекомендаций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Добавление новых типов вопросов</a:t>
            </a:r>
          </a:p>
        </p:txBody>
      </p:sp>
    </p:spTree>
    <p:extLst>
      <p:ext uri="{BB962C8B-B14F-4D97-AF65-F5344CB8AC3E}">
        <p14:creationId xmlns:p14="http://schemas.microsoft.com/office/powerpoint/2010/main" val="364930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E8DCA7-BDDA-4C56-97D7-ABE4B432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25</a:t>
            </a:fld>
            <a:endParaRPr lang="ru-RU"/>
          </a:p>
        </p:txBody>
      </p:sp>
      <p:pic>
        <p:nvPicPr>
          <p:cNvPr id="5" name="Готовая видел-демонстрация">
            <a:hlinkClick r:id="" action="ppaction://media"/>
            <a:extLst>
              <a:ext uri="{FF2B5EF4-FFF2-40B4-BE49-F238E27FC236}">
                <a16:creationId xmlns:a16="http://schemas.microsoft.com/office/drawing/2014/main" id="{7A9FC45B-4720-4ADD-BFCE-293305F072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4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265" y="1437190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компании проводятся тестирования, направленные на оценку благополучия сотрудников. Для этого в тестах используются многофакторные вопросы, позволяющие оценить различные стороны удовлетворенности сотрудников.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278384"/>
            <a:ext cx="10128096" cy="474879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 бы оценили эмоциональную обстановку в Вашем отделе?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Обозначенные факторы относятся к направлению профессионального благополучия.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составит 50%.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тестирований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9173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42115"/>
              </p:ext>
            </p:extLst>
          </p:nvPr>
        </p:nvGraphicFramePr>
        <p:xfrm>
          <a:off x="1199535" y="1337186"/>
          <a:ext cx="10314042" cy="4382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9423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77103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71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76151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оценки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психологических тестирований и обработке их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09636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состояния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и применение факторов в вопросах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3316</TotalTime>
  <Words>556</Words>
  <Application>Microsoft Office PowerPoint</Application>
  <PresentationFormat>Широкоэкранный</PresentationFormat>
  <Paragraphs>158</Paragraphs>
  <Slides>25</Slides>
  <Notes>0</Notes>
  <HiddenSlides>0</HiddenSlides>
  <MMClips>1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Легкий дым</vt:lpstr>
      <vt:lpstr>Worksheet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Концептуальная архитектура системы</vt:lpstr>
      <vt:lpstr>Макеты пользовательского интерфейса</vt:lpstr>
      <vt:lpstr>Инфологическая модель данных</vt:lpstr>
      <vt:lpstr>Логическая модель данных</vt:lpstr>
      <vt:lpstr>Физическая модель данных</vt:lpstr>
      <vt:lpstr>Выбор средств реализации</vt:lpstr>
      <vt:lpstr>Конструктор вопросов</vt:lpstr>
      <vt:lpstr>Персональный отчёт</vt:lpstr>
      <vt:lpstr>Пример итогового отчёта</vt:lpstr>
      <vt:lpstr>Результат</vt:lpstr>
      <vt:lpstr>Стоимость услуг конкурентов</vt:lpstr>
      <vt:lpstr>Стоимость услуг и объем продаж</vt:lpstr>
      <vt:lpstr>Финансирование и показатели эффективности проекта</vt:lpstr>
      <vt:lpstr>Срок окупаемости проекта и план ДДС </vt:lpstr>
      <vt:lpstr>Планы на будущее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377</cp:revision>
  <dcterms:created xsi:type="dcterms:W3CDTF">2023-01-18T02:59:46Z</dcterms:created>
  <dcterms:modified xsi:type="dcterms:W3CDTF">2023-06-22T11:46:23Z</dcterms:modified>
</cp:coreProperties>
</file>