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9" r:id="rId1"/>
  </p:sldMasterIdLst>
  <p:notesMasterIdLst>
    <p:notesMasterId r:id="rId20"/>
  </p:notesMasterIdLst>
  <p:sldIdLst>
    <p:sldId id="256" r:id="rId2"/>
    <p:sldId id="269" r:id="rId3"/>
    <p:sldId id="270" r:id="rId4"/>
    <p:sldId id="275" r:id="rId5"/>
    <p:sldId id="258" r:id="rId6"/>
    <p:sldId id="259" r:id="rId7"/>
    <p:sldId id="260" r:id="rId8"/>
    <p:sldId id="272" r:id="rId9"/>
    <p:sldId id="261" r:id="rId10"/>
    <p:sldId id="263" r:id="rId11"/>
    <p:sldId id="281" r:id="rId12"/>
    <p:sldId id="282" r:id="rId13"/>
    <p:sldId id="268" r:id="rId14"/>
    <p:sldId id="273" r:id="rId15"/>
    <p:sldId id="262" r:id="rId16"/>
    <p:sldId id="264" r:id="rId17"/>
    <p:sldId id="266" r:id="rId18"/>
    <p:sldId id="28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7A9AA-D791-4CE8-A528-0ED1B3A93F2C}" type="datetimeFigureOut">
              <a:rPr lang="ru-RU" smtClean="0"/>
              <a:t>27.06.2023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AD810B-9EC2-4B85-9BB3-B169C2D72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966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286C-D24D-4039-9B79-188014B81EF0}" type="datetime1">
              <a:rPr lang="ru-RU" smtClean="0"/>
              <a:t>27.06.2023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402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5AC7-7EFC-4C6A-8B4A-3A0ABD863A85}" type="datetime1">
              <a:rPr lang="ru-RU" smtClean="0"/>
              <a:t>27.06.2023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578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F316-177D-4002-A014-31E42C580843}" type="datetime1">
              <a:rPr lang="ru-RU" smtClean="0"/>
              <a:t>27.06.2023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293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EA95-4A9D-4EBF-8A5F-0F900F8488E6}" type="datetime1">
              <a:rPr lang="ru-RU" smtClean="0"/>
              <a:t>27.06.2023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791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51906-DCF6-42EE-9502-5BFAF385E1B7}" type="datetime1">
              <a:rPr lang="ru-RU" smtClean="0"/>
              <a:t>27.06.2023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1414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9BC4-D6AA-4323-AC58-7EDF0473E5CD}" type="datetime1">
              <a:rPr lang="ru-RU" smtClean="0"/>
              <a:t>27.06.2023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969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7951-DEFF-4C64-8DD9-36A1A4C04CF7}" type="datetime1">
              <a:rPr lang="ru-RU" smtClean="0"/>
              <a:t>27.06.2023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051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07EB-F58D-4FCB-9B0B-E065C5A425E6}" type="datetime1">
              <a:rPr lang="ru-RU" smtClean="0"/>
              <a:t>27.06.2023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900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1765-DCBF-461E-87CB-534CF379D7B5}" type="datetime1">
              <a:rPr lang="ru-RU" smtClean="0"/>
              <a:t>27.06.2023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347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E73D-979C-4FB3-8935-F4F6660FD339}" type="datetime1">
              <a:rPr lang="ru-RU" smtClean="0"/>
              <a:t>27.06.2023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035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C4E0-4BA5-458D-B31E-4DA4974DD756}" type="datetime1">
              <a:rPr lang="ru-RU" smtClean="0"/>
              <a:t>27.06.2023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60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53F8-F77F-4C56-9AA6-639780451998}" type="datetime1">
              <a:rPr lang="ru-RU" smtClean="0"/>
              <a:t>27.06.2023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83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B62C-BB0B-418E-993D-5ADBF2901EBB}" type="datetime1">
              <a:rPr lang="ru-RU" smtClean="0"/>
              <a:t>27.06.2023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844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CB8E-CC9C-47E0-B1BC-6C08AE270C44}" type="datetime1">
              <a:rPr lang="ru-RU" smtClean="0"/>
              <a:t>27.06.2023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425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DB6F-36E4-4869-9ACC-BB1E179B1F20}" type="datetime1">
              <a:rPr lang="ru-RU" smtClean="0"/>
              <a:t>27.06.2023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23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6135-D033-4B44-BF55-13FADD15A79E}" type="datetime1">
              <a:rPr lang="ru-RU" smtClean="0"/>
              <a:t>27.06.2023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583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78BB3-8E20-4CB9-9A47-56C32F53986A}" type="datetime1">
              <a:rPr lang="ru-RU" smtClean="0"/>
              <a:t>27.06.2023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381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803C63-2A85-474C-B2AC-54049BB46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68337"/>
            <a:ext cx="9144000" cy="2346409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Разработка системы оценки благополучия сотрудников по технологии 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Well-being</a:t>
            </a:r>
            <a:endParaRPr lang="ru-RU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F12EB2-2399-4B60-9EAF-81B427074B65}"/>
              </a:ext>
            </a:extLst>
          </p:cNvPr>
          <p:cNvSpPr txBox="1"/>
          <p:nvPr/>
        </p:nvSpPr>
        <p:spPr>
          <a:xfrm>
            <a:off x="6961239" y="5089663"/>
            <a:ext cx="4934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Выполнил: студент группы ИСТб-19-2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Козлов Максим Васильевич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Научный руководитель: Бахвалов Сергей Владимирович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0A71C1-1640-46FC-AAC5-2A272330F00B}"/>
              </a:ext>
            </a:extLst>
          </p:cNvPr>
          <p:cNvSpPr txBox="1"/>
          <p:nvPr/>
        </p:nvSpPr>
        <p:spPr>
          <a:xfrm>
            <a:off x="2183420" y="208960"/>
            <a:ext cx="8131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Иркутский национальный исследовательский университет</a:t>
            </a:r>
          </a:p>
          <a:p>
            <a:pPr algn="ctr"/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Институт информационных технологий и анализа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1272386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FE710E-7386-4248-9726-0B6BF9EFE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712" y="67530"/>
            <a:ext cx="10403399" cy="675691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Концептуальная архитектура системы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C77FCF1-9C14-4AC8-8FCF-20E5A9098E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535" y="743221"/>
            <a:ext cx="8693752" cy="5867844"/>
          </a:xfr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FD8103-A8BB-437D-975D-073C20443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4297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05FEB19-067B-4FD0-908F-67CB6C827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11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560F487-0F08-494A-9D2F-B9FE9C65E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712" y="67530"/>
            <a:ext cx="10403399" cy="675691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Макеты пользовательского интерфейса</a:t>
            </a:r>
          </a:p>
        </p:txBody>
      </p:sp>
      <p:pic>
        <p:nvPicPr>
          <p:cNvPr id="6" name="Объект 2">
            <a:extLst>
              <a:ext uri="{FF2B5EF4-FFF2-40B4-BE49-F238E27FC236}">
                <a16:creationId xmlns:a16="http://schemas.microsoft.com/office/drawing/2014/main" id="{AF95DDD3-3539-4299-B560-0420D90F3E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7745" y="781227"/>
            <a:ext cx="3129821" cy="54753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62513D2-D1DC-411B-8B1D-3365B290F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902" y="787782"/>
            <a:ext cx="3221916" cy="55525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4195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F34CBEB-08F8-4F33-B3AF-DA0E510C5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12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D2CF582-41D3-4B8D-8B17-CD3FCEB06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7688"/>
            <a:ext cx="12172336" cy="762238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Инфологическая модель данных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5AFBD14-0D2C-4758-8060-499E6F7FF43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564" y="1018117"/>
            <a:ext cx="9484746" cy="48217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1264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FEF77-737D-43DE-BE83-BDAD588E8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83317"/>
            <a:ext cx="10353761" cy="663462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Выбор средств реализации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D02B120-E566-49EB-8D0A-E16B2396D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213" y="1290825"/>
            <a:ext cx="1108207" cy="116986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BA7F19A-E628-40B0-B8D9-1D416F68AB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1" t="15775" r="8890" b="13241"/>
          <a:stretch/>
        </p:blipFill>
        <p:spPr>
          <a:xfrm>
            <a:off x="7895303" y="3849854"/>
            <a:ext cx="2394555" cy="73631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8E43736-CCE1-4E72-A6B5-9B73EEDACA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393" y="2618507"/>
            <a:ext cx="965845" cy="107353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43A3BD-AF25-4EFA-8893-F9AC7C1622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213" y="4886073"/>
            <a:ext cx="1283547" cy="12835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0BE4DA-BF3D-48A3-BFA9-4A29F6C18580}"/>
              </a:ext>
            </a:extLst>
          </p:cNvPr>
          <p:cNvSpPr txBox="1"/>
          <p:nvPr/>
        </p:nvSpPr>
        <p:spPr>
          <a:xfrm>
            <a:off x="1746042" y="1585212"/>
            <a:ext cx="51857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Angular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582297-CF03-4314-A15F-E603D9131F0C}"/>
              </a:ext>
            </a:extLst>
          </p:cNvPr>
          <p:cNvSpPr txBox="1"/>
          <p:nvPr/>
        </p:nvSpPr>
        <p:spPr>
          <a:xfrm>
            <a:off x="1746041" y="2780292"/>
            <a:ext cx="45859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NodeJS</a:t>
            </a:r>
            <a:r>
              <a:rPr lang="ru-RU" sz="33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lang="en-US" sz="3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5DAB06-1D39-424A-B59F-42190599DD5C}"/>
              </a:ext>
            </a:extLst>
          </p:cNvPr>
          <p:cNvSpPr txBox="1"/>
          <p:nvPr/>
        </p:nvSpPr>
        <p:spPr>
          <a:xfrm>
            <a:off x="1746041" y="3809416"/>
            <a:ext cx="55158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300" dirty="0" err="1">
                <a:latin typeface="Calibri" panose="020F0502020204030204" pitchFamily="34" charset="0"/>
                <a:cs typeface="Calibri" panose="020F0502020204030204" pitchFamily="34" charset="0"/>
              </a:rPr>
              <a:t>ExpressJS</a:t>
            </a: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           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C8CC3F-1B22-40F1-901E-CDAA3D35C8D0}"/>
              </a:ext>
            </a:extLst>
          </p:cNvPr>
          <p:cNvSpPr txBox="1"/>
          <p:nvPr/>
        </p:nvSpPr>
        <p:spPr>
          <a:xfrm>
            <a:off x="1746041" y="5198580"/>
            <a:ext cx="55158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300" dirty="0">
                <a:latin typeface="Calibri" panose="020F0502020204030204" pitchFamily="34" charset="0"/>
                <a:cs typeface="Calibri" panose="020F0502020204030204" pitchFamily="34" charset="0"/>
              </a:rPr>
              <a:t>СУБД </a:t>
            </a: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PostgreSQL 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45209867-3E22-41CB-9B57-B96FBD0D9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417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044C76-8878-4D21-8551-D334446C6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7688"/>
            <a:ext cx="12172336" cy="762238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Конструктор вопросов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439D20-99F3-4D56-940A-C6B53D7C2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14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F464E2C-0A91-4A0A-A6F8-11E37B8088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81897" y="787782"/>
            <a:ext cx="8408542" cy="571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20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044C76-8878-4D21-8551-D334446C6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4" y="88777"/>
            <a:ext cx="12172336" cy="762238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Персональный отчёт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1332CEC2-8F7B-4C79-BEB6-545EA341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15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2B9426-C1CC-48CA-8DA8-E480C0A60E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63" r="4409" b="1474"/>
          <a:stretch/>
        </p:blipFill>
        <p:spPr>
          <a:xfrm>
            <a:off x="3696970" y="987958"/>
            <a:ext cx="4798059" cy="517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82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45C9CE-829F-4E22-B53F-94A17C8A6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76026"/>
            <a:ext cx="8911687" cy="70324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Пример итогового отчёта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794232-ADBB-408D-A0A8-BD0A879B2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16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867B994-BDC7-47D1-8B4A-6558F5BB4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12" y="2190153"/>
            <a:ext cx="11301275" cy="208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241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34746D-92E6-4740-86DB-42743C367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226143"/>
            <a:ext cx="10353761" cy="678426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Результат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EBC7F3-3270-43E7-9EDC-7C5E83351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8594" y="1031298"/>
            <a:ext cx="10112675" cy="511277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Произведен анализ предметной области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Изучена методика проведения тестирований среди сотрудников АНХК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Проведен критический анализ текущего подхода к проведению тестирований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Выполнен обзор ПО, предоставляющего средства для проведения тестирований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Выполнено проектирование системы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Разработана архитектура системы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Обоснован выбор средств реализации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Спроектирован пользовательский интерфейс и база данных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Осуществлена реализация системы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6692B5-100F-4936-9FA9-57E38E46D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35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2E8DCA7-BDDA-4C56-97D7-ABE4B432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18</a:t>
            </a:fld>
            <a:endParaRPr lang="ru-RU"/>
          </a:p>
        </p:txBody>
      </p:sp>
      <p:pic>
        <p:nvPicPr>
          <p:cNvPr id="5" name="Готовая видел-демонстрация">
            <a:hlinkClick r:id="" action="ppaction://media"/>
            <a:extLst>
              <a:ext uri="{FF2B5EF4-FFF2-40B4-BE49-F238E27FC236}">
                <a16:creationId xmlns:a16="http://schemas.microsoft.com/office/drawing/2014/main" id="{7A9FC45B-4720-4ADD-BFCE-293305F0729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55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844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D25D7A-969A-4341-B403-9D454615F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809" y="302527"/>
            <a:ext cx="10580380" cy="644251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Оценка благополучия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F11522-582B-43D8-B543-9C3C6B403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240" y="946778"/>
            <a:ext cx="5483519" cy="5483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3C5440-D86F-40A3-A365-AD4A9404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759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5E90A5-26CD-4D9A-BC1B-D3D0C1189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1987" y="292694"/>
            <a:ext cx="9862625" cy="654084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Проведение многофакторных тестирований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48D3D0-B494-453D-B9CB-03DF2D946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265" y="1437190"/>
            <a:ext cx="10029773" cy="4633028"/>
          </a:xfrm>
        </p:spPr>
        <p:txBody>
          <a:bodyPr>
            <a:normAutofit/>
          </a:bodyPr>
          <a:lstStyle/>
          <a:p>
            <a:pPr algn="just"/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Многофакторные тестирования позволяют охватить обширный спектр потребностей тестируемых, а также оценить уровень их благополучия. Для этого в тестах используются многофакторные вопросы.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DF69DD-689D-4D67-A7FB-E4D08EC4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443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78C3F7-18E9-4C68-8BE0-66A1697C6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352" y="243533"/>
            <a:ext cx="9823296" cy="732742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Пример многофакторного вопроса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33FD88-BCA2-43D3-8DF8-F99020955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013" y="1278384"/>
            <a:ext cx="10128096" cy="4748790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Насколько Вы  бы оценили эмоциональную обстановку в Вашем отделе? (1 Вариант ответа)</a:t>
            </a:r>
          </a:p>
          <a:p>
            <a:pPr lvl="1"/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хорошо (лояльность +1, стрессоустойчивость +1)</a:t>
            </a:r>
          </a:p>
          <a:p>
            <a:pPr lvl="1"/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средне (лояльность -1, стрессоустойчивость +1)</a:t>
            </a:r>
          </a:p>
          <a:p>
            <a:pPr lvl="1"/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плохо (лояльность -1, стрессоустойчивость -1)</a:t>
            </a:r>
          </a:p>
          <a:p>
            <a:pPr marL="0" lvl="1" indent="0">
              <a:buNone/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Обозначенные факторы относятся к направлению профессионального благополучия.</a:t>
            </a:r>
          </a:p>
          <a:p>
            <a:pPr marL="0" lvl="1" indent="0">
              <a:buNone/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Таким образом, профессиональное благополучие при выборе 2 варианта ответа составит 50%.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6DB2BBB-6FDB-4A16-9E23-9804C02B7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59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09F58E-049D-405F-9BD4-AF46954D8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55345"/>
            <a:ext cx="10353761" cy="75402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807980-C968-4445-BC6A-8BCBC4A7F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81666"/>
            <a:ext cx="10353762" cy="4009534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00000"/>
              </a:lnSpc>
              <a:spcBef>
                <a:spcPts val="500"/>
              </a:spcBef>
              <a:buAutoNum type="arabicPeriod"/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Затраты большого количества времени на подготовку и проведение тестирований</a:t>
            </a:r>
          </a:p>
          <a:p>
            <a:pPr marL="457200" indent="-457200" algn="just">
              <a:lnSpc>
                <a:spcPct val="100000"/>
              </a:lnSpc>
              <a:spcBef>
                <a:spcPts val="500"/>
              </a:spcBef>
              <a:buAutoNum type="arabicPeriod"/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Затраты ресурсов на распечатку анкет</a:t>
            </a:r>
          </a:p>
          <a:p>
            <a:pPr marL="457200" indent="-457200" algn="just">
              <a:lnSpc>
                <a:spcPct val="100000"/>
              </a:lnSpc>
              <a:spcBef>
                <a:spcPts val="500"/>
              </a:spcBef>
              <a:buAutoNum type="arabicPeriod"/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Затраты времени на обработку результатов тестирований</a:t>
            </a:r>
          </a:p>
          <a:p>
            <a:pPr marL="457200" indent="-457200" algn="just">
              <a:lnSpc>
                <a:spcPct val="100000"/>
              </a:lnSpc>
              <a:spcBef>
                <a:spcPts val="500"/>
              </a:spcBef>
              <a:buAutoNum type="arabicPeriod"/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Отсутствие контроля за прохождением тестирований</a:t>
            </a:r>
          </a:p>
          <a:p>
            <a:pPr marL="457200" indent="-457200" algn="just">
              <a:buAutoNum type="arabicPeriod"/>
            </a:pPr>
            <a:endParaRPr lang="ru-R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A1E321-D4F5-4CE5-987C-9433EED8A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5197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437A9-A3F8-403D-B93C-64A38EF9E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49173"/>
            <a:ext cx="8911687" cy="663916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Обзор аналогов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C75F888A-F39E-49E0-B4AD-D7240A2485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4042115"/>
              </p:ext>
            </p:extLst>
          </p:nvPr>
        </p:nvGraphicFramePr>
        <p:xfrm>
          <a:off x="1199535" y="1337186"/>
          <a:ext cx="10314042" cy="43820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01130">
                  <a:extLst>
                    <a:ext uri="{9D8B030D-6E8A-4147-A177-3AD203B41FA5}">
                      <a16:colId xmlns:a16="http://schemas.microsoft.com/office/drawing/2014/main" val="3058502144"/>
                    </a:ext>
                  </a:extLst>
                </a:gridCol>
                <a:gridCol w="1680930">
                  <a:extLst>
                    <a:ext uri="{9D8B030D-6E8A-4147-A177-3AD203B41FA5}">
                      <a16:colId xmlns:a16="http://schemas.microsoft.com/office/drawing/2014/main" val="3861310749"/>
                    </a:ext>
                  </a:extLst>
                </a:gridCol>
                <a:gridCol w="1525308">
                  <a:extLst>
                    <a:ext uri="{9D8B030D-6E8A-4147-A177-3AD203B41FA5}">
                      <a16:colId xmlns:a16="http://schemas.microsoft.com/office/drawing/2014/main" val="458039252"/>
                    </a:ext>
                  </a:extLst>
                </a:gridCol>
                <a:gridCol w="1644508">
                  <a:extLst>
                    <a:ext uri="{9D8B030D-6E8A-4147-A177-3AD203B41FA5}">
                      <a16:colId xmlns:a16="http://schemas.microsoft.com/office/drawing/2014/main" val="2045767351"/>
                    </a:ext>
                  </a:extLst>
                </a:gridCol>
                <a:gridCol w="1662166">
                  <a:extLst>
                    <a:ext uri="{9D8B030D-6E8A-4147-A177-3AD203B41FA5}">
                      <a16:colId xmlns:a16="http://schemas.microsoft.com/office/drawing/2014/main" val="824280628"/>
                    </a:ext>
                  </a:extLst>
                </a:gridCol>
              </a:tblGrid>
              <a:tr h="394239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StartExam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Let's test 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Profdialog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Testograf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extLst>
                  <a:ext uri="{0D108BD9-81ED-4DB2-BD59-A6C34878D82A}">
                    <a16:rowId xmlns:a16="http://schemas.microsoft.com/office/drawing/2014/main" val="1869351935"/>
                  </a:ext>
                </a:extLst>
              </a:tr>
              <a:tr h="771030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Возможность экспорта результатов в формате 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Excel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extLst>
                  <a:ext uri="{0D108BD9-81ED-4DB2-BD59-A6C34878D82A}">
                    <a16:rowId xmlns:a16="http://schemas.microsoft.com/office/drawing/2014/main" val="3293248837"/>
                  </a:ext>
                </a:extLst>
              </a:tr>
              <a:tr h="968714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Возможность самостоятельного определения оцениваемых факторов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extLst>
                  <a:ext uri="{0D108BD9-81ED-4DB2-BD59-A6C34878D82A}">
                    <a16:rowId xmlns:a16="http://schemas.microsoft.com/office/drawing/2014/main" val="673865203"/>
                  </a:ext>
                </a:extLst>
              </a:tr>
              <a:tr h="761510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Поддержка многофакторного анализа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extLst>
                  <a:ext uri="{0D108BD9-81ED-4DB2-BD59-A6C34878D82A}">
                    <a16:rowId xmlns:a16="http://schemas.microsoft.com/office/drawing/2014/main" val="744435187"/>
                  </a:ext>
                </a:extLst>
              </a:tr>
              <a:tr h="390274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Наличие конструктора тестов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extLst>
                  <a:ext uri="{0D108BD9-81ED-4DB2-BD59-A6C34878D82A}">
                    <a16:rowId xmlns:a16="http://schemas.microsoft.com/office/drawing/2014/main" val="1852413634"/>
                  </a:ext>
                </a:extLst>
              </a:tr>
              <a:tr h="730885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Наличие готовых методик оценки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extLst>
                  <a:ext uri="{0D108BD9-81ED-4DB2-BD59-A6C34878D82A}">
                    <a16:rowId xmlns:a16="http://schemas.microsoft.com/office/drawing/2014/main" val="2232848555"/>
                  </a:ext>
                </a:extLst>
              </a:tr>
              <a:tr h="365443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Банк вопросов</a:t>
                      </a: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extLst>
                  <a:ext uri="{0D108BD9-81ED-4DB2-BD59-A6C34878D82A}">
                    <a16:rowId xmlns:a16="http://schemas.microsoft.com/office/drawing/2014/main" val="4247756851"/>
                  </a:ext>
                </a:extLst>
              </a:tr>
            </a:tbl>
          </a:graphicData>
        </a:graphic>
      </p:graphicFrame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D1456E-8A2A-4C6C-AC70-A7B21F2F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298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1B9D57-86DD-4F18-83FF-AC6820C97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55639"/>
            <a:ext cx="10353761" cy="79641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7BAE8F-EC74-48AB-B3A4-D4C5DB770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2678" y="1052052"/>
            <a:ext cx="9940202" cy="5476567"/>
          </a:xfrm>
        </p:spPr>
        <p:txBody>
          <a:bodyPr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ru-RU" sz="3200" b="1" dirty="0">
                <a:latin typeface="Calibri" panose="020F0502020204030204" pitchFamily="34" charset="0"/>
                <a:cs typeface="Calibri" panose="020F0502020204030204" pitchFamily="34" charset="0"/>
              </a:rPr>
              <a:t>Цель</a:t>
            </a: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: повышение оперативности и сокращение трудозатрат при проведении психологических тестирований и обработке их результатов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-RU" sz="3200" b="1" dirty="0">
                <a:latin typeface="Calibri" panose="020F0502020204030204" pitchFamily="34" charset="0"/>
                <a:cs typeface="Calibri" panose="020F0502020204030204" pitchFamily="34" charset="0"/>
              </a:rPr>
              <a:t>Задачи</a:t>
            </a: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spcBef>
                <a:spcPts val="0"/>
              </a:spcBef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Анализ предметной области</a:t>
            </a:r>
          </a:p>
          <a:p>
            <a:pPr>
              <a:spcBef>
                <a:spcPts val="0"/>
              </a:spcBef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Формирование требований</a:t>
            </a:r>
          </a:p>
          <a:p>
            <a:pPr>
              <a:spcBef>
                <a:spcPts val="0"/>
              </a:spcBef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Проектирование</a:t>
            </a:r>
          </a:p>
          <a:p>
            <a:pPr>
              <a:spcBef>
                <a:spcPts val="0"/>
              </a:spcBef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Реализация</a:t>
            </a:r>
          </a:p>
          <a:p>
            <a:pPr>
              <a:spcBef>
                <a:spcPts val="0"/>
              </a:spcBef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Тестирование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BA3837-D130-416E-863E-528E63A87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254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9A4F37-1F16-44D3-BF8B-FD7321662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032" y="236892"/>
            <a:ext cx="9813464" cy="703245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Группы пользователей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9775C568-316D-48F1-94BF-75263C9761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9109636"/>
              </p:ext>
            </p:extLst>
          </p:nvPr>
        </p:nvGraphicFramePr>
        <p:xfrm>
          <a:off x="1311579" y="1352174"/>
          <a:ext cx="10193034" cy="4476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861">
                  <a:extLst>
                    <a:ext uri="{9D8B030D-6E8A-4147-A177-3AD203B41FA5}">
                      <a16:colId xmlns:a16="http://schemas.microsoft.com/office/drawing/2014/main" val="1397424458"/>
                    </a:ext>
                  </a:extLst>
                </a:gridCol>
                <a:gridCol w="7510173">
                  <a:extLst>
                    <a:ext uri="{9D8B030D-6E8A-4147-A177-3AD203B41FA5}">
                      <a16:colId xmlns:a16="http://schemas.microsoft.com/office/drawing/2014/main" val="3038717505"/>
                    </a:ext>
                  </a:extLst>
                </a:gridCol>
              </a:tblGrid>
              <a:tr h="47940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Группа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Возможности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862030"/>
                  </a:ext>
                </a:extLst>
              </a:tr>
              <a:tr h="1132022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Сотрудники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Прохождение тестирований и просмотр состояния показателей благополучия.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597049"/>
                  </a:ext>
                </a:extLst>
              </a:tr>
              <a:tr h="1732683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Психолог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Составление тестов и получение обработанных результатов тестирований. Контроль за прохождением тестирований.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9651"/>
                  </a:ext>
                </a:extLst>
              </a:tr>
              <a:tr h="1132022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Администратор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Контроль работоспособности системы, исправление ошибок и сбоев.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498540"/>
                  </a:ext>
                </a:extLst>
              </a:tr>
            </a:tbl>
          </a:graphicData>
        </a:graphic>
      </p:graphicFrame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758F8D-48D5-4274-8B46-8AC7579F6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552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5D85F2-B08A-41E9-A15A-3776B8E25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791" y="284462"/>
            <a:ext cx="9717062" cy="640445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Требования к системе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FB321C-7543-4588-8785-89B097D79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469" y="1317524"/>
            <a:ext cx="10285412" cy="4935792"/>
          </a:xfrm>
        </p:spPr>
        <p:txBody>
          <a:bodyPr>
            <a:normAutofit fontScale="85000" lnSpcReduction="20000"/>
          </a:bodyPr>
          <a:lstStyle/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Возможность прохождения тестирования сотрудниками</a:t>
            </a:r>
          </a:p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Конструктор тестов:</a:t>
            </a:r>
          </a:p>
          <a:p>
            <a:pPr marL="857250" lvl="1" indent="-457200"/>
            <a:r>
              <a:rPr lang="ru-RU" sz="3000" dirty="0">
                <a:latin typeface="Calibri" panose="020F0502020204030204" pitchFamily="34" charset="0"/>
                <a:cs typeface="Calibri" panose="020F0502020204030204" pitchFamily="34" charset="0"/>
              </a:rPr>
              <a:t>Создание вопросов и ответов на них</a:t>
            </a:r>
          </a:p>
          <a:p>
            <a:pPr marL="857250" lvl="1" indent="-457200"/>
            <a:r>
              <a:rPr lang="ru-RU" sz="3000" dirty="0">
                <a:latin typeface="Calibri" panose="020F0502020204030204" pitchFamily="34" charset="0"/>
                <a:cs typeface="Calibri" panose="020F0502020204030204" pitchFamily="34" charset="0"/>
              </a:rPr>
              <a:t>Создание и применение факторов в вопросах</a:t>
            </a:r>
          </a:p>
          <a:p>
            <a:pPr marL="857250" lvl="1" indent="-457200"/>
            <a:r>
              <a:rPr lang="ru-RU" sz="3100" dirty="0">
                <a:latin typeface="Calibri" panose="020F0502020204030204" pitchFamily="34" charset="0"/>
                <a:cs typeface="Calibri" panose="020F0502020204030204" pitchFamily="34" charset="0"/>
              </a:rPr>
              <a:t>Сохранение сформированных вопросов в банке вопросов</a:t>
            </a:r>
          </a:p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Формирование индивидуального отчёта для сотрудника</a:t>
            </a:r>
          </a:p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Формирование итогового отчёта по результатам тестирования</a:t>
            </a:r>
          </a:p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Формирование отчёта по количеству прошедших тест</a:t>
            </a:r>
          </a:p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Доступ к системе только после авторизации </a:t>
            </a:r>
          </a:p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Регистрация пользователей только по заранее подготовленному коду сотрудника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36AAE2-3712-4333-9E99-7700BF278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885754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3321</TotalTime>
  <Words>423</Words>
  <Application>Microsoft Office PowerPoint</Application>
  <PresentationFormat>Широкоэкранный</PresentationFormat>
  <Paragraphs>122</Paragraphs>
  <Slides>18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Легкий дым</vt:lpstr>
      <vt:lpstr>Разработка системы оценки благополучия сотрудников по технологии Well-being</vt:lpstr>
      <vt:lpstr>Оценка благополучия</vt:lpstr>
      <vt:lpstr>Проведение многофакторных тестирований</vt:lpstr>
      <vt:lpstr>Пример многофакторного вопроса</vt:lpstr>
      <vt:lpstr>Проблемы</vt:lpstr>
      <vt:lpstr>Обзор аналогов</vt:lpstr>
      <vt:lpstr>Цель и задачи</vt:lpstr>
      <vt:lpstr>Группы пользователей</vt:lpstr>
      <vt:lpstr>Требования к системе</vt:lpstr>
      <vt:lpstr>Концептуальная архитектура системы</vt:lpstr>
      <vt:lpstr>Макеты пользовательского интерфейса</vt:lpstr>
      <vt:lpstr>Инфологическая модель данных</vt:lpstr>
      <vt:lpstr>Выбор средств реализации</vt:lpstr>
      <vt:lpstr>Конструктор вопросов</vt:lpstr>
      <vt:lpstr>Персональный отчёт</vt:lpstr>
      <vt:lpstr>Пример итогового отчёта</vt:lpstr>
      <vt:lpstr>Результат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ПБС АНХК</dc:title>
  <dc:creator>Максим</dc:creator>
  <cp:lastModifiedBy>Максим Козлов</cp:lastModifiedBy>
  <cp:revision>380</cp:revision>
  <dcterms:created xsi:type="dcterms:W3CDTF">2023-01-18T02:59:46Z</dcterms:created>
  <dcterms:modified xsi:type="dcterms:W3CDTF">2023-06-27T02:29:05Z</dcterms:modified>
</cp:coreProperties>
</file>