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2"/>
  </p:notesMasterIdLst>
  <p:sldIdLst>
    <p:sldId id="256" r:id="rId2"/>
    <p:sldId id="269" r:id="rId3"/>
    <p:sldId id="270" r:id="rId4"/>
    <p:sldId id="275" r:id="rId5"/>
    <p:sldId id="258" r:id="rId6"/>
    <p:sldId id="259" r:id="rId7"/>
    <p:sldId id="260" r:id="rId8"/>
    <p:sldId id="272" r:id="rId9"/>
    <p:sldId id="261" r:id="rId10"/>
    <p:sldId id="268" r:id="rId11"/>
    <p:sldId id="263" r:id="rId12"/>
    <p:sldId id="262" r:id="rId13"/>
    <p:sldId id="273" r:id="rId14"/>
    <p:sldId id="264" r:id="rId15"/>
    <p:sldId id="265" r:id="rId16"/>
    <p:sldId id="266" r:id="rId17"/>
    <p:sldId id="276" r:id="rId18"/>
    <p:sldId id="279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A9AA-D791-4CE8-A528-0ED1B3A93F2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D810B-9EC2-4B85-9BB3-B169C2D72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6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286C-D24D-4039-9B79-188014B81EF0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40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AC7-7EFC-4C6A-8B4A-3A0ABD863A85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F316-177D-4002-A014-31E42C580843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EA95-4A9D-4EBF-8A5F-0F900F8488E6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9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1906-DCF6-42EE-9502-5BFAF385E1B7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41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9BC4-D6AA-4323-AC58-7EDF0473E5CD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6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7951-DEFF-4C64-8DD9-36A1A4C04CF7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7EB-F58D-4FCB-9B0B-E065C5A425E6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1765-DCBF-461E-87CB-534CF379D7B5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4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E73D-979C-4FB3-8935-F4F6660FD339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0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C4E0-4BA5-458D-B31E-4DA4974DD756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53F8-F77F-4C56-9AA6-639780451998}" type="datetime1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B62C-BB0B-418E-993D-5ADBF2901EBB}" type="datetime1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CB8E-CC9C-47E0-B1BC-6C08AE270C44}" type="datetime1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DB6F-36E4-4869-9ACC-BB1E179B1F20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6135-D033-4B44-BF55-13FADD15A79E}" type="datetime1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8BB3-8E20-4CB9-9A47-56C32F53986A}" type="datetime1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6435F-278B-4F8D-8B6E-49BFC1C98D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8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3C63-2A85-474C-B2AC-54049BB4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37"/>
            <a:ext cx="9144000" cy="234640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системы оценки благополучия сотрудников по технологии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12EB2-2399-4B60-9EAF-81B427074B65}"/>
              </a:ext>
            </a:extLst>
          </p:cNvPr>
          <p:cNvSpPr txBox="1"/>
          <p:nvPr/>
        </p:nvSpPr>
        <p:spPr>
          <a:xfrm>
            <a:off x="6961239" y="5089663"/>
            <a:ext cx="493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группы ИСТб-19-2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Козлов Максим Васильевич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руководитель: Бахвалов Сергей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A71C1-1640-46FC-AAC5-2A272330F00B}"/>
              </a:ext>
            </a:extLst>
          </p:cNvPr>
          <p:cNvSpPr txBox="1"/>
          <p:nvPr/>
        </p:nvSpPr>
        <p:spPr>
          <a:xfrm>
            <a:off x="2183420" y="208960"/>
            <a:ext cx="8131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Иркутский национальный исследовательский университет</a:t>
            </a:r>
          </a:p>
          <a:p>
            <a:pPr algn="ctr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Институт информационных технологий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23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FEF77-737D-43DE-BE83-BDAD588E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3317"/>
            <a:ext cx="10353761" cy="66346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реализации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2B120-E566-49EB-8D0A-E16B2396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1290825"/>
            <a:ext cx="1108207" cy="11698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A7F19A-E628-40B0-B8D9-1D416F68A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15775" r="8890" b="13241"/>
          <a:stretch/>
        </p:blipFill>
        <p:spPr>
          <a:xfrm>
            <a:off x="7895303" y="3849854"/>
            <a:ext cx="2394555" cy="7363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E43736-CCE1-4E72-A6B5-9B73EEDAC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3" y="2618507"/>
            <a:ext cx="965845" cy="10735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3A3BD-AF25-4EFA-8893-F9AC7C162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13" y="4886073"/>
            <a:ext cx="1283547" cy="1283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BE4DA-BF3D-48A3-BFA9-4A29F6C18580}"/>
              </a:ext>
            </a:extLst>
          </p:cNvPr>
          <p:cNvSpPr txBox="1"/>
          <p:nvPr/>
        </p:nvSpPr>
        <p:spPr>
          <a:xfrm>
            <a:off x="1746042" y="1585212"/>
            <a:ext cx="5185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15.1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82297-CF03-4314-A15F-E603D9131F0C}"/>
              </a:ext>
            </a:extLst>
          </p:cNvPr>
          <p:cNvSpPr txBox="1"/>
          <p:nvPr/>
        </p:nvSpPr>
        <p:spPr>
          <a:xfrm>
            <a:off x="1746041" y="2780292"/>
            <a:ext cx="458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 19.4.0  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DAB06-1D39-424A-B59F-42190599DD5C}"/>
              </a:ext>
            </a:extLst>
          </p:cNvPr>
          <p:cNvSpPr txBox="1"/>
          <p:nvPr/>
        </p:nvSpPr>
        <p:spPr>
          <a:xfrm>
            <a:off x="1746041" y="3809416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 4.18.2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8CC3F-1B22-40F1-901E-CDAA3D35C8D0}"/>
              </a:ext>
            </a:extLst>
          </p:cNvPr>
          <p:cNvSpPr txBox="1"/>
          <p:nvPr/>
        </p:nvSpPr>
        <p:spPr>
          <a:xfrm>
            <a:off x="1746041" y="5198580"/>
            <a:ext cx="5515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3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PostgreSQL   15.1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5209867-3E22-41CB-9B57-B96FBD0D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41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710E-7386-4248-9726-0B6BF9EF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2" y="67530"/>
            <a:ext cx="10403399" cy="675691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Концептуальная архитектура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C77FCF1-9C14-4AC8-8FCF-20E5A9098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19" y="632028"/>
            <a:ext cx="8809183" cy="5945754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8103-A8BB-437D-975D-073C2044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1" y="0"/>
            <a:ext cx="12172336" cy="7622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Макет прохождения тестирования и персонального отчёта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5F8BBBC-6985-42EA-AC97-82C796E5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336" y="762238"/>
            <a:ext cx="3289172" cy="5754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BC081-904E-47AB-A69E-7D75C9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93" y="764866"/>
            <a:ext cx="3385956" cy="5835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32CEC2-8F7B-4C79-BEB6-545EA34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4C76-8878-4D21-8551-D334446C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72336" cy="76223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Макет конструктора вопросов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D54B97-8512-4852-827C-36B84073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78" y="787782"/>
            <a:ext cx="9983870" cy="560027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39D20-99F3-4D56-940A-C6B53D7C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2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5C9CE-829F-4E22-B53F-94A17C8A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7968"/>
            <a:ext cx="8911687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 итогового отчёта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6A4D3C-8823-4A2A-B1A8-9737F78A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9" y="2382384"/>
            <a:ext cx="12064521" cy="171516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794232-ADBB-408D-A0A8-BD0A879B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95ACF-84A7-41C2-94B4-53E50F9D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5955"/>
            <a:ext cx="8911687" cy="71307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Возможности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MVP 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97447-DAA6-4FAB-A2DD-550DD01D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9135"/>
            <a:ext cx="10353762" cy="398206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Прохождение тестирования</a:t>
            </a: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Подсчёт и вывод результатов тестирования</a:t>
            </a: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Экспорт результатов в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828A61-FC47-4E42-80EE-409FC9F0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746D-92E6-4740-86DB-42743C36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EBC7F3-3270-43E7-9EDC-7C5E8335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008" y="904569"/>
            <a:ext cx="10112675" cy="51127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Произведен анализ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Изучена методика проведения тестирований среди сотрудников АНХК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 критический анализ текущего подхода к проведению тестирований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 обзор ПО, предоставляющего средства для проведения тестирований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Выполнено проектирование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Разработана архитектура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Обоснован выбор средств реализации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Спроектирован пользовательский интерфейс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Осуществлена реализация системы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Реализовано прохождение тестирования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Реализована генерация отчёта по результатам тестирования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6692B5-100F-4936-9FA9-57E38E4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3E83-26CE-452A-8FC6-DA2AB719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2BB0DE8-06CA-4B6B-87AF-8622676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Финансирование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45A8-C7DF-4F6A-A523-5C8A12A711BE}"/>
              </a:ext>
            </a:extLst>
          </p:cNvPr>
          <p:cNvSpPr txBox="1"/>
          <p:nvPr/>
        </p:nvSpPr>
        <p:spPr>
          <a:xfrm>
            <a:off x="1793289" y="1651247"/>
            <a:ext cx="948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Инвестиции: руб.</a:t>
            </a:r>
          </a:p>
          <a:p>
            <a:r>
              <a:rPr lang="ru-RU" dirty="0"/>
              <a:t>Планируемый доход: </a:t>
            </a:r>
            <a:r>
              <a:rPr lang="ru-RU" dirty="0" err="1"/>
              <a:t>руб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33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9FB8F9-8A89-4FE2-8220-5D9281D8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636" y="1295400"/>
            <a:ext cx="10353761" cy="42672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61B9F1-1BC8-45A5-9A8B-57868D7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0F5D998-1ECE-4264-BE9E-9B4842D4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Стоимость услуг и объем продаж</a:t>
            </a:r>
          </a:p>
        </p:txBody>
      </p:sp>
    </p:spTree>
    <p:extLst>
      <p:ext uri="{BB962C8B-B14F-4D97-AF65-F5344CB8AC3E}">
        <p14:creationId xmlns:p14="http://schemas.microsoft.com/office/powerpoint/2010/main" val="484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44F072-44EC-4C98-B709-2522135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B1C4C85-456A-4CB7-AC54-39AD3CD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Показатели эффективности проекта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18C1AD6E-BAA0-47CC-AB15-5E103532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96613"/>
              </p:ext>
            </p:extLst>
          </p:nvPr>
        </p:nvGraphicFramePr>
        <p:xfrm>
          <a:off x="2032000" y="2316480"/>
          <a:ext cx="8128000" cy="2312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565">
                  <a:extLst>
                    <a:ext uri="{9D8B030D-6E8A-4147-A177-3AD203B41FA5}">
                      <a16:colId xmlns:a16="http://schemas.microsoft.com/office/drawing/2014/main" val="2690158339"/>
                    </a:ext>
                  </a:extLst>
                </a:gridCol>
                <a:gridCol w="4540435">
                  <a:extLst>
                    <a:ext uri="{9D8B030D-6E8A-4147-A177-3AD203B41FA5}">
                      <a16:colId xmlns:a16="http://schemas.microsoft.com/office/drawing/2014/main" val="2984291661"/>
                    </a:ext>
                  </a:extLst>
                </a:gridCol>
              </a:tblGrid>
              <a:tr h="43559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 эффективности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327767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00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107,49%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6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4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12,07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5D7A-969A-4341-B403-9D45461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09" y="302527"/>
            <a:ext cx="10580380" cy="644251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Well-being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11522-582B-43D8-B543-9C3C6B40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40" y="946778"/>
            <a:ext cx="5483519" cy="548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C5440-D86F-40A3-A365-AD4A940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103B-7424-4F1D-B1FA-9E7C7EF2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44B466-766B-49E6-BEC7-2154273E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26143"/>
            <a:ext cx="10353761" cy="678426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Срок окупаемости проекта и план ДДС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6EE6C-43FB-4EDE-BFC6-B008DC05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5" y="1654697"/>
            <a:ext cx="11677650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94C34-9D4D-4EFF-97E6-C500FFBC7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5" y="2358062"/>
            <a:ext cx="11597196" cy="396949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4C6AE02-A4CB-49E9-B627-00C9FEF7B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8201"/>
              </p:ext>
            </p:extLst>
          </p:nvPr>
        </p:nvGraphicFramePr>
        <p:xfrm>
          <a:off x="1743860" y="3129347"/>
          <a:ext cx="9009063" cy="2543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5" imgW="8029708" imgH="2266871" progId="Excel.Sheet.12">
                  <p:embed/>
                </p:oleObj>
              </mc:Choice>
              <mc:Fallback>
                <p:oleObj name="Worksheet" r:id="rId5" imgW="8029708" imgH="2266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3860" y="3129347"/>
                        <a:ext cx="9009063" cy="2543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4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E90A5-26CD-4D9A-BC1B-D3D0C118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292694"/>
            <a:ext cx="9862625" cy="65408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тестирований в АО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АНХК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8D3D0-B494-453D-B9CB-03DF2D94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9" y="1278194"/>
            <a:ext cx="10029773" cy="4633028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В компании есть политика проведения тестирований, направленных на выявление потребностей сотрудников, и принятия решений для улучшения их условий. Для этого используются многофакторные тесты, которые оценивают различные стороны ожиданий сотрудников от компании.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F69DD-689D-4D67-A7FB-E4D08EC4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8C3F7-18E9-4C68-8BE0-66A1697C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52" y="243533"/>
            <a:ext cx="9823296" cy="73274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 многофакторного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3FD88-BCA2-43D3-8DF8-F9902095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013" y="1465006"/>
            <a:ext cx="10128096" cy="4562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Насколько вы оцениваете психологическую обстановку в Вашем цехе? (1 Вариант ответа)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хорошо (лояльность +1,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средне (лояльность -1, стрессоустойчивость +1)</a:t>
            </a:r>
          </a:p>
          <a:p>
            <a:pPr lvl="1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плохо (лояльность -1, стрессоустойчивость -1)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Данные вспомогательные факторы относятся к основному фактору профессионального благополучия</a:t>
            </a:r>
          </a:p>
          <a:p>
            <a:pPr marL="0" lvl="1" indent="0">
              <a:buNone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Таким образом, профессиональное благополучие при выборе 2 варианта ответа составляет 50%, для 2 вспомогательных факторов.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B2BBB-6FDB-4A16-9E23-9804C02B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F58E-049D-405F-9BD4-AF46954D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5345"/>
            <a:ext cx="10353761" cy="75402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07980-C968-4445-BC6A-8BCBC4A7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1666"/>
            <a:ext cx="10353762" cy="400953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большого количества времени на подготовку и проведение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ресурсов на распечатку анкет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Затраты времени на обработку результатов тестирования</a:t>
            </a:r>
          </a:p>
          <a:p>
            <a:pPr marL="457200" indent="-457200" algn="just">
              <a:lnSpc>
                <a:spcPct val="100000"/>
              </a:lnSpc>
              <a:spcBef>
                <a:spcPts val="500"/>
              </a:spcBef>
              <a:buAutoNum type="arabicPeriod"/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Отсутствие контроля за прохождением тестирования</a:t>
            </a:r>
          </a:p>
          <a:p>
            <a:pPr marL="457200" indent="-457200" algn="just">
              <a:buAutoNum type="arabicPeriod"/>
            </a:pP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A1E321-D4F5-4CE5-987C-9433EED8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9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437A9-A3F8-403D-B93C-64A38EF9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0484"/>
            <a:ext cx="8911687" cy="663916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Обзор аналогов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75F888A-F39E-49E0-B4AD-D7240A248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215413"/>
              </p:ext>
            </p:extLst>
          </p:nvPr>
        </p:nvGraphicFramePr>
        <p:xfrm>
          <a:off x="1199535" y="1337187"/>
          <a:ext cx="10314042" cy="4650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130">
                  <a:extLst>
                    <a:ext uri="{9D8B030D-6E8A-4147-A177-3AD203B41FA5}">
                      <a16:colId xmlns:a16="http://schemas.microsoft.com/office/drawing/2014/main" val="3058502144"/>
                    </a:ext>
                  </a:extLst>
                </a:gridCol>
                <a:gridCol w="1680930">
                  <a:extLst>
                    <a:ext uri="{9D8B030D-6E8A-4147-A177-3AD203B41FA5}">
                      <a16:colId xmlns:a16="http://schemas.microsoft.com/office/drawing/2014/main" val="3861310749"/>
                    </a:ext>
                  </a:extLst>
                </a:gridCol>
                <a:gridCol w="1525308">
                  <a:extLst>
                    <a:ext uri="{9D8B030D-6E8A-4147-A177-3AD203B41FA5}">
                      <a16:colId xmlns:a16="http://schemas.microsoft.com/office/drawing/2014/main" val="458039252"/>
                    </a:ext>
                  </a:extLst>
                </a:gridCol>
                <a:gridCol w="1644508">
                  <a:extLst>
                    <a:ext uri="{9D8B030D-6E8A-4147-A177-3AD203B41FA5}">
                      <a16:colId xmlns:a16="http://schemas.microsoft.com/office/drawing/2014/main" val="2045767351"/>
                    </a:ext>
                  </a:extLst>
                </a:gridCol>
                <a:gridCol w="1662166">
                  <a:extLst>
                    <a:ext uri="{9D8B030D-6E8A-4147-A177-3AD203B41FA5}">
                      <a16:colId xmlns:a16="http://schemas.microsoft.com/office/drawing/2014/main" val="824280628"/>
                    </a:ext>
                  </a:extLst>
                </a:gridCol>
              </a:tblGrid>
              <a:tr h="34444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StartExam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Let's test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Profdialog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Testograf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extLst>
                  <a:ext uri="{0D108BD9-81ED-4DB2-BD59-A6C34878D82A}">
                    <a16:rowId xmlns:a16="http://schemas.microsoft.com/office/drawing/2014/main" val="1869351935"/>
                  </a:ext>
                </a:extLst>
              </a:tr>
              <a:tr h="673644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экспорта результатов в формате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3293248837"/>
                  </a:ext>
                </a:extLst>
              </a:tr>
              <a:tr h="96866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Возможность самостоятельного определения оцениваемых факторов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673865203"/>
                  </a:ext>
                </a:extLst>
              </a:tr>
              <a:tr h="665327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Поддержка многофакторного анализа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744435187"/>
                  </a:ext>
                </a:extLst>
              </a:tr>
              <a:tr h="34098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конструктора тестов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852413634"/>
                  </a:ext>
                </a:extLst>
              </a:tr>
              <a:tr h="63857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Наличие готовых методик тестирования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2232848555"/>
                  </a:ext>
                </a:extLst>
              </a:tr>
              <a:tr h="3192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Банк вопросов</a:t>
                      </a: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4247756851"/>
                  </a:ext>
                </a:extLst>
              </a:tr>
              <a:tr h="699750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Хранение данных внутри компании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802" marR="52802" marT="0" marB="0" anchor="ctr"/>
                </a:tc>
                <a:extLst>
                  <a:ext uri="{0D108BD9-81ED-4DB2-BD59-A6C34878D82A}">
                    <a16:rowId xmlns:a16="http://schemas.microsoft.com/office/drawing/2014/main" val="1183659147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1456E-8A2A-4C6C-AC70-A7B21F2F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9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B9D57-86DD-4F18-83FF-AC6820C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5639"/>
            <a:ext cx="10353761" cy="79641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BAE8F-EC74-48AB-B3A4-D4C5DB7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78" y="1052052"/>
            <a:ext cx="9940202" cy="5476567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 повышение оперативности и сокращение трудозатрат при проведении психологического тестирования и обработке его результатов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32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требований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Ввод в действие</a:t>
            </a:r>
          </a:p>
          <a:p>
            <a:pPr>
              <a:spcBef>
                <a:spcPts val="0"/>
              </a:spcBef>
            </a:pP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Сопровождение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A3837-D130-416E-863E-528E63A8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5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A4F37-1F16-44D3-BF8B-FD73216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236892"/>
            <a:ext cx="9813464" cy="7032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Группы пользователей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775C568-316D-48F1-94BF-75263C97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84862"/>
              </p:ext>
            </p:extLst>
          </p:nvPr>
        </p:nvGraphicFramePr>
        <p:xfrm>
          <a:off x="766916" y="1352174"/>
          <a:ext cx="10737697" cy="488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219">
                  <a:extLst>
                    <a:ext uri="{9D8B030D-6E8A-4147-A177-3AD203B41FA5}">
                      <a16:colId xmlns:a16="http://schemas.microsoft.com/office/drawing/2014/main" val="1397424458"/>
                    </a:ext>
                  </a:extLst>
                </a:gridCol>
                <a:gridCol w="7911478">
                  <a:extLst>
                    <a:ext uri="{9D8B030D-6E8A-4147-A177-3AD203B41FA5}">
                      <a16:colId xmlns:a16="http://schemas.microsoft.com/office/drawing/2014/main" val="3038717505"/>
                    </a:ext>
                  </a:extLst>
                </a:gridCol>
              </a:tblGrid>
              <a:tr h="4794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Группа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862030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Сотрудники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Прохождение тестирования, получение персонального отчёта.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7049"/>
                  </a:ext>
                </a:extLst>
              </a:tr>
              <a:tr h="2138264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Психолог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Составление и редактирование тестов, составление вопросов и ответов, создание факторов, формирование итогового отчёта и отчёта по прохождениям теста, экспорт итогового отчёта в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</a:t>
                      </a:r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формате.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651"/>
                  </a:ext>
                </a:extLst>
              </a:tr>
              <a:tr h="1132022">
                <a:tc>
                  <a:txBody>
                    <a:bodyPr/>
                    <a:lstStyle/>
                    <a:p>
                      <a:pPr algn="ctr"/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Администратор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Контроль работоспособности системы, исправление ошибок и сбоев.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98540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8F8D-48D5-4274-8B46-8AC7579F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5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D85F2-B08A-41E9-A15A-3776B8E2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91" y="284462"/>
            <a:ext cx="9717062" cy="640445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Требования к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B321C-7543-4588-8785-89B097D7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69" y="1317524"/>
            <a:ext cx="10285412" cy="493579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прохождения тестирования сотрудниками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 тестов: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вопросов и ответов на них</a:t>
            </a:r>
          </a:p>
          <a:p>
            <a:pPr marL="857250" lvl="1" indent="-457200"/>
            <a:r>
              <a:rPr lang="ru-RU" sz="3000" dirty="0">
                <a:latin typeface="Calibri" panose="020F0502020204030204" pitchFamily="34" charset="0"/>
                <a:cs typeface="Calibri" panose="020F0502020204030204" pitchFamily="34" charset="0"/>
              </a:rPr>
              <a:t>Создание произвольных измеряемых факторов</a:t>
            </a:r>
          </a:p>
          <a:p>
            <a:pPr marL="857250" lvl="1" indent="-457200"/>
            <a:r>
              <a:rPr lang="ru-RU" sz="3100" dirty="0">
                <a:latin typeface="Calibri" panose="020F0502020204030204" pitchFamily="34" charset="0"/>
                <a:cs typeface="Calibri" panose="020F0502020204030204" pitchFamily="34" charset="0"/>
              </a:rPr>
              <a:t>Сохранение сформированных вопросов в банке вопросов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индивидуального отчёта для сотрудника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итогового отчёта по результатам тестирования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отчёта по количеству прошедших тест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Доступ к системе только после авторизации в системе</a:t>
            </a:r>
          </a:p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Регистрация пользователей только по заранее подготовленному коду сотрудника для каждого из сотрудников компании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6AAE2-3712-4333-9E99-7700BF27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435F-278B-4F8D-8B6E-49BFC1C98D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857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2311</TotalTime>
  <Words>541</Words>
  <Application>Microsoft Office PowerPoint</Application>
  <PresentationFormat>Широкоэкранный</PresentationFormat>
  <Paragraphs>156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Легкий дым</vt:lpstr>
      <vt:lpstr>Лист Microsoft Excel</vt:lpstr>
      <vt:lpstr>Разработка системы оценки благополучия сотрудников по технологии Well-being</vt:lpstr>
      <vt:lpstr>Well-being</vt:lpstr>
      <vt:lpstr>Проведение тестирований в АО “АНХК”</vt:lpstr>
      <vt:lpstr>Пример многофакторного вопроса</vt:lpstr>
      <vt:lpstr>Проблемы</vt:lpstr>
      <vt:lpstr>Обзор аналогов</vt:lpstr>
      <vt:lpstr>Цель и задачи</vt:lpstr>
      <vt:lpstr>Группы пользователей</vt:lpstr>
      <vt:lpstr>Требования к системе</vt:lpstr>
      <vt:lpstr>Выбор средств реализации</vt:lpstr>
      <vt:lpstr>Концептуальная архитектура приложения</vt:lpstr>
      <vt:lpstr>Макет прохождения тестирования и персонального отчёта</vt:lpstr>
      <vt:lpstr>Макет конструктора вопросов</vt:lpstr>
      <vt:lpstr>Пример итогового отчёта</vt:lpstr>
      <vt:lpstr>Возможности MVP </vt:lpstr>
      <vt:lpstr>Результат</vt:lpstr>
      <vt:lpstr>Финансирование проекта</vt:lpstr>
      <vt:lpstr>Стоимость услуг и объем продаж</vt:lpstr>
      <vt:lpstr>Показатели эффективности проекта</vt:lpstr>
      <vt:lpstr>Срок окупаемости проекта и план ДДС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ПБС АНХК</dc:title>
  <dc:creator>Максим</dc:creator>
  <cp:lastModifiedBy>Максим Козлов</cp:lastModifiedBy>
  <cp:revision>248</cp:revision>
  <dcterms:created xsi:type="dcterms:W3CDTF">2023-01-18T02:59:46Z</dcterms:created>
  <dcterms:modified xsi:type="dcterms:W3CDTF">2023-06-10T11:02:26Z</dcterms:modified>
</cp:coreProperties>
</file>