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Source Sans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SourceSansPro-bold.fntdata"/><Relationship Id="rId23" Type="http://schemas.openxmlformats.org/officeDocument/2006/relationships/font" Target="fonts/SourceSans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boldItalic.fntdata"/><Relationship Id="rId25" Type="http://schemas.openxmlformats.org/officeDocument/2006/relationships/font" Target="fonts/SourceSans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0fbdee8c1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20fbdee8c1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MAJO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f71f0cce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f71f0cce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Loncho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f71f0cce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f71f0cce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11 ceros - Marce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fbdee8c1b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0fbdee8c1b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Cesar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0fbdee8c1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0fbdee8c1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0fbdee8c1b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0fbdee8c1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majo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0f71f0cced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0f71f0cced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Marce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0f71f0cce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0f71f0cce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Cesar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f71f0cced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0f71f0cced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Cesar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f71f0cce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f71f0cce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Majo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f71f0cce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f71f0cce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Loncho</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0f71f0cce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0f71f0cce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Loncho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f71f0cce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f71f0cce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Marce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hyperlink" Target="https://bootcamp.tec.mx/dat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2.png"/><Relationship Id="rId7"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pic>
        <p:nvPicPr>
          <p:cNvPr id="58" name="Google Shape;58;p13"/>
          <p:cNvPicPr preferRelativeResize="0"/>
          <p:nvPr/>
        </p:nvPicPr>
        <p:blipFill>
          <a:blip r:embed="rId3">
            <a:alphaModFix amt="58999"/>
          </a:blip>
          <a:stretch>
            <a:fillRect/>
          </a:stretch>
        </p:blipFill>
        <p:spPr>
          <a:xfrm>
            <a:off x="0" y="0"/>
            <a:ext cx="9144000" cy="6080760"/>
          </a:xfrm>
          <a:prstGeom prst="rect">
            <a:avLst/>
          </a:prstGeom>
          <a:noFill/>
          <a:ln>
            <a:noFill/>
          </a:ln>
        </p:spPr>
      </p:pic>
      <p:sp>
        <p:nvSpPr>
          <p:cNvPr id="59" name="Google Shape;59;p13"/>
          <p:cNvSpPr txBox="1"/>
          <p:nvPr>
            <p:ph idx="4294967295" type="ctrTitle"/>
          </p:nvPr>
        </p:nvSpPr>
        <p:spPr>
          <a:xfrm>
            <a:off x="485875" y="264475"/>
            <a:ext cx="8183700" cy="129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100"/>
              <a:t>Youtube analysis</a:t>
            </a:r>
            <a:endParaRPr sz="3100"/>
          </a:p>
        </p:txBody>
      </p:sp>
      <p:sp>
        <p:nvSpPr>
          <p:cNvPr id="60" name="Google Shape;60;p13"/>
          <p:cNvSpPr txBox="1"/>
          <p:nvPr>
            <p:ph idx="4294967295" type="subTitle"/>
          </p:nvPr>
        </p:nvSpPr>
        <p:spPr>
          <a:xfrm>
            <a:off x="485875" y="734625"/>
            <a:ext cx="8183700" cy="97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900">
                <a:solidFill>
                  <a:schemeClr val="dk2"/>
                </a:solidFill>
              </a:rPr>
              <a:t>Tecnológico de Monterrey </a:t>
            </a:r>
            <a:r>
              <a:rPr b="1" lang="es" sz="1900">
                <a:solidFill>
                  <a:schemeClr val="dk2"/>
                </a:solidFill>
                <a:uFill>
                  <a:noFill/>
                </a:uFill>
                <a:hlinkClick r:id="rId4">
                  <a:extLst>
                    <a:ext uri="{A12FA001-AC4F-418D-AE19-62706E023703}">
                      <ahyp:hlinkClr val="tx"/>
                    </a:ext>
                  </a:extLst>
                </a:hlinkClick>
              </a:rPr>
              <a:t>Data Analytics Boot Camp</a:t>
            </a:r>
            <a:endParaRPr b="1" sz="1900">
              <a:solidFill>
                <a:schemeClr val="dk2"/>
              </a:solidFill>
            </a:endParaRPr>
          </a:p>
          <a:p>
            <a:pPr indent="0" lvl="0" marL="0" rtl="0" algn="l">
              <a:spcBef>
                <a:spcPts val="1200"/>
              </a:spcBef>
              <a:spcAft>
                <a:spcPts val="1200"/>
              </a:spcAft>
              <a:buNone/>
            </a:pPr>
            <a:r>
              <a:rPr b="1" lang="es" sz="1900">
                <a:solidFill>
                  <a:schemeClr val="dk2"/>
                </a:solidFill>
              </a:rPr>
              <a:t>Project 1</a:t>
            </a:r>
            <a:endParaRPr b="1" sz="1900">
              <a:solidFill>
                <a:schemeClr val="dk2"/>
              </a:solidFill>
            </a:endParaRPr>
          </a:p>
        </p:txBody>
      </p:sp>
      <p:sp>
        <p:nvSpPr>
          <p:cNvPr id="61" name="Google Shape;61;p13"/>
          <p:cNvSpPr/>
          <p:nvPr/>
        </p:nvSpPr>
        <p:spPr>
          <a:xfrm>
            <a:off x="405500" y="3485925"/>
            <a:ext cx="2774400" cy="152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nvSpPr>
        <p:spPr>
          <a:xfrm>
            <a:off x="450275" y="3465675"/>
            <a:ext cx="3582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solidFill>
                  <a:schemeClr val="lt1"/>
                </a:solidFill>
                <a:latin typeface="Source Sans Pro"/>
                <a:ea typeface="Source Sans Pro"/>
                <a:cs typeface="Source Sans Pro"/>
                <a:sym typeface="Source Sans Pro"/>
              </a:rPr>
              <a:t>Pandas members:</a:t>
            </a:r>
            <a:endParaRPr b="1" sz="1800">
              <a:solidFill>
                <a:schemeClr val="lt1"/>
              </a:solidFill>
              <a:latin typeface="Source Sans Pro"/>
              <a:ea typeface="Source Sans Pro"/>
              <a:cs typeface="Source Sans Pro"/>
              <a:sym typeface="Source Sans Pro"/>
            </a:endParaRPr>
          </a:p>
          <a:p>
            <a:pPr indent="-342900" lvl="0" marL="457200" rtl="0" algn="l">
              <a:spcBef>
                <a:spcPts val="0"/>
              </a:spcBef>
              <a:spcAft>
                <a:spcPts val="0"/>
              </a:spcAft>
              <a:buClr>
                <a:schemeClr val="lt1"/>
              </a:buClr>
              <a:buSzPts val="1800"/>
              <a:buFont typeface="Source Sans Pro"/>
              <a:buAutoNum type="arabicPeriod"/>
            </a:pPr>
            <a:r>
              <a:rPr b="1" lang="es" sz="1800">
                <a:solidFill>
                  <a:schemeClr val="lt1"/>
                </a:solidFill>
                <a:latin typeface="Source Sans Pro"/>
                <a:ea typeface="Source Sans Pro"/>
                <a:cs typeface="Source Sans Pro"/>
                <a:sym typeface="Source Sans Pro"/>
              </a:rPr>
              <a:t>Alonso </a:t>
            </a:r>
            <a:r>
              <a:rPr b="1" lang="es" sz="1800">
                <a:solidFill>
                  <a:schemeClr val="lt1"/>
                </a:solidFill>
                <a:latin typeface="Source Sans Pro"/>
                <a:ea typeface="Source Sans Pro"/>
                <a:cs typeface="Source Sans Pro"/>
                <a:sym typeface="Source Sans Pro"/>
              </a:rPr>
              <a:t>Lozano</a:t>
            </a:r>
            <a:endParaRPr b="1" sz="1800">
              <a:solidFill>
                <a:schemeClr val="lt1"/>
              </a:solidFill>
              <a:latin typeface="Source Sans Pro"/>
              <a:ea typeface="Source Sans Pro"/>
              <a:cs typeface="Source Sans Pro"/>
              <a:sym typeface="Source Sans Pro"/>
            </a:endParaRPr>
          </a:p>
          <a:p>
            <a:pPr indent="-342900" lvl="0" marL="457200" rtl="0" algn="l">
              <a:spcBef>
                <a:spcPts val="0"/>
              </a:spcBef>
              <a:spcAft>
                <a:spcPts val="0"/>
              </a:spcAft>
              <a:buClr>
                <a:schemeClr val="lt1"/>
              </a:buClr>
              <a:buSzPts val="1800"/>
              <a:buFont typeface="Source Sans Pro"/>
              <a:buAutoNum type="arabicPeriod"/>
            </a:pPr>
            <a:r>
              <a:rPr b="1" lang="es" sz="1800">
                <a:solidFill>
                  <a:schemeClr val="lt1"/>
                </a:solidFill>
                <a:latin typeface="Source Sans Pro"/>
                <a:ea typeface="Source Sans Pro"/>
                <a:cs typeface="Source Sans Pro"/>
                <a:sym typeface="Source Sans Pro"/>
              </a:rPr>
              <a:t>María José García</a:t>
            </a:r>
            <a:endParaRPr b="1" sz="1800">
              <a:solidFill>
                <a:schemeClr val="lt1"/>
              </a:solidFill>
              <a:latin typeface="Source Sans Pro"/>
              <a:ea typeface="Source Sans Pro"/>
              <a:cs typeface="Source Sans Pro"/>
              <a:sym typeface="Source Sans Pro"/>
            </a:endParaRPr>
          </a:p>
          <a:p>
            <a:pPr indent="-342900" lvl="0" marL="457200" rtl="0" algn="l">
              <a:spcBef>
                <a:spcPts val="0"/>
              </a:spcBef>
              <a:spcAft>
                <a:spcPts val="0"/>
              </a:spcAft>
              <a:buClr>
                <a:schemeClr val="lt1"/>
              </a:buClr>
              <a:buSzPts val="1800"/>
              <a:buFont typeface="Source Sans Pro"/>
              <a:buAutoNum type="arabicPeriod"/>
            </a:pPr>
            <a:r>
              <a:rPr b="1" lang="es" sz="1800">
                <a:solidFill>
                  <a:schemeClr val="lt1"/>
                </a:solidFill>
                <a:latin typeface="Source Sans Pro"/>
                <a:ea typeface="Source Sans Pro"/>
                <a:cs typeface="Source Sans Pro"/>
                <a:sym typeface="Source Sans Pro"/>
              </a:rPr>
              <a:t>César Cruz</a:t>
            </a:r>
            <a:endParaRPr b="1" sz="1800">
              <a:solidFill>
                <a:schemeClr val="lt1"/>
              </a:solidFill>
              <a:latin typeface="Source Sans Pro"/>
              <a:ea typeface="Source Sans Pro"/>
              <a:cs typeface="Source Sans Pro"/>
              <a:sym typeface="Source Sans Pro"/>
            </a:endParaRPr>
          </a:p>
          <a:p>
            <a:pPr indent="-342900" lvl="0" marL="457200" rtl="0" algn="l">
              <a:spcBef>
                <a:spcPts val="0"/>
              </a:spcBef>
              <a:spcAft>
                <a:spcPts val="0"/>
              </a:spcAft>
              <a:buClr>
                <a:schemeClr val="lt1"/>
              </a:buClr>
              <a:buSzPts val="1800"/>
              <a:buFont typeface="Source Sans Pro"/>
              <a:buAutoNum type="arabicPeriod"/>
            </a:pPr>
            <a:r>
              <a:rPr b="1" lang="es" sz="1800">
                <a:solidFill>
                  <a:schemeClr val="lt1"/>
                </a:solidFill>
                <a:latin typeface="Source Sans Pro"/>
                <a:ea typeface="Source Sans Pro"/>
                <a:cs typeface="Source Sans Pro"/>
                <a:sym typeface="Source Sans Pro"/>
              </a:rPr>
              <a:t>Marcela Maldonado</a:t>
            </a:r>
            <a:endParaRPr b="1" sz="1800">
              <a:solidFill>
                <a:schemeClr val="lt1"/>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What is the likes share per category?</a:t>
            </a:r>
            <a:endParaRPr/>
          </a:p>
        </p:txBody>
      </p:sp>
      <p:sp>
        <p:nvSpPr>
          <p:cNvPr id="140" name="Google Shape;140;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2"/>
              </a:buClr>
              <a:buSzPts val="1100"/>
              <a:buFont typeface="Arial"/>
              <a:buNone/>
            </a:pPr>
            <a:r>
              <a:rPr b="1" lang="es"/>
              <a:t>Likes</a:t>
            </a:r>
            <a:r>
              <a:rPr b="1" lang="es"/>
              <a:t> (%, 2017-2018)</a:t>
            </a:r>
            <a:endParaRPr/>
          </a:p>
        </p:txBody>
      </p:sp>
      <p:sp>
        <p:nvSpPr>
          <p:cNvPr id="141" name="Google Shape;141;p2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Key insights:</a:t>
            </a:r>
            <a:endParaRPr b="1"/>
          </a:p>
          <a:p>
            <a:pPr indent="-317500" lvl="0" marL="457200" rtl="0" algn="l">
              <a:spcBef>
                <a:spcPts val="1200"/>
              </a:spcBef>
              <a:spcAft>
                <a:spcPts val="0"/>
              </a:spcAft>
              <a:buSzPts val="1400"/>
              <a:buChar char="●"/>
            </a:pPr>
            <a:r>
              <a:rPr lang="es"/>
              <a:t>Categories that depends on a proactively search by the user have highers shares of likes in relation of the views.</a:t>
            </a:r>
            <a:endParaRPr/>
          </a:p>
          <a:p>
            <a:pPr indent="-317500" lvl="0" marL="457200" rtl="0" algn="l">
              <a:spcBef>
                <a:spcPts val="0"/>
              </a:spcBef>
              <a:spcAft>
                <a:spcPts val="0"/>
              </a:spcAft>
              <a:buSzPts val="1400"/>
              <a:buChar char="●"/>
            </a:pPr>
            <a:r>
              <a:rPr lang="es"/>
              <a:t>Categories that may depend on a query and advertisement may have lower likes in relation of views.</a:t>
            </a:r>
            <a:endParaRPr/>
          </a:p>
        </p:txBody>
      </p:sp>
      <p:pic>
        <p:nvPicPr>
          <p:cNvPr id="142" name="Google Shape;142;p22"/>
          <p:cNvPicPr preferRelativeResize="0"/>
          <p:nvPr/>
        </p:nvPicPr>
        <p:blipFill>
          <a:blip r:embed="rId3">
            <a:alphaModFix/>
          </a:blip>
          <a:stretch>
            <a:fillRect/>
          </a:stretch>
        </p:blipFill>
        <p:spPr>
          <a:xfrm>
            <a:off x="670950" y="1502350"/>
            <a:ext cx="3131175" cy="3310725"/>
          </a:xfrm>
          <a:prstGeom prst="rect">
            <a:avLst/>
          </a:prstGeom>
          <a:noFill/>
          <a:ln>
            <a:noFill/>
          </a:ln>
        </p:spPr>
      </p:pic>
      <p:sp>
        <p:nvSpPr>
          <p:cNvPr id="143" name="Google Shape;143;p22"/>
          <p:cNvSpPr txBox="1"/>
          <p:nvPr/>
        </p:nvSpPr>
        <p:spPr>
          <a:xfrm>
            <a:off x="397725" y="4652925"/>
            <a:ext cx="3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a:latin typeface="Source Sans Pro"/>
                <a:ea typeface="Source Sans Pro"/>
                <a:cs typeface="Source Sans Pro"/>
                <a:sym typeface="Source Sans Pro"/>
              </a:rPr>
              <a:t>Source: Own analysis based on Youtube data</a:t>
            </a:r>
            <a:r>
              <a:rPr lang="es">
                <a:latin typeface="Source Sans Pro"/>
                <a:ea typeface="Source Sans Pro"/>
                <a:cs typeface="Source Sans Pro"/>
                <a:sym typeface="Source Sans Pro"/>
              </a:rPr>
              <a:t>  </a:t>
            </a:r>
            <a:endParaRPr>
              <a:latin typeface="Source Sans Pro"/>
              <a:ea typeface="Source Sans Pro"/>
              <a:cs typeface="Source Sans Pro"/>
              <a:sym typeface="Source Sans Pro"/>
            </a:endParaRPr>
          </a:p>
        </p:txBody>
      </p:sp>
      <p:sp>
        <p:nvSpPr>
          <p:cNvPr id="144" name="Google Shape;144;p22"/>
          <p:cNvSpPr/>
          <p:nvPr/>
        </p:nvSpPr>
        <p:spPr>
          <a:xfrm>
            <a:off x="725275" y="1672575"/>
            <a:ext cx="836400" cy="29805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a:off x="2479250" y="1672575"/>
            <a:ext cx="1323000" cy="298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3318000" y="1296100"/>
            <a:ext cx="150900" cy="1173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2098800" y="1296100"/>
            <a:ext cx="150900" cy="11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txBox="1"/>
          <p:nvPr/>
        </p:nvSpPr>
        <p:spPr>
          <a:xfrm>
            <a:off x="3550425" y="1216300"/>
            <a:ext cx="1087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600">
                <a:solidFill>
                  <a:schemeClr val="lt2"/>
                </a:solidFill>
                <a:latin typeface="Source Sans Pro"/>
                <a:ea typeface="Source Sans Pro"/>
                <a:cs typeface="Source Sans Pro"/>
                <a:sym typeface="Source Sans Pro"/>
              </a:rPr>
              <a:t>Proactively categories</a:t>
            </a:r>
            <a:endParaRPr b="1" sz="600">
              <a:solidFill>
                <a:schemeClr val="lt2"/>
              </a:solidFill>
              <a:latin typeface="Source Sans Pro"/>
              <a:ea typeface="Source Sans Pro"/>
              <a:cs typeface="Source Sans Pro"/>
              <a:sym typeface="Source Sans Pro"/>
            </a:endParaRPr>
          </a:p>
        </p:txBody>
      </p:sp>
      <p:sp>
        <p:nvSpPr>
          <p:cNvPr id="149" name="Google Shape;149;p22"/>
          <p:cNvSpPr txBox="1"/>
          <p:nvPr/>
        </p:nvSpPr>
        <p:spPr>
          <a:xfrm>
            <a:off x="2331225" y="1223125"/>
            <a:ext cx="1087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600">
                <a:solidFill>
                  <a:schemeClr val="dk1"/>
                </a:solidFill>
                <a:latin typeface="Source Sans Pro"/>
                <a:ea typeface="Source Sans Pro"/>
                <a:cs typeface="Source Sans Pro"/>
                <a:sym typeface="Source Sans Pro"/>
              </a:rPr>
              <a:t>Opportunistic</a:t>
            </a:r>
            <a:r>
              <a:rPr b="1" lang="es" sz="600">
                <a:solidFill>
                  <a:schemeClr val="dk1"/>
                </a:solidFill>
                <a:latin typeface="Source Sans Pro"/>
                <a:ea typeface="Source Sans Pro"/>
                <a:cs typeface="Source Sans Pro"/>
                <a:sym typeface="Source Sans Pro"/>
              </a:rPr>
              <a:t> categories</a:t>
            </a:r>
            <a:endParaRPr b="1" sz="600">
              <a:solidFill>
                <a:schemeClr val="dk1"/>
              </a:solidFill>
              <a:latin typeface="Source Sans Pro"/>
              <a:ea typeface="Source Sans Pro"/>
              <a:cs typeface="Source Sans Pro"/>
              <a:sym typeface="Source Sans Pro"/>
            </a:endParaRPr>
          </a:p>
        </p:txBody>
      </p:sp>
      <p:pic>
        <p:nvPicPr>
          <p:cNvPr id="150" name="Google Shape;150;p22"/>
          <p:cNvPicPr preferRelativeResize="0"/>
          <p:nvPr/>
        </p:nvPicPr>
        <p:blipFill rotWithShape="1">
          <a:blip r:embed="rId4">
            <a:alphaModFix/>
          </a:blip>
          <a:srcRect b="32602" l="0" r="0" t="27143"/>
          <a:stretch/>
        </p:blipFill>
        <p:spPr>
          <a:xfrm>
            <a:off x="8055425" y="4851900"/>
            <a:ext cx="1088575" cy="29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idx="2" type="body"/>
          </p:nvPr>
        </p:nvSpPr>
        <p:spPr>
          <a:xfrm>
            <a:off x="397625" y="3627875"/>
            <a:ext cx="2574600" cy="2306100"/>
          </a:xfrm>
          <a:prstGeom prst="rect">
            <a:avLst/>
          </a:prstGeom>
        </p:spPr>
        <p:txBody>
          <a:bodyPr anchorCtr="0" anchor="t" bIns="91425" lIns="91425" spcFirstLastPara="1" rIns="91425" wrap="square" tIns="91425">
            <a:normAutofit/>
          </a:bodyPr>
          <a:lstStyle/>
          <a:p>
            <a:pPr indent="-279400" lvl="0" marL="457200" rtl="0" algn="l">
              <a:spcBef>
                <a:spcPts val="0"/>
              </a:spcBef>
              <a:spcAft>
                <a:spcPts val="0"/>
              </a:spcAft>
              <a:buSzPts val="800"/>
              <a:buChar char="●"/>
            </a:pPr>
            <a:r>
              <a:rPr lang="es" sz="800"/>
              <a:t>The top 2 categories for the countries in the sample are Music and Entertainment.</a:t>
            </a:r>
            <a:endParaRPr sz="800"/>
          </a:p>
          <a:p>
            <a:pPr indent="-279400" lvl="0" marL="457200" rtl="0" algn="l">
              <a:spcBef>
                <a:spcPts val="0"/>
              </a:spcBef>
              <a:spcAft>
                <a:spcPts val="0"/>
              </a:spcAft>
              <a:buSzPts val="800"/>
              <a:buChar char="●"/>
            </a:pPr>
            <a:r>
              <a:rPr lang="es" sz="800"/>
              <a:t>Great Britain has a notably concentration in music videos (74.3% of the views).</a:t>
            </a:r>
            <a:endParaRPr sz="800"/>
          </a:p>
          <a:p>
            <a:pPr indent="0" lvl="0" marL="0" rtl="0" algn="l">
              <a:spcBef>
                <a:spcPts val="1200"/>
              </a:spcBef>
              <a:spcAft>
                <a:spcPts val="1200"/>
              </a:spcAft>
              <a:buNone/>
            </a:pPr>
            <a:r>
              <a:t/>
            </a:r>
            <a:endParaRPr sz="800"/>
          </a:p>
        </p:txBody>
      </p:sp>
      <p:sp>
        <p:nvSpPr>
          <p:cNvPr id="156" name="Google Shape;156;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What is the category preference for each country?</a:t>
            </a:r>
            <a:endParaRPr/>
          </a:p>
        </p:txBody>
      </p:sp>
      <p:sp>
        <p:nvSpPr>
          <p:cNvPr id="157" name="Google Shape;157;p23"/>
          <p:cNvSpPr txBox="1"/>
          <p:nvPr>
            <p:ph idx="1" type="body"/>
          </p:nvPr>
        </p:nvSpPr>
        <p:spPr>
          <a:xfrm>
            <a:off x="311700" y="9896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2"/>
              </a:buClr>
              <a:buSzPts val="1100"/>
              <a:buFont typeface="Arial"/>
              <a:buNone/>
            </a:pPr>
            <a:r>
              <a:rPr b="1" lang="es"/>
              <a:t>Views</a:t>
            </a:r>
            <a:r>
              <a:rPr b="1" lang="es"/>
              <a:t> (Hundred billions, 2017-2018)</a:t>
            </a:r>
            <a:endParaRPr/>
          </a:p>
        </p:txBody>
      </p:sp>
      <p:sp>
        <p:nvSpPr>
          <p:cNvPr id="158" name="Google Shape;158;p23"/>
          <p:cNvSpPr txBox="1"/>
          <p:nvPr/>
        </p:nvSpPr>
        <p:spPr>
          <a:xfrm>
            <a:off x="397725" y="4652925"/>
            <a:ext cx="3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a:latin typeface="Source Sans Pro"/>
                <a:ea typeface="Source Sans Pro"/>
                <a:cs typeface="Source Sans Pro"/>
                <a:sym typeface="Source Sans Pro"/>
              </a:rPr>
              <a:t>Source: Own analysis based on Youtube data</a:t>
            </a:r>
            <a:r>
              <a:rPr lang="es">
                <a:latin typeface="Source Sans Pro"/>
                <a:ea typeface="Source Sans Pro"/>
                <a:cs typeface="Source Sans Pro"/>
                <a:sym typeface="Source Sans Pro"/>
              </a:rPr>
              <a:t>  </a:t>
            </a:r>
            <a:endParaRPr>
              <a:latin typeface="Source Sans Pro"/>
              <a:ea typeface="Source Sans Pro"/>
              <a:cs typeface="Source Sans Pro"/>
              <a:sym typeface="Source Sans Pro"/>
            </a:endParaRPr>
          </a:p>
        </p:txBody>
      </p:sp>
      <p:sp>
        <p:nvSpPr>
          <p:cNvPr id="159" name="Google Shape;159;p23"/>
          <p:cNvSpPr/>
          <p:nvPr/>
        </p:nvSpPr>
        <p:spPr>
          <a:xfrm>
            <a:off x="397725" y="1671350"/>
            <a:ext cx="2574600" cy="3162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23"/>
          <p:cNvPicPr preferRelativeResize="0"/>
          <p:nvPr/>
        </p:nvPicPr>
        <p:blipFill rotWithShape="1">
          <a:blip r:embed="rId3">
            <a:alphaModFix/>
          </a:blip>
          <a:srcRect b="4253" l="0" r="0" t="1442"/>
          <a:stretch/>
        </p:blipFill>
        <p:spPr>
          <a:xfrm>
            <a:off x="822100" y="1747550"/>
            <a:ext cx="1751751" cy="1687751"/>
          </a:xfrm>
          <a:prstGeom prst="rect">
            <a:avLst/>
          </a:prstGeom>
          <a:noFill/>
          <a:ln>
            <a:noFill/>
          </a:ln>
        </p:spPr>
      </p:pic>
      <p:sp>
        <p:nvSpPr>
          <p:cNvPr id="161" name="Google Shape;161;p23"/>
          <p:cNvSpPr/>
          <p:nvPr/>
        </p:nvSpPr>
        <p:spPr>
          <a:xfrm>
            <a:off x="3328750" y="1671350"/>
            <a:ext cx="2574600" cy="3162600"/>
          </a:xfrm>
          <a:prstGeom prst="roundRect">
            <a:avLst>
              <a:gd fmla="val 16667"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6259750" y="1671350"/>
            <a:ext cx="2574600" cy="31626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23"/>
          <p:cNvPicPr preferRelativeResize="0"/>
          <p:nvPr/>
        </p:nvPicPr>
        <p:blipFill rotWithShape="1">
          <a:blip r:embed="rId4">
            <a:alphaModFix/>
          </a:blip>
          <a:srcRect b="4906" l="0" r="0" t="0"/>
          <a:stretch/>
        </p:blipFill>
        <p:spPr>
          <a:xfrm>
            <a:off x="3723300" y="1747550"/>
            <a:ext cx="1870124" cy="1804126"/>
          </a:xfrm>
          <a:prstGeom prst="rect">
            <a:avLst/>
          </a:prstGeom>
          <a:noFill/>
          <a:ln>
            <a:noFill/>
          </a:ln>
        </p:spPr>
      </p:pic>
      <p:pic>
        <p:nvPicPr>
          <p:cNvPr id="164" name="Google Shape;164;p23"/>
          <p:cNvPicPr preferRelativeResize="0"/>
          <p:nvPr/>
        </p:nvPicPr>
        <p:blipFill rotWithShape="1">
          <a:blip r:embed="rId5">
            <a:alphaModFix/>
          </a:blip>
          <a:srcRect b="3855" l="0" r="0" t="0"/>
          <a:stretch/>
        </p:blipFill>
        <p:spPr>
          <a:xfrm>
            <a:off x="6661075" y="1747550"/>
            <a:ext cx="1870125" cy="1850575"/>
          </a:xfrm>
          <a:prstGeom prst="rect">
            <a:avLst/>
          </a:prstGeom>
          <a:noFill/>
          <a:ln>
            <a:noFill/>
          </a:ln>
        </p:spPr>
      </p:pic>
      <p:sp>
        <p:nvSpPr>
          <p:cNvPr id="165" name="Google Shape;165;p23"/>
          <p:cNvSpPr txBox="1"/>
          <p:nvPr>
            <p:ph idx="1" type="body"/>
          </p:nvPr>
        </p:nvSpPr>
        <p:spPr>
          <a:xfrm>
            <a:off x="1064150" y="1307175"/>
            <a:ext cx="1374900" cy="40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2"/>
              </a:buClr>
              <a:buSzPts val="1100"/>
              <a:buFont typeface="Arial"/>
              <a:buNone/>
            </a:pPr>
            <a:r>
              <a:rPr b="1" lang="es">
                <a:solidFill>
                  <a:schemeClr val="dk2"/>
                </a:solidFill>
              </a:rPr>
              <a:t>Great Britain</a:t>
            </a:r>
            <a:endParaRPr>
              <a:solidFill>
                <a:schemeClr val="dk2"/>
              </a:solidFill>
            </a:endParaRPr>
          </a:p>
        </p:txBody>
      </p:sp>
      <p:sp>
        <p:nvSpPr>
          <p:cNvPr id="166" name="Google Shape;166;p23"/>
          <p:cNvSpPr txBox="1"/>
          <p:nvPr>
            <p:ph idx="1" type="body"/>
          </p:nvPr>
        </p:nvSpPr>
        <p:spPr>
          <a:xfrm>
            <a:off x="4047100" y="1307175"/>
            <a:ext cx="1374900" cy="40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2"/>
              </a:buClr>
              <a:buSzPts val="1100"/>
              <a:buFont typeface="Arial"/>
              <a:buNone/>
            </a:pPr>
            <a:r>
              <a:rPr b="1" lang="es">
                <a:solidFill>
                  <a:schemeClr val="accent2"/>
                </a:solidFill>
              </a:rPr>
              <a:t>Germany</a:t>
            </a:r>
            <a:endParaRPr>
              <a:solidFill>
                <a:schemeClr val="accent2"/>
              </a:solidFill>
            </a:endParaRPr>
          </a:p>
        </p:txBody>
      </p:sp>
      <p:sp>
        <p:nvSpPr>
          <p:cNvPr id="167" name="Google Shape;167;p23"/>
          <p:cNvSpPr txBox="1"/>
          <p:nvPr>
            <p:ph idx="1" type="body"/>
          </p:nvPr>
        </p:nvSpPr>
        <p:spPr>
          <a:xfrm>
            <a:off x="7199875" y="1307175"/>
            <a:ext cx="1374900" cy="40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2"/>
              </a:buClr>
              <a:buSzPts val="1100"/>
              <a:buFont typeface="Arial"/>
              <a:buNone/>
            </a:pPr>
            <a:r>
              <a:rPr b="1" lang="es">
                <a:solidFill>
                  <a:schemeClr val="accent1"/>
                </a:solidFill>
              </a:rPr>
              <a:t>France</a:t>
            </a:r>
            <a:endParaRPr>
              <a:solidFill>
                <a:schemeClr val="accent1"/>
              </a:solidFill>
            </a:endParaRPr>
          </a:p>
        </p:txBody>
      </p:sp>
      <p:sp>
        <p:nvSpPr>
          <p:cNvPr id="168" name="Google Shape;168;p23"/>
          <p:cNvSpPr txBox="1"/>
          <p:nvPr>
            <p:ph idx="2" type="body"/>
          </p:nvPr>
        </p:nvSpPr>
        <p:spPr>
          <a:xfrm>
            <a:off x="3328738" y="3627875"/>
            <a:ext cx="2574600" cy="2306100"/>
          </a:xfrm>
          <a:prstGeom prst="rect">
            <a:avLst/>
          </a:prstGeom>
        </p:spPr>
        <p:txBody>
          <a:bodyPr anchorCtr="0" anchor="t" bIns="91425" lIns="91425" spcFirstLastPara="1" rIns="91425" wrap="square" tIns="91425">
            <a:normAutofit/>
          </a:bodyPr>
          <a:lstStyle/>
          <a:p>
            <a:pPr indent="-279400" lvl="0" marL="457200" rtl="0" algn="l">
              <a:spcBef>
                <a:spcPts val="0"/>
              </a:spcBef>
              <a:spcAft>
                <a:spcPts val="0"/>
              </a:spcAft>
              <a:buSzPts val="800"/>
              <a:buChar char="●"/>
            </a:pPr>
            <a:r>
              <a:rPr lang="es" sz="800"/>
              <a:t>Germany is the only country in which entertainment is the main category (32.8% of views).</a:t>
            </a:r>
            <a:endParaRPr sz="800"/>
          </a:p>
          <a:p>
            <a:pPr indent="0" lvl="0" marL="0" rtl="0" algn="l">
              <a:spcBef>
                <a:spcPts val="1200"/>
              </a:spcBef>
              <a:spcAft>
                <a:spcPts val="1200"/>
              </a:spcAft>
              <a:buNone/>
            </a:pPr>
            <a:r>
              <a:t/>
            </a:r>
            <a:endParaRPr sz="800"/>
          </a:p>
        </p:txBody>
      </p:sp>
      <p:sp>
        <p:nvSpPr>
          <p:cNvPr id="169" name="Google Shape;169;p23"/>
          <p:cNvSpPr txBox="1"/>
          <p:nvPr>
            <p:ph idx="2" type="body"/>
          </p:nvPr>
        </p:nvSpPr>
        <p:spPr>
          <a:xfrm>
            <a:off x="6259763" y="3587700"/>
            <a:ext cx="2574600" cy="2306100"/>
          </a:xfrm>
          <a:prstGeom prst="rect">
            <a:avLst/>
          </a:prstGeom>
        </p:spPr>
        <p:txBody>
          <a:bodyPr anchorCtr="0" anchor="t" bIns="91425" lIns="91425" spcFirstLastPara="1" rIns="91425" wrap="square" tIns="91425">
            <a:normAutofit/>
          </a:bodyPr>
          <a:lstStyle/>
          <a:p>
            <a:pPr indent="-279400" lvl="0" marL="457200" rtl="0" algn="l">
              <a:spcBef>
                <a:spcPts val="0"/>
              </a:spcBef>
              <a:spcAft>
                <a:spcPts val="0"/>
              </a:spcAft>
              <a:buSzPts val="800"/>
              <a:buChar char="●"/>
            </a:pPr>
            <a:r>
              <a:rPr lang="es" sz="800"/>
              <a:t>France has a more homogeneous distribution in the top 5 categories (81.4% of </a:t>
            </a:r>
            <a:r>
              <a:rPr lang="es" sz="800"/>
              <a:t>views) compared to Great Britain and France</a:t>
            </a:r>
            <a:endParaRPr sz="800"/>
          </a:p>
          <a:p>
            <a:pPr indent="0" lvl="0" marL="0" rtl="0" algn="l">
              <a:spcBef>
                <a:spcPts val="1200"/>
              </a:spcBef>
              <a:spcAft>
                <a:spcPts val="1200"/>
              </a:spcAft>
              <a:buNone/>
            </a:pPr>
            <a:r>
              <a:t/>
            </a:r>
            <a:endParaRPr sz="800"/>
          </a:p>
        </p:txBody>
      </p:sp>
      <p:pic>
        <p:nvPicPr>
          <p:cNvPr id="170" name="Google Shape;170;p23"/>
          <p:cNvPicPr preferRelativeResize="0"/>
          <p:nvPr/>
        </p:nvPicPr>
        <p:blipFill rotWithShape="1">
          <a:blip r:embed="rId6">
            <a:alphaModFix/>
          </a:blip>
          <a:srcRect b="32602" l="0" r="0" t="27143"/>
          <a:stretch/>
        </p:blipFill>
        <p:spPr>
          <a:xfrm>
            <a:off x="8055425" y="4851900"/>
            <a:ext cx="1088575" cy="29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nvSpPr>
        <p:spPr>
          <a:xfrm>
            <a:off x="387800" y="1019175"/>
            <a:ext cx="564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000">
                <a:solidFill>
                  <a:schemeClr val="dk1"/>
                </a:solidFill>
                <a:latin typeface="Source Sans Pro"/>
                <a:ea typeface="Source Sans Pro"/>
                <a:cs typeface="Source Sans Pro"/>
                <a:sym typeface="Source Sans Pro"/>
              </a:rPr>
              <a:t>1</a:t>
            </a:r>
            <a:endParaRPr sz="4000">
              <a:solidFill>
                <a:schemeClr val="dk1"/>
              </a:solidFill>
              <a:latin typeface="Source Sans Pro"/>
              <a:ea typeface="Source Sans Pro"/>
              <a:cs typeface="Source Sans Pro"/>
              <a:sym typeface="Source Sans Pro"/>
            </a:endParaRPr>
          </a:p>
        </p:txBody>
      </p:sp>
      <p:sp>
        <p:nvSpPr>
          <p:cNvPr id="176" name="Google Shape;176;p24"/>
          <p:cNvSpPr txBox="1"/>
          <p:nvPr/>
        </p:nvSpPr>
        <p:spPr>
          <a:xfrm>
            <a:off x="387800" y="1737738"/>
            <a:ext cx="564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000">
                <a:solidFill>
                  <a:schemeClr val="dk1"/>
                </a:solidFill>
                <a:latin typeface="Source Sans Pro"/>
                <a:ea typeface="Source Sans Pro"/>
                <a:cs typeface="Source Sans Pro"/>
                <a:sym typeface="Source Sans Pro"/>
              </a:rPr>
              <a:t>2</a:t>
            </a:r>
            <a:endParaRPr sz="4000">
              <a:solidFill>
                <a:schemeClr val="dk1"/>
              </a:solidFill>
              <a:latin typeface="Source Sans Pro"/>
              <a:ea typeface="Source Sans Pro"/>
              <a:cs typeface="Source Sans Pro"/>
              <a:sym typeface="Source Sans Pro"/>
            </a:endParaRPr>
          </a:p>
        </p:txBody>
      </p:sp>
      <p:sp>
        <p:nvSpPr>
          <p:cNvPr id="177" name="Google Shape;177;p24"/>
          <p:cNvSpPr txBox="1"/>
          <p:nvPr/>
        </p:nvSpPr>
        <p:spPr>
          <a:xfrm>
            <a:off x="387800" y="2456300"/>
            <a:ext cx="564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000">
                <a:solidFill>
                  <a:schemeClr val="dk1"/>
                </a:solidFill>
                <a:latin typeface="Source Sans Pro"/>
                <a:ea typeface="Source Sans Pro"/>
                <a:cs typeface="Source Sans Pro"/>
                <a:sym typeface="Source Sans Pro"/>
              </a:rPr>
              <a:t>3</a:t>
            </a:r>
            <a:endParaRPr sz="4000">
              <a:solidFill>
                <a:schemeClr val="dk1"/>
              </a:solidFill>
              <a:latin typeface="Source Sans Pro"/>
              <a:ea typeface="Source Sans Pro"/>
              <a:cs typeface="Source Sans Pro"/>
              <a:sym typeface="Source Sans Pro"/>
            </a:endParaRPr>
          </a:p>
        </p:txBody>
      </p:sp>
      <p:sp>
        <p:nvSpPr>
          <p:cNvPr id="178" name="Google Shape;178;p24"/>
          <p:cNvSpPr txBox="1"/>
          <p:nvPr/>
        </p:nvSpPr>
        <p:spPr>
          <a:xfrm>
            <a:off x="387800" y="3174863"/>
            <a:ext cx="564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000">
                <a:solidFill>
                  <a:schemeClr val="dk1"/>
                </a:solidFill>
                <a:latin typeface="Source Sans Pro"/>
                <a:ea typeface="Source Sans Pro"/>
                <a:cs typeface="Source Sans Pro"/>
                <a:sym typeface="Source Sans Pro"/>
              </a:rPr>
              <a:t>4</a:t>
            </a:r>
            <a:endParaRPr sz="4000">
              <a:solidFill>
                <a:schemeClr val="dk1"/>
              </a:solidFill>
              <a:latin typeface="Source Sans Pro"/>
              <a:ea typeface="Source Sans Pro"/>
              <a:cs typeface="Source Sans Pro"/>
              <a:sym typeface="Source Sans Pro"/>
            </a:endParaRPr>
          </a:p>
        </p:txBody>
      </p:sp>
      <p:sp>
        <p:nvSpPr>
          <p:cNvPr id="179" name="Google Shape;179;p24"/>
          <p:cNvSpPr txBox="1"/>
          <p:nvPr/>
        </p:nvSpPr>
        <p:spPr>
          <a:xfrm>
            <a:off x="387800" y="3893425"/>
            <a:ext cx="564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000">
                <a:solidFill>
                  <a:schemeClr val="dk1"/>
                </a:solidFill>
                <a:latin typeface="Source Sans Pro"/>
                <a:ea typeface="Source Sans Pro"/>
                <a:cs typeface="Source Sans Pro"/>
                <a:sym typeface="Source Sans Pro"/>
              </a:rPr>
              <a:t>5</a:t>
            </a:r>
            <a:endParaRPr sz="4000">
              <a:solidFill>
                <a:schemeClr val="dk1"/>
              </a:solidFill>
              <a:latin typeface="Source Sans Pro"/>
              <a:ea typeface="Source Sans Pro"/>
              <a:cs typeface="Source Sans Pro"/>
              <a:sym typeface="Source Sans Pro"/>
            </a:endParaRPr>
          </a:p>
        </p:txBody>
      </p:sp>
      <p:sp>
        <p:nvSpPr>
          <p:cNvPr id="180" name="Google Shape;180;p24"/>
          <p:cNvSpPr txBox="1"/>
          <p:nvPr/>
        </p:nvSpPr>
        <p:spPr>
          <a:xfrm>
            <a:off x="921200" y="1095375"/>
            <a:ext cx="7869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latin typeface="Source Sans Pro"/>
                <a:ea typeface="Source Sans Pro"/>
                <a:cs typeface="Source Sans Pro"/>
                <a:sym typeface="Source Sans Pro"/>
              </a:rPr>
              <a:t>Great Britain represents the </a:t>
            </a:r>
            <a:r>
              <a:rPr lang="es" sz="1700">
                <a:latin typeface="Source Sans Pro"/>
                <a:ea typeface="Source Sans Pro"/>
                <a:cs typeface="Source Sans Pro"/>
                <a:sym typeface="Source Sans Pro"/>
              </a:rPr>
              <a:t>biggest</a:t>
            </a:r>
            <a:r>
              <a:rPr lang="es" sz="1700">
                <a:latin typeface="Source Sans Pro"/>
                <a:ea typeface="Source Sans Pro"/>
                <a:cs typeface="Source Sans Pro"/>
                <a:sym typeface="Source Sans Pro"/>
              </a:rPr>
              <a:t> market for video production (In terms of views and revenues)</a:t>
            </a:r>
            <a:endParaRPr sz="1700">
              <a:latin typeface="Source Sans Pro"/>
              <a:ea typeface="Source Sans Pro"/>
              <a:cs typeface="Source Sans Pro"/>
              <a:sym typeface="Source Sans Pro"/>
            </a:endParaRPr>
          </a:p>
        </p:txBody>
      </p:sp>
      <p:sp>
        <p:nvSpPr>
          <p:cNvPr id="181" name="Google Shape;181;p24"/>
          <p:cNvSpPr txBox="1"/>
          <p:nvPr/>
        </p:nvSpPr>
        <p:spPr>
          <a:xfrm>
            <a:off x="921200" y="1813950"/>
            <a:ext cx="7911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latin typeface="Source Sans Pro"/>
                <a:ea typeface="Source Sans Pro"/>
                <a:cs typeface="Source Sans Pro"/>
                <a:sym typeface="Source Sans Pro"/>
              </a:rPr>
              <a:t>63% of the variation of views is explained by the variation of likes, where one like is translated to 40.2 views and USD $ 0.16 of revenue.</a:t>
            </a:r>
            <a:endParaRPr sz="1700">
              <a:latin typeface="Source Sans Pro"/>
              <a:ea typeface="Source Sans Pro"/>
              <a:cs typeface="Source Sans Pro"/>
              <a:sym typeface="Source Sans Pro"/>
            </a:endParaRPr>
          </a:p>
        </p:txBody>
      </p:sp>
      <p:sp>
        <p:nvSpPr>
          <p:cNvPr id="182" name="Google Shape;182;p24"/>
          <p:cNvSpPr txBox="1"/>
          <p:nvPr/>
        </p:nvSpPr>
        <p:spPr>
          <a:xfrm>
            <a:off x="921200" y="2684900"/>
            <a:ext cx="7869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latin typeface="Source Sans Pro"/>
                <a:ea typeface="Source Sans Pro"/>
                <a:cs typeface="Source Sans Pro"/>
                <a:sym typeface="Source Sans Pro"/>
              </a:rPr>
              <a:t>When a user interacts with a video, usually they leave a comment</a:t>
            </a:r>
            <a:endParaRPr sz="1700">
              <a:latin typeface="Source Sans Pro"/>
              <a:ea typeface="Source Sans Pro"/>
              <a:cs typeface="Source Sans Pro"/>
              <a:sym typeface="Source Sans Pro"/>
            </a:endParaRPr>
          </a:p>
        </p:txBody>
      </p:sp>
      <p:sp>
        <p:nvSpPr>
          <p:cNvPr id="183" name="Google Shape;183;p24"/>
          <p:cNvSpPr txBox="1"/>
          <p:nvPr/>
        </p:nvSpPr>
        <p:spPr>
          <a:xfrm>
            <a:off x="921200" y="3327275"/>
            <a:ext cx="7911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Source Sans Pro"/>
              <a:ea typeface="Source Sans Pro"/>
              <a:cs typeface="Source Sans Pro"/>
              <a:sym typeface="Source Sans Pro"/>
            </a:endParaRPr>
          </a:p>
        </p:txBody>
      </p:sp>
      <p:sp>
        <p:nvSpPr>
          <p:cNvPr id="184" name="Google Shape;184;p24"/>
          <p:cNvSpPr txBox="1"/>
          <p:nvPr/>
        </p:nvSpPr>
        <p:spPr>
          <a:xfrm>
            <a:off x="921200" y="3969625"/>
            <a:ext cx="7869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solidFill>
                  <a:schemeClr val="dk2"/>
                </a:solidFill>
                <a:latin typeface="Source Sans Pro"/>
                <a:ea typeface="Source Sans Pro"/>
                <a:cs typeface="Source Sans Pro"/>
                <a:sym typeface="Source Sans Pro"/>
              </a:rPr>
              <a:t>France and Great Britain prefer music videos in comparison with Germany that watches more entertainment videos.</a:t>
            </a:r>
            <a:endParaRPr sz="1700">
              <a:latin typeface="Source Sans Pro"/>
              <a:ea typeface="Source Sans Pro"/>
              <a:cs typeface="Source Sans Pro"/>
              <a:sym typeface="Source Sans Pro"/>
            </a:endParaRPr>
          </a:p>
        </p:txBody>
      </p:sp>
      <p:sp>
        <p:nvSpPr>
          <p:cNvPr id="185" name="Google Shape;185;p24"/>
          <p:cNvSpPr txBox="1"/>
          <p:nvPr/>
        </p:nvSpPr>
        <p:spPr>
          <a:xfrm>
            <a:off x="963300" y="3251075"/>
            <a:ext cx="7869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latin typeface="Source Sans Pro"/>
                <a:ea typeface="Source Sans Pro"/>
                <a:cs typeface="Source Sans Pro"/>
                <a:sym typeface="Source Sans Pro"/>
              </a:rPr>
              <a:t>User-initiated categories </a:t>
            </a:r>
            <a:r>
              <a:rPr lang="es" sz="1700">
                <a:latin typeface="Source Sans Pro"/>
                <a:ea typeface="Source Sans Pro"/>
                <a:cs typeface="Source Sans Pro"/>
                <a:sym typeface="Source Sans Pro"/>
              </a:rPr>
              <a:t>tend</a:t>
            </a:r>
            <a:r>
              <a:rPr lang="es" sz="1700">
                <a:latin typeface="Source Sans Pro"/>
                <a:ea typeface="Source Sans Pro"/>
                <a:cs typeface="Source Sans Pro"/>
                <a:sym typeface="Source Sans Pro"/>
              </a:rPr>
              <a:t> to have higher </a:t>
            </a:r>
            <a:r>
              <a:rPr lang="es" sz="1700">
                <a:latin typeface="Source Sans Pro"/>
                <a:ea typeface="Source Sans Pro"/>
                <a:cs typeface="Source Sans Pro"/>
                <a:sym typeface="Source Sans Pro"/>
              </a:rPr>
              <a:t>like</a:t>
            </a:r>
            <a:r>
              <a:rPr lang="es" sz="1700">
                <a:latin typeface="Source Sans Pro"/>
                <a:ea typeface="Source Sans Pro"/>
                <a:cs typeface="Source Sans Pro"/>
                <a:sym typeface="Source Sans Pro"/>
              </a:rPr>
              <a:t>-to-</a:t>
            </a:r>
            <a:r>
              <a:rPr lang="es" sz="1700">
                <a:latin typeface="Source Sans Pro"/>
                <a:ea typeface="Source Sans Pro"/>
                <a:cs typeface="Source Sans Pro"/>
                <a:sym typeface="Source Sans Pro"/>
              </a:rPr>
              <a:t>view</a:t>
            </a:r>
            <a:r>
              <a:rPr lang="es" sz="1700">
                <a:latin typeface="Source Sans Pro"/>
                <a:ea typeface="Source Sans Pro"/>
                <a:cs typeface="Source Sans Pro"/>
                <a:sym typeface="Source Sans Pro"/>
              </a:rPr>
              <a:t> ratios compared to categories that rely on queries and ads. </a:t>
            </a:r>
            <a:endParaRPr sz="1700">
              <a:latin typeface="Source Sans Pro"/>
              <a:ea typeface="Source Sans Pro"/>
              <a:cs typeface="Source Sans Pro"/>
              <a:sym typeface="Source Sans Pro"/>
            </a:endParaRPr>
          </a:p>
        </p:txBody>
      </p:sp>
      <p:sp>
        <p:nvSpPr>
          <p:cNvPr id="186" name="Google Shape;186;p2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700"/>
              <a:t>Final conclusions after analysing 720k data points</a:t>
            </a:r>
            <a:endParaRPr sz="2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5"/>
          <p:cNvPicPr preferRelativeResize="0"/>
          <p:nvPr/>
        </p:nvPicPr>
        <p:blipFill>
          <a:blip r:embed="rId3">
            <a:alphaModFix amt="58999"/>
          </a:blip>
          <a:stretch>
            <a:fillRect/>
          </a:stretch>
        </p:blipFill>
        <p:spPr>
          <a:xfrm>
            <a:off x="0" y="0"/>
            <a:ext cx="9144000" cy="6080760"/>
          </a:xfrm>
          <a:prstGeom prst="rect">
            <a:avLst/>
          </a:prstGeom>
          <a:noFill/>
          <a:ln>
            <a:noFill/>
          </a:ln>
        </p:spPr>
      </p:pic>
      <p:sp>
        <p:nvSpPr>
          <p:cNvPr id="192" name="Google Shape;192;p25"/>
          <p:cNvSpPr txBox="1"/>
          <p:nvPr>
            <p:ph idx="4294967295" type="title"/>
          </p:nvPr>
        </p:nvSpPr>
        <p:spPr>
          <a:xfrm>
            <a:off x="311700" y="743001"/>
            <a:ext cx="8520600" cy="200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Thanks for your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Topic relevance</a:t>
            </a:r>
            <a:endParaRPr/>
          </a:p>
        </p:txBody>
      </p:sp>
      <p:sp>
        <p:nvSpPr>
          <p:cNvPr id="68" name="Google Shape;68;p14"/>
          <p:cNvSpPr txBox="1"/>
          <p:nvPr>
            <p:ph idx="1" type="body"/>
          </p:nvPr>
        </p:nvSpPr>
        <p:spPr>
          <a:xfrm>
            <a:off x="311700" y="2063100"/>
            <a:ext cx="8520600" cy="24258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2"/>
              </a:buClr>
              <a:buSzPts val="1100"/>
              <a:buFont typeface="Arial"/>
              <a:buNone/>
            </a:pPr>
            <a:r>
              <a:rPr lang="es" sz="1700">
                <a:solidFill>
                  <a:schemeClr val="dk2"/>
                </a:solidFill>
              </a:rPr>
              <a:t>For us, YouTube is the largest and most popular video platform on the internet, with billions of users and an enormous amount of content being submitted every day by millions of people worldwide. This is translated to a dataset of more than 700k data points.</a:t>
            </a:r>
            <a:endParaRPr sz="1700">
              <a:solidFill>
                <a:schemeClr val="dk2"/>
              </a:solidFill>
            </a:endParaRPr>
          </a:p>
          <a:p>
            <a:pPr indent="0" lvl="0" marL="0" rtl="0" algn="just">
              <a:lnSpc>
                <a:spcPct val="100000"/>
              </a:lnSpc>
              <a:spcBef>
                <a:spcPts val="0"/>
              </a:spcBef>
              <a:spcAft>
                <a:spcPts val="0"/>
              </a:spcAft>
              <a:buClr>
                <a:schemeClr val="dk2"/>
              </a:buClr>
              <a:buSzPts val="1100"/>
              <a:buFont typeface="Arial"/>
              <a:buNone/>
            </a:pPr>
            <a:r>
              <a:t/>
            </a:r>
            <a:endParaRPr sz="1700">
              <a:solidFill>
                <a:schemeClr val="dk2"/>
              </a:solidFill>
            </a:endParaRPr>
          </a:p>
          <a:p>
            <a:pPr indent="0" lvl="0" marL="0" rtl="0" algn="just">
              <a:lnSpc>
                <a:spcPct val="100000"/>
              </a:lnSpc>
              <a:spcBef>
                <a:spcPts val="0"/>
              </a:spcBef>
              <a:spcAft>
                <a:spcPts val="0"/>
              </a:spcAft>
              <a:buClr>
                <a:schemeClr val="dk2"/>
              </a:buClr>
              <a:buSzPts val="1100"/>
              <a:buFont typeface="Arial"/>
              <a:buNone/>
            </a:pPr>
            <a:r>
              <a:t/>
            </a:r>
            <a:endParaRPr sz="1700">
              <a:solidFill>
                <a:schemeClr val="dk2"/>
              </a:solidFill>
            </a:endParaRPr>
          </a:p>
          <a:p>
            <a:pPr indent="0" lvl="0" marL="0" rtl="0" algn="l">
              <a:lnSpc>
                <a:spcPct val="100000"/>
              </a:lnSpc>
              <a:spcBef>
                <a:spcPts val="0"/>
              </a:spcBef>
              <a:spcAft>
                <a:spcPts val="0"/>
              </a:spcAft>
              <a:buClr>
                <a:schemeClr val="dk2"/>
              </a:buClr>
              <a:buSzPts val="1100"/>
              <a:buFont typeface="Arial"/>
              <a:buNone/>
            </a:pPr>
            <a:r>
              <a:t/>
            </a:r>
            <a:endParaRPr sz="1700">
              <a:solidFill>
                <a:schemeClr val="dk2"/>
              </a:solidFill>
            </a:endParaRPr>
          </a:p>
          <a:p>
            <a:pPr indent="0" lvl="0" marL="0" rtl="0" algn="l">
              <a:lnSpc>
                <a:spcPct val="100000"/>
              </a:lnSpc>
              <a:spcBef>
                <a:spcPts val="0"/>
              </a:spcBef>
              <a:spcAft>
                <a:spcPts val="0"/>
              </a:spcAft>
              <a:buClr>
                <a:schemeClr val="dk2"/>
              </a:buClr>
              <a:buSzPts val="1100"/>
              <a:buFont typeface="Arial"/>
              <a:buNone/>
            </a:pPr>
            <a:r>
              <a:t/>
            </a:r>
            <a:endParaRPr sz="1700">
              <a:solidFill>
                <a:schemeClr val="dk2"/>
              </a:solidFill>
            </a:endParaRPr>
          </a:p>
        </p:txBody>
      </p:sp>
      <p:pic>
        <p:nvPicPr>
          <p:cNvPr id="69" name="Google Shape;69;p14"/>
          <p:cNvPicPr preferRelativeResize="0"/>
          <p:nvPr/>
        </p:nvPicPr>
        <p:blipFill rotWithShape="1">
          <a:blip r:embed="rId3">
            <a:alphaModFix/>
          </a:blip>
          <a:srcRect b="32602" l="0" r="0" t="27143"/>
          <a:stretch/>
        </p:blipFill>
        <p:spPr>
          <a:xfrm>
            <a:off x="8055425" y="4851900"/>
            <a:ext cx="1088575" cy="291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QUESTIONS</a:t>
            </a:r>
            <a:endParaRPr/>
          </a:p>
        </p:txBody>
      </p:sp>
      <p:sp>
        <p:nvSpPr>
          <p:cNvPr id="75" name="Google Shape;75;p15"/>
          <p:cNvSpPr txBox="1"/>
          <p:nvPr/>
        </p:nvSpPr>
        <p:spPr>
          <a:xfrm>
            <a:off x="494300" y="1202375"/>
            <a:ext cx="7695300" cy="2692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000"/>
              </a:spcBef>
              <a:spcAft>
                <a:spcPts val="0"/>
              </a:spcAft>
              <a:buClr>
                <a:srgbClr val="404040"/>
              </a:buClr>
              <a:buSzPts val="1800"/>
              <a:buChar char="●"/>
            </a:pPr>
            <a:r>
              <a:rPr lang="es" sz="1600">
                <a:solidFill>
                  <a:srgbClr val="404040"/>
                </a:solidFill>
              </a:rPr>
              <a:t>What is the distribution of views per country?</a:t>
            </a:r>
            <a:endParaRPr sz="1600">
              <a:solidFill>
                <a:srgbClr val="404040"/>
              </a:solidFill>
            </a:endParaRPr>
          </a:p>
          <a:p>
            <a:pPr indent="-342900" lvl="0" marL="457200" rtl="0" algn="l">
              <a:lnSpc>
                <a:spcPct val="115000"/>
              </a:lnSpc>
              <a:spcBef>
                <a:spcPts val="0"/>
              </a:spcBef>
              <a:spcAft>
                <a:spcPts val="0"/>
              </a:spcAft>
              <a:buClr>
                <a:srgbClr val="404040"/>
              </a:buClr>
              <a:buSzPts val="1800"/>
              <a:buChar char="●"/>
            </a:pPr>
            <a:r>
              <a:rPr lang="es" sz="1600">
                <a:solidFill>
                  <a:srgbClr val="404040"/>
                </a:solidFill>
              </a:rPr>
              <a:t>What is the distribution of revenue per country?</a:t>
            </a:r>
            <a:endParaRPr sz="1600">
              <a:solidFill>
                <a:srgbClr val="404040"/>
              </a:solidFill>
            </a:endParaRPr>
          </a:p>
          <a:p>
            <a:pPr indent="-342900" lvl="0" marL="457200" rtl="0" algn="l">
              <a:lnSpc>
                <a:spcPct val="115000"/>
              </a:lnSpc>
              <a:spcBef>
                <a:spcPts val="0"/>
              </a:spcBef>
              <a:spcAft>
                <a:spcPts val="0"/>
              </a:spcAft>
              <a:buClr>
                <a:srgbClr val="404040"/>
              </a:buClr>
              <a:buSzPts val="1800"/>
              <a:buChar char="●"/>
            </a:pPr>
            <a:r>
              <a:rPr lang="es" sz="1600">
                <a:solidFill>
                  <a:srgbClr val="404040"/>
                </a:solidFill>
              </a:rPr>
              <a:t>What is the impact of likes in the total views?</a:t>
            </a:r>
            <a:endParaRPr sz="1600">
              <a:solidFill>
                <a:srgbClr val="404040"/>
              </a:solidFill>
            </a:endParaRPr>
          </a:p>
          <a:p>
            <a:pPr indent="-342900" lvl="0" marL="457200" rtl="0" algn="l">
              <a:lnSpc>
                <a:spcPct val="115000"/>
              </a:lnSpc>
              <a:spcBef>
                <a:spcPts val="0"/>
              </a:spcBef>
              <a:spcAft>
                <a:spcPts val="0"/>
              </a:spcAft>
              <a:buClr>
                <a:srgbClr val="404040"/>
              </a:buClr>
              <a:buSzPts val="1800"/>
              <a:buChar char="●"/>
            </a:pPr>
            <a:r>
              <a:rPr lang="es" sz="1600">
                <a:solidFill>
                  <a:srgbClr val="404040"/>
                </a:solidFill>
              </a:rPr>
              <a:t>What is the correlation between key variables?</a:t>
            </a:r>
            <a:endParaRPr sz="1600">
              <a:solidFill>
                <a:srgbClr val="404040"/>
              </a:solidFill>
            </a:endParaRPr>
          </a:p>
          <a:p>
            <a:pPr indent="-342900" lvl="0" marL="457200" rtl="0" algn="l">
              <a:lnSpc>
                <a:spcPct val="115000"/>
              </a:lnSpc>
              <a:spcBef>
                <a:spcPts val="0"/>
              </a:spcBef>
              <a:spcAft>
                <a:spcPts val="0"/>
              </a:spcAft>
              <a:buClr>
                <a:srgbClr val="404040"/>
              </a:buClr>
              <a:buSzPts val="1800"/>
              <a:buChar char="●"/>
            </a:pPr>
            <a:r>
              <a:rPr lang="es" sz="1600">
                <a:solidFill>
                  <a:srgbClr val="404040"/>
                </a:solidFill>
              </a:rPr>
              <a:t>What is the likes share per category?</a:t>
            </a:r>
            <a:endParaRPr sz="1600">
              <a:solidFill>
                <a:srgbClr val="404040"/>
              </a:solidFill>
            </a:endParaRPr>
          </a:p>
          <a:p>
            <a:pPr indent="-342900" lvl="0" marL="457200" rtl="0" algn="l">
              <a:lnSpc>
                <a:spcPct val="115000"/>
              </a:lnSpc>
              <a:spcBef>
                <a:spcPts val="0"/>
              </a:spcBef>
              <a:spcAft>
                <a:spcPts val="0"/>
              </a:spcAft>
              <a:buClr>
                <a:srgbClr val="404040"/>
              </a:buClr>
              <a:buSzPts val="1800"/>
              <a:buChar char="●"/>
            </a:pPr>
            <a:r>
              <a:rPr lang="es" sz="1600">
                <a:solidFill>
                  <a:srgbClr val="404040"/>
                </a:solidFill>
              </a:rPr>
              <a:t>What is the category preference for Great Britain?</a:t>
            </a:r>
            <a:endParaRPr sz="1600">
              <a:solidFill>
                <a:srgbClr val="404040"/>
              </a:solidFill>
            </a:endParaRPr>
          </a:p>
          <a:p>
            <a:pPr indent="-342900" lvl="0" marL="457200" rtl="0" algn="l">
              <a:lnSpc>
                <a:spcPct val="115000"/>
              </a:lnSpc>
              <a:spcBef>
                <a:spcPts val="0"/>
              </a:spcBef>
              <a:spcAft>
                <a:spcPts val="0"/>
              </a:spcAft>
              <a:buClr>
                <a:srgbClr val="404040"/>
              </a:buClr>
              <a:buSzPts val="1800"/>
              <a:buChar char="●"/>
            </a:pPr>
            <a:r>
              <a:rPr lang="es" sz="1600">
                <a:solidFill>
                  <a:srgbClr val="404040"/>
                </a:solidFill>
              </a:rPr>
              <a:t>What is the category preference for Germany?</a:t>
            </a:r>
            <a:endParaRPr sz="1600">
              <a:solidFill>
                <a:srgbClr val="404040"/>
              </a:solidFill>
            </a:endParaRPr>
          </a:p>
          <a:p>
            <a:pPr indent="-342900" lvl="0" marL="457200" rtl="0" algn="l">
              <a:lnSpc>
                <a:spcPct val="115000"/>
              </a:lnSpc>
              <a:spcBef>
                <a:spcPts val="0"/>
              </a:spcBef>
              <a:spcAft>
                <a:spcPts val="0"/>
              </a:spcAft>
              <a:buClr>
                <a:srgbClr val="404040"/>
              </a:buClr>
              <a:buSzPts val="1800"/>
              <a:buChar char="●"/>
            </a:pPr>
            <a:r>
              <a:rPr lang="es" sz="1600">
                <a:solidFill>
                  <a:srgbClr val="404040"/>
                </a:solidFill>
              </a:rPr>
              <a:t>What is the category preference for France?</a:t>
            </a:r>
            <a:endParaRPr>
              <a:latin typeface="Source Sans Pro"/>
              <a:ea typeface="Source Sans Pro"/>
              <a:cs typeface="Source Sans Pro"/>
              <a:sym typeface="Source Sans Pro"/>
            </a:endParaRPr>
          </a:p>
        </p:txBody>
      </p:sp>
      <p:pic>
        <p:nvPicPr>
          <p:cNvPr id="76" name="Google Shape;76;p15"/>
          <p:cNvPicPr preferRelativeResize="0"/>
          <p:nvPr/>
        </p:nvPicPr>
        <p:blipFill rotWithShape="1">
          <a:blip r:embed="rId3">
            <a:alphaModFix/>
          </a:blip>
          <a:srcRect b="32602" l="0" r="0" t="27143"/>
          <a:stretch/>
        </p:blipFill>
        <p:spPr>
          <a:xfrm>
            <a:off x="8055425" y="4851900"/>
            <a:ext cx="1088575" cy="29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KAGGLE</a:t>
            </a:r>
            <a:endParaRPr/>
          </a:p>
        </p:txBody>
      </p:sp>
      <p:sp>
        <p:nvSpPr>
          <p:cNvPr id="82" name="Google Shape;82;p16"/>
          <p:cNvSpPr txBox="1"/>
          <p:nvPr/>
        </p:nvSpPr>
        <p:spPr>
          <a:xfrm>
            <a:off x="494300" y="1202375"/>
            <a:ext cx="7695300" cy="3179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000"/>
              </a:spcBef>
              <a:spcAft>
                <a:spcPts val="0"/>
              </a:spcAft>
              <a:buClr>
                <a:srgbClr val="404040"/>
              </a:buClr>
              <a:buSzPts val="1800"/>
              <a:buChar char="●"/>
            </a:pPr>
            <a:r>
              <a:rPr lang="es" sz="1700">
                <a:solidFill>
                  <a:schemeClr val="dk2"/>
                </a:solidFill>
                <a:latin typeface="Source Sans Pro"/>
                <a:ea typeface="Source Sans Pro"/>
                <a:cs typeface="Source Sans Pro"/>
                <a:sym typeface="Source Sans Pro"/>
              </a:rPr>
              <a:t>Kaggle is an online community </a:t>
            </a:r>
            <a:r>
              <a:rPr lang="es" sz="1700">
                <a:solidFill>
                  <a:schemeClr val="dk2"/>
                </a:solidFill>
                <a:latin typeface="Source Sans Pro"/>
                <a:ea typeface="Source Sans Pro"/>
                <a:cs typeface="Source Sans Pro"/>
                <a:sym typeface="Source Sans Pro"/>
              </a:rPr>
              <a:t>platform</a:t>
            </a:r>
            <a:r>
              <a:rPr lang="es" sz="1700">
                <a:solidFill>
                  <a:schemeClr val="dk2"/>
                </a:solidFill>
                <a:latin typeface="Source Sans Pro"/>
                <a:ea typeface="Source Sans Pro"/>
                <a:cs typeface="Source Sans Pro"/>
                <a:sym typeface="Source Sans Pro"/>
              </a:rPr>
              <a:t> where you can find an incredible amount of datasets. Kaggle was founded in 2010 and acquired by Google in 2017.</a:t>
            </a:r>
            <a:endParaRPr sz="1700">
              <a:solidFill>
                <a:schemeClr val="dk2"/>
              </a:solidFill>
              <a:latin typeface="Source Sans Pro"/>
              <a:ea typeface="Source Sans Pro"/>
              <a:cs typeface="Source Sans Pro"/>
              <a:sym typeface="Source Sans Pro"/>
            </a:endParaRPr>
          </a:p>
          <a:p>
            <a:pPr indent="-342900" lvl="0" marL="457200" marR="0" rtl="0" algn="l">
              <a:lnSpc>
                <a:spcPct val="115000"/>
              </a:lnSpc>
              <a:spcBef>
                <a:spcPts val="0"/>
              </a:spcBef>
              <a:spcAft>
                <a:spcPts val="0"/>
              </a:spcAft>
              <a:buClr>
                <a:srgbClr val="404040"/>
              </a:buClr>
              <a:buSzPts val="1800"/>
              <a:buChar char="●"/>
            </a:pPr>
            <a:r>
              <a:rPr lang="es" sz="1700">
                <a:solidFill>
                  <a:schemeClr val="dk2"/>
                </a:solidFill>
                <a:latin typeface="Source Sans Pro"/>
                <a:ea typeface="Source Sans Pro"/>
                <a:cs typeface="Source Sans Pro"/>
                <a:sym typeface="Source Sans Pro"/>
              </a:rPr>
              <a:t>You can </a:t>
            </a:r>
            <a:r>
              <a:rPr lang="es" sz="1700">
                <a:solidFill>
                  <a:schemeClr val="dk2"/>
                </a:solidFill>
                <a:latin typeface="Source Sans Pro"/>
                <a:ea typeface="Source Sans Pro"/>
                <a:cs typeface="Source Sans Pro"/>
                <a:sym typeface="Source Sans Pro"/>
              </a:rPr>
              <a:t>upload</a:t>
            </a:r>
            <a:r>
              <a:rPr lang="es" sz="1700">
                <a:solidFill>
                  <a:schemeClr val="dk2"/>
                </a:solidFill>
                <a:latin typeface="Source Sans Pro"/>
                <a:ea typeface="Source Sans Pro"/>
                <a:cs typeface="Source Sans Pro"/>
                <a:sym typeface="Source Sans Pro"/>
              </a:rPr>
              <a:t> your datasets and download other users (over 8 million) datasets.</a:t>
            </a:r>
            <a:endParaRPr sz="1700">
              <a:solidFill>
                <a:schemeClr val="dk2"/>
              </a:solidFill>
              <a:latin typeface="Source Sans Pro"/>
              <a:ea typeface="Source Sans Pro"/>
              <a:cs typeface="Source Sans Pro"/>
              <a:sym typeface="Source Sans Pro"/>
            </a:endParaRPr>
          </a:p>
          <a:p>
            <a:pPr indent="-342900" lvl="0" marL="457200" marR="0" rtl="0" algn="l">
              <a:lnSpc>
                <a:spcPct val="115000"/>
              </a:lnSpc>
              <a:spcBef>
                <a:spcPts val="0"/>
              </a:spcBef>
              <a:spcAft>
                <a:spcPts val="0"/>
              </a:spcAft>
              <a:buClr>
                <a:srgbClr val="404040"/>
              </a:buClr>
              <a:buSzPts val="1800"/>
              <a:buChar char="●"/>
            </a:pPr>
            <a:r>
              <a:rPr lang="es" sz="1700">
                <a:solidFill>
                  <a:schemeClr val="dk2"/>
                </a:solidFill>
                <a:latin typeface="Source Sans Pro"/>
                <a:ea typeface="Source Sans Pro"/>
                <a:cs typeface="Source Sans Pro"/>
                <a:sym typeface="Source Sans Pro"/>
              </a:rPr>
              <a:t>Kaggle has competitions where you can score points and win medals as proof of you </a:t>
            </a:r>
            <a:r>
              <a:rPr lang="es" sz="1700">
                <a:solidFill>
                  <a:schemeClr val="dk2"/>
                </a:solidFill>
                <a:latin typeface="Source Sans Pro"/>
                <a:ea typeface="Source Sans Pro"/>
                <a:cs typeface="Source Sans Pro"/>
                <a:sym typeface="Source Sans Pro"/>
              </a:rPr>
              <a:t>progress</a:t>
            </a:r>
            <a:r>
              <a:rPr lang="es" sz="1700">
                <a:solidFill>
                  <a:schemeClr val="dk2"/>
                </a:solidFill>
                <a:latin typeface="Source Sans Pro"/>
                <a:ea typeface="Source Sans Pro"/>
                <a:cs typeface="Source Sans Pro"/>
                <a:sym typeface="Source Sans Pro"/>
              </a:rPr>
              <a:t>, start earning points gives you the chance to enter a live leaderboard.</a:t>
            </a:r>
            <a:endParaRPr sz="1700">
              <a:solidFill>
                <a:schemeClr val="dk2"/>
              </a:solidFill>
              <a:latin typeface="Source Sans Pro"/>
              <a:ea typeface="Source Sans Pro"/>
              <a:cs typeface="Source Sans Pro"/>
              <a:sym typeface="Source Sans Pro"/>
            </a:endParaRPr>
          </a:p>
          <a:p>
            <a:pPr indent="-342900" lvl="0" marL="457200" marR="0" rtl="0" algn="l">
              <a:lnSpc>
                <a:spcPct val="115000"/>
              </a:lnSpc>
              <a:spcBef>
                <a:spcPts val="0"/>
              </a:spcBef>
              <a:spcAft>
                <a:spcPts val="0"/>
              </a:spcAft>
              <a:buClr>
                <a:srgbClr val="404040"/>
              </a:buClr>
              <a:buSzPts val="1800"/>
              <a:buChar char="●"/>
            </a:pPr>
            <a:r>
              <a:rPr lang="es" sz="1700">
                <a:solidFill>
                  <a:schemeClr val="dk2"/>
                </a:solidFill>
                <a:latin typeface="Source Sans Pro"/>
                <a:ea typeface="Source Sans Pro"/>
                <a:cs typeface="Source Sans Pro"/>
                <a:sym typeface="Source Sans Pro"/>
              </a:rPr>
              <a:t>Shining in Kaggle gives you the opportunity to find a new job. </a:t>
            </a:r>
            <a:endParaRPr sz="1700">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83" name="Google Shape;83;p16"/>
          <p:cNvPicPr preferRelativeResize="0"/>
          <p:nvPr/>
        </p:nvPicPr>
        <p:blipFill rotWithShape="1">
          <a:blip r:embed="rId3">
            <a:alphaModFix/>
          </a:blip>
          <a:srcRect b="32602" l="0" r="0" t="27143"/>
          <a:stretch/>
        </p:blipFill>
        <p:spPr>
          <a:xfrm>
            <a:off x="8055425" y="4851900"/>
            <a:ext cx="1088575" cy="29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CLEANUP</a:t>
            </a:r>
            <a:endParaRPr/>
          </a:p>
        </p:txBody>
      </p:sp>
      <p:pic>
        <p:nvPicPr>
          <p:cNvPr id="89" name="Google Shape;89;p17"/>
          <p:cNvPicPr preferRelativeResize="0"/>
          <p:nvPr/>
        </p:nvPicPr>
        <p:blipFill>
          <a:blip r:embed="rId3">
            <a:alphaModFix/>
          </a:blip>
          <a:stretch>
            <a:fillRect/>
          </a:stretch>
        </p:blipFill>
        <p:spPr>
          <a:xfrm>
            <a:off x="378500" y="1778450"/>
            <a:ext cx="3763024" cy="988650"/>
          </a:xfrm>
          <a:prstGeom prst="rect">
            <a:avLst/>
          </a:prstGeom>
          <a:noFill/>
          <a:ln>
            <a:noFill/>
          </a:ln>
        </p:spPr>
      </p:pic>
      <p:pic>
        <p:nvPicPr>
          <p:cNvPr id="90" name="Google Shape;90;p17"/>
          <p:cNvPicPr preferRelativeResize="0"/>
          <p:nvPr/>
        </p:nvPicPr>
        <p:blipFill>
          <a:blip r:embed="rId4">
            <a:alphaModFix/>
          </a:blip>
          <a:stretch>
            <a:fillRect/>
          </a:stretch>
        </p:blipFill>
        <p:spPr>
          <a:xfrm>
            <a:off x="378500" y="3184150"/>
            <a:ext cx="3763024" cy="955975"/>
          </a:xfrm>
          <a:prstGeom prst="rect">
            <a:avLst/>
          </a:prstGeom>
          <a:noFill/>
          <a:ln>
            <a:noFill/>
          </a:ln>
        </p:spPr>
      </p:pic>
      <p:pic>
        <p:nvPicPr>
          <p:cNvPr id="91" name="Google Shape;91;p17"/>
          <p:cNvPicPr preferRelativeResize="0"/>
          <p:nvPr/>
        </p:nvPicPr>
        <p:blipFill>
          <a:blip r:embed="rId5">
            <a:alphaModFix/>
          </a:blip>
          <a:stretch>
            <a:fillRect/>
          </a:stretch>
        </p:blipFill>
        <p:spPr>
          <a:xfrm>
            <a:off x="4992625" y="289975"/>
            <a:ext cx="3763025" cy="3143226"/>
          </a:xfrm>
          <a:prstGeom prst="rect">
            <a:avLst/>
          </a:prstGeom>
          <a:noFill/>
          <a:ln>
            <a:noFill/>
          </a:ln>
        </p:spPr>
      </p:pic>
      <p:pic>
        <p:nvPicPr>
          <p:cNvPr id="92" name="Google Shape;92;p17"/>
          <p:cNvPicPr preferRelativeResize="0"/>
          <p:nvPr/>
        </p:nvPicPr>
        <p:blipFill rotWithShape="1">
          <a:blip r:embed="rId6">
            <a:alphaModFix/>
          </a:blip>
          <a:srcRect b="32602" l="0" r="0" t="27143"/>
          <a:stretch/>
        </p:blipFill>
        <p:spPr>
          <a:xfrm>
            <a:off x="8055425" y="4851900"/>
            <a:ext cx="1088575" cy="291600"/>
          </a:xfrm>
          <a:prstGeom prst="rect">
            <a:avLst/>
          </a:prstGeom>
          <a:noFill/>
          <a:ln>
            <a:noFill/>
          </a:ln>
        </p:spPr>
      </p:pic>
      <p:pic>
        <p:nvPicPr>
          <p:cNvPr id="93" name="Google Shape;93;p17"/>
          <p:cNvPicPr preferRelativeResize="0"/>
          <p:nvPr/>
        </p:nvPicPr>
        <p:blipFill>
          <a:blip r:embed="rId7">
            <a:alphaModFix/>
          </a:blip>
          <a:stretch>
            <a:fillRect/>
          </a:stretch>
        </p:blipFill>
        <p:spPr>
          <a:xfrm>
            <a:off x="5069275" y="3880175"/>
            <a:ext cx="3763026" cy="42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What is the distribution of views per country?</a:t>
            </a:r>
            <a:endParaRPr/>
          </a:p>
        </p:txBody>
      </p:sp>
      <p:sp>
        <p:nvSpPr>
          <p:cNvPr id="99" name="Google Shape;99;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a:t>Views per country (shares, 2017-2018)</a:t>
            </a:r>
            <a:endParaRPr b="1"/>
          </a:p>
        </p:txBody>
      </p:sp>
      <p:pic>
        <p:nvPicPr>
          <p:cNvPr id="100" name="Google Shape;100;p18"/>
          <p:cNvPicPr preferRelativeResize="0"/>
          <p:nvPr/>
        </p:nvPicPr>
        <p:blipFill>
          <a:blip r:embed="rId3">
            <a:alphaModFix/>
          </a:blip>
          <a:stretch>
            <a:fillRect/>
          </a:stretch>
        </p:blipFill>
        <p:spPr>
          <a:xfrm>
            <a:off x="397725" y="1554999"/>
            <a:ext cx="4174275" cy="2654025"/>
          </a:xfrm>
          <a:prstGeom prst="rect">
            <a:avLst/>
          </a:prstGeom>
          <a:noFill/>
          <a:ln>
            <a:noFill/>
          </a:ln>
        </p:spPr>
      </p:pic>
      <p:sp>
        <p:nvSpPr>
          <p:cNvPr id="101" name="Google Shape;101;p18"/>
          <p:cNvSpPr txBox="1"/>
          <p:nvPr/>
        </p:nvSpPr>
        <p:spPr>
          <a:xfrm>
            <a:off x="397725" y="4652925"/>
            <a:ext cx="3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a:latin typeface="Source Sans Pro"/>
                <a:ea typeface="Source Sans Pro"/>
                <a:cs typeface="Source Sans Pro"/>
                <a:sym typeface="Source Sans Pro"/>
              </a:rPr>
              <a:t>Source: Own analysis based on Youtube data  and EuroStat.</a:t>
            </a:r>
            <a:r>
              <a:rPr lang="es">
                <a:latin typeface="Source Sans Pro"/>
                <a:ea typeface="Source Sans Pro"/>
                <a:cs typeface="Source Sans Pro"/>
                <a:sym typeface="Source Sans Pro"/>
              </a:rPr>
              <a:t> </a:t>
            </a:r>
            <a:endParaRPr>
              <a:latin typeface="Source Sans Pro"/>
              <a:ea typeface="Source Sans Pro"/>
              <a:cs typeface="Source Sans Pro"/>
              <a:sym typeface="Source Sans Pro"/>
            </a:endParaRPr>
          </a:p>
        </p:txBody>
      </p:sp>
      <p:sp>
        <p:nvSpPr>
          <p:cNvPr id="102" name="Google Shape;102;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
              <a:t>Key </a:t>
            </a:r>
            <a:r>
              <a:rPr b="1" lang="es"/>
              <a:t>insights:</a:t>
            </a:r>
            <a:endParaRPr b="1"/>
          </a:p>
          <a:p>
            <a:pPr indent="-317500" lvl="0" marL="457200" rtl="0" algn="l">
              <a:spcBef>
                <a:spcPts val="1200"/>
              </a:spcBef>
              <a:spcAft>
                <a:spcPts val="0"/>
              </a:spcAft>
              <a:buSzPts val="1400"/>
              <a:buChar char="●"/>
            </a:pPr>
            <a:r>
              <a:rPr lang="es"/>
              <a:t>Regardless</a:t>
            </a:r>
            <a:r>
              <a:rPr lang="es"/>
              <a:t> of the population of the countries, Great Britain represents 85% of the views, followed by Germany (9%) and France (6%).</a:t>
            </a:r>
            <a:endParaRPr/>
          </a:p>
          <a:p>
            <a:pPr indent="-317500" lvl="0" marL="457200" rtl="0" algn="l">
              <a:spcBef>
                <a:spcPts val="0"/>
              </a:spcBef>
              <a:spcAft>
                <a:spcPts val="0"/>
              </a:spcAft>
              <a:buSzPts val="1400"/>
              <a:buChar char="●"/>
            </a:pPr>
            <a:r>
              <a:rPr lang="es"/>
              <a:t>The </a:t>
            </a:r>
            <a:r>
              <a:rPr lang="es"/>
              <a:t>explanation</a:t>
            </a:r>
            <a:r>
              <a:rPr lang="es"/>
              <a:t> </a:t>
            </a:r>
            <a:r>
              <a:rPr lang="es"/>
              <a:t>behind</a:t>
            </a:r>
            <a:r>
              <a:rPr lang="es"/>
              <a:t> could be the video offer of the same language </a:t>
            </a:r>
            <a:r>
              <a:rPr lang="es"/>
              <a:t>coming</a:t>
            </a:r>
            <a:r>
              <a:rPr lang="es"/>
              <a:t> from other countries.</a:t>
            </a:r>
            <a:endParaRPr/>
          </a:p>
          <a:p>
            <a:pPr indent="0" lvl="0" marL="0" rtl="0" algn="l">
              <a:spcBef>
                <a:spcPts val="1200"/>
              </a:spcBef>
              <a:spcAft>
                <a:spcPts val="0"/>
              </a:spcAft>
              <a:buNone/>
            </a:pPr>
            <a:r>
              <a:rPr b="1" lang="es"/>
              <a:t>Population by country:</a:t>
            </a:r>
            <a:endParaRPr b="1"/>
          </a:p>
          <a:p>
            <a:pPr indent="-317500" lvl="0" marL="457200" rtl="0" algn="l">
              <a:spcBef>
                <a:spcPts val="1200"/>
              </a:spcBef>
              <a:spcAft>
                <a:spcPts val="0"/>
              </a:spcAft>
              <a:buSzPts val="1400"/>
              <a:buChar char="●"/>
            </a:pPr>
            <a:r>
              <a:rPr lang="es"/>
              <a:t>Great Britain (66.1 M)</a:t>
            </a:r>
            <a:endParaRPr/>
          </a:p>
          <a:p>
            <a:pPr indent="-317500" lvl="0" marL="457200" rtl="0" algn="l">
              <a:spcBef>
                <a:spcPts val="0"/>
              </a:spcBef>
              <a:spcAft>
                <a:spcPts val="0"/>
              </a:spcAft>
              <a:buSzPts val="1400"/>
              <a:buChar char="●"/>
            </a:pPr>
            <a:r>
              <a:rPr lang="es"/>
              <a:t>Germany (82.8 M)</a:t>
            </a:r>
            <a:endParaRPr/>
          </a:p>
          <a:p>
            <a:pPr indent="-317500" lvl="0" marL="457200" rtl="0" algn="l">
              <a:spcBef>
                <a:spcPts val="0"/>
              </a:spcBef>
              <a:spcAft>
                <a:spcPts val="0"/>
              </a:spcAft>
              <a:buSzPts val="1400"/>
              <a:buChar char="●"/>
            </a:pPr>
            <a:r>
              <a:rPr lang="es"/>
              <a:t>France (64.2 M)</a:t>
            </a:r>
            <a:endParaRPr/>
          </a:p>
        </p:txBody>
      </p:sp>
      <p:pic>
        <p:nvPicPr>
          <p:cNvPr id="103" name="Google Shape;103;p18"/>
          <p:cNvPicPr preferRelativeResize="0"/>
          <p:nvPr/>
        </p:nvPicPr>
        <p:blipFill rotWithShape="1">
          <a:blip r:embed="rId4">
            <a:alphaModFix/>
          </a:blip>
          <a:srcRect b="32602" l="0" r="0" t="27143"/>
          <a:stretch/>
        </p:blipFill>
        <p:spPr>
          <a:xfrm>
            <a:off x="8055425" y="4851900"/>
            <a:ext cx="1088575" cy="29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s"/>
              <a:t>What is the distribution of revenue per country?</a:t>
            </a:r>
            <a:endParaRPr/>
          </a:p>
        </p:txBody>
      </p:sp>
      <p:sp>
        <p:nvSpPr>
          <p:cNvPr id="109" name="Google Shape;109;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2"/>
              </a:buClr>
              <a:buSzPts val="1100"/>
              <a:buFont typeface="Arial"/>
              <a:buNone/>
            </a:pPr>
            <a:r>
              <a:rPr b="1" lang="es"/>
              <a:t>Revenue</a:t>
            </a:r>
            <a:r>
              <a:rPr b="1" lang="es"/>
              <a:t> per country (USD $ M  2017-2018)</a:t>
            </a:r>
            <a:endParaRPr b="1"/>
          </a:p>
        </p:txBody>
      </p:sp>
      <p:sp>
        <p:nvSpPr>
          <p:cNvPr id="110" name="Google Shape;110;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Key insights:</a:t>
            </a:r>
            <a:endParaRPr b="1"/>
          </a:p>
          <a:p>
            <a:pPr indent="-317500" lvl="0" marL="457200" rtl="0" algn="l">
              <a:spcBef>
                <a:spcPts val="1200"/>
              </a:spcBef>
              <a:spcAft>
                <a:spcPts val="0"/>
              </a:spcAft>
              <a:buSzPts val="1400"/>
              <a:buChar char="●"/>
            </a:pPr>
            <a:r>
              <a:rPr lang="es"/>
              <a:t>Given the distribution of the views and homologues policies in terms of the monetization of this views, the biggest market for video production is Great Britain. </a:t>
            </a:r>
            <a:endParaRPr/>
          </a:p>
          <a:p>
            <a:pPr indent="-317500" lvl="0" marL="457200" rtl="0" algn="l">
              <a:spcBef>
                <a:spcPts val="0"/>
              </a:spcBef>
              <a:spcAft>
                <a:spcPts val="0"/>
              </a:spcAft>
              <a:buSzPts val="1400"/>
              <a:buChar char="●"/>
            </a:pPr>
            <a:r>
              <a:rPr lang="es"/>
              <a:t>This market produces USD $ 84.6 M of revenues to video producers, while Germany and France produce USD $ 9.1 M and USD $ 6.3 M, respectively.</a:t>
            </a:r>
            <a:endParaRPr/>
          </a:p>
        </p:txBody>
      </p:sp>
      <p:pic>
        <p:nvPicPr>
          <p:cNvPr id="111" name="Google Shape;111;p19"/>
          <p:cNvPicPr preferRelativeResize="0"/>
          <p:nvPr/>
        </p:nvPicPr>
        <p:blipFill>
          <a:blip r:embed="rId3">
            <a:alphaModFix/>
          </a:blip>
          <a:stretch>
            <a:fillRect/>
          </a:stretch>
        </p:blipFill>
        <p:spPr>
          <a:xfrm>
            <a:off x="281775" y="1600800"/>
            <a:ext cx="4029825" cy="2607900"/>
          </a:xfrm>
          <a:prstGeom prst="rect">
            <a:avLst/>
          </a:prstGeom>
          <a:noFill/>
          <a:ln>
            <a:noFill/>
          </a:ln>
        </p:spPr>
      </p:pic>
      <p:sp>
        <p:nvSpPr>
          <p:cNvPr id="112" name="Google Shape;112;p19"/>
          <p:cNvSpPr txBox="1"/>
          <p:nvPr/>
        </p:nvSpPr>
        <p:spPr>
          <a:xfrm>
            <a:off x="397725" y="4652925"/>
            <a:ext cx="3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a:latin typeface="Source Sans Pro"/>
                <a:ea typeface="Source Sans Pro"/>
                <a:cs typeface="Source Sans Pro"/>
                <a:sym typeface="Source Sans Pro"/>
              </a:rPr>
              <a:t>Source: Own analysis based on Youtube data</a:t>
            </a:r>
            <a:r>
              <a:rPr lang="es">
                <a:latin typeface="Source Sans Pro"/>
                <a:ea typeface="Source Sans Pro"/>
                <a:cs typeface="Source Sans Pro"/>
                <a:sym typeface="Source Sans Pro"/>
              </a:rPr>
              <a:t>  </a:t>
            </a:r>
            <a:endParaRPr>
              <a:latin typeface="Source Sans Pro"/>
              <a:ea typeface="Source Sans Pro"/>
              <a:cs typeface="Source Sans Pro"/>
              <a:sym typeface="Source Sans Pro"/>
            </a:endParaRPr>
          </a:p>
        </p:txBody>
      </p:sp>
      <p:pic>
        <p:nvPicPr>
          <p:cNvPr id="113" name="Google Shape;113;p19"/>
          <p:cNvPicPr preferRelativeResize="0"/>
          <p:nvPr/>
        </p:nvPicPr>
        <p:blipFill rotWithShape="1">
          <a:blip r:embed="rId4">
            <a:alphaModFix/>
          </a:blip>
          <a:srcRect b="32602" l="0" r="0" t="27143"/>
          <a:stretch/>
        </p:blipFill>
        <p:spPr>
          <a:xfrm>
            <a:off x="8055425" y="4851900"/>
            <a:ext cx="1088575" cy="29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Key insights:</a:t>
            </a:r>
            <a:endParaRPr b="1"/>
          </a:p>
          <a:p>
            <a:pPr indent="-317500" lvl="0" marL="457200" rtl="0" algn="l">
              <a:spcBef>
                <a:spcPts val="1200"/>
              </a:spcBef>
              <a:spcAft>
                <a:spcPts val="0"/>
              </a:spcAft>
              <a:buSzPts val="1400"/>
              <a:buChar char="●"/>
            </a:pPr>
            <a:r>
              <a:rPr lang="es"/>
              <a:t>Every like per video, represents and impact of 40.2 views.</a:t>
            </a:r>
            <a:endParaRPr/>
          </a:p>
          <a:p>
            <a:pPr indent="-317500" lvl="0" marL="457200" rtl="0" algn="l">
              <a:spcBef>
                <a:spcPts val="0"/>
              </a:spcBef>
              <a:spcAft>
                <a:spcPts val="0"/>
              </a:spcAft>
              <a:buSzPts val="1400"/>
              <a:buChar char="●"/>
            </a:pPr>
            <a:r>
              <a:rPr lang="es"/>
              <a:t>This represents a USD $0.16 if revenue per like.</a:t>
            </a:r>
            <a:endParaRPr/>
          </a:p>
          <a:p>
            <a:pPr indent="-317500" lvl="0" marL="457200" rtl="0" algn="l">
              <a:spcBef>
                <a:spcPts val="0"/>
              </a:spcBef>
              <a:spcAft>
                <a:spcPts val="0"/>
              </a:spcAft>
              <a:buSzPts val="1400"/>
              <a:buChar char="●"/>
            </a:pPr>
            <a:r>
              <a:rPr lang="es"/>
              <a:t>Without taking into account further variables, likes explains 63% of the variation in views.</a:t>
            </a:r>
            <a:endParaRPr/>
          </a:p>
          <a:p>
            <a:pPr indent="0" lvl="0" marL="0" rtl="0" algn="l">
              <a:spcBef>
                <a:spcPts val="1200"/>
              </a:spcBef>
              <a:spcAft>
                <a:spcPts val="1200"/>
              </a:spcAft>
              <a:buClr>
                <a:schemeClr val="dk2"/>
              </a:buClr>
              <a:buSzPts val="1100"/>
              <a:buFont typeface="Arial"/>
              <a:buNone/>
            </a:pPr>
            <a:r>
              <a:t/>
            </a:r>
            <a:endParaRPr b="1"/>
          </a:p>
        </p:txBody>
      </p:sp>
      <p:sp>
        <p:nvSpPr>
          <p:cNvPr id="119" name="Google Shape;119;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What is the impact of likes in the total views?</a:t>
            </a:r>
            <a:endParaRPr/>
          </a:p>
        </p:txBody>
      </p:sp>
      <p:sp>
        <p:nvSpPr>
          <p:cNvPr id="120" name="Google Shape;120;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a:t>Linear </a:t>
            </a:r>
            <a:r>
              <a:rPr b="1" lang="es"/>
              <a:t>regression</a:t>
            </a:r>
            <a:r>
              <a:rPr b="1" lang="es"/>
              <a:t> (likes and views, 2017-2018)</a:t>
            </a:r>
            <a:endParaRPr b="1"/>
          </a:p>
        </p:txBody>
      </p:sp>
      <p:pic>
        <p:nvPicPr>
          <p:cNvPr id="121" name="Google Shape;121;p20"/>
          <p:cNvPicPr preferRelativeResize="0"/>
          <p:nvPr/>
        </p:nvPicPr>
        <p:blipFill>
          <a:blip r:embed="rId3">
            <a:alphaModFix/>
          </a:blip>
          <a:stretch>
            <a:fillRect/>
          </a:stretch>
        </p:blipFill>
        <p:spPr>
          <a:xfrm>
            <a:off x="497170" y="1564688"/>
            <a:ext cx="3355975" cy="2591975"/>
          </a:xfrm>
          <a:prstGeom prst="rect">
            <a:avLst/>
          </a:prstGeom>
          <a:noFill/>
          <a:ln>
            <a:noFill/>
          </a:ln>
        </p:spPr>
      </p:pic>
      <p:pic>
        <p:nvPicPr>
          <p:cNvPr id="122" name="Google Shape;122;p20"/>
          <p:cNvPicPr preferRelativeResize="0"/>
          <p:nvPr/>
        </p:nvPicPr>
        <p:blipFill>
          <a:blip r:embed="rId4">
            <a:alphaModFix/>
          </a:blip>
          <a:stretch>
            <a:fillRect/>
          </a:stretch>
        </p:blipFill>
        <p:spPr>
          <a:xfrm>
            <a:off x="1158925" y="4156675"/>
            <a:ext cx="1800225" cy="266700"/>
          </a:xfrm>
          <a:prstGeom prst="rect">
            <a:avLst/>
          </a:prstGeom>
          <a:noFill/>
          <a:ln>
            <a:noFill/>
          </a:ln>
        </p:spPr>
      </p:pic>
      <p:sp>
        <p:nvSpPr>
          <p:cNvPr id="123" name="Google Shape;123;p20"/>
          <p:cNvSpPr txBox="1"/>
          <p:nvPr/>
        </p:nvSpPr>
        <p:spPr>
          <a:xfrm>
            <a:off x="397725" y="4652925"/>
            <a:ext cx="3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a:latin typeface="Source Sans Pro"/>
                <a:ea typeface="Source Sans Pro"/>
                <a:cs typeface="Source Sans Pro"/>
                <a:sym typeface="Source Sans Pro"/>
              </a:rPr>
              <a:t>Source: Own analysis based on Youtube data</a:t>
            </a:r>
            <a:r>
              <a:rPr lang="es">
                <a:latin typeface="Source Sans Pro"/>
                <a:ea typeface="Source Sans Pro"/>
                <a:cs typeface="Source Sans Pro"/>
                <a:sym typeface="Source Sans Pro"/>
              </a:rPr>
              <a:t>  </a:t>
            </a:r>
            <a:endParaRPr>
              <a:latin typeface="Source Sans Pro"/>
              <a:ea typeface="Source Sans Pro"/>
              <a:cs typeface="Source Sans Pro"/>
              <a:sym typeface="Source Sans Pro"/>
            </a:endParaRPr>
          </a:p>
        </p:txBody>
      </p:sp>
      <p:pic>
        <p:nvPicPr>
          <p:cNvPr id="124" name="Google Shape;124;p20"/>
          <p:cNvPicPr preferRelativeResize="0"/>
          <p:nvPr/>
        </p:nvPicPr>
        <p:blipFill rotWithShape="1">
          <a:blip r:embed="rId5">
            <a:alphaModFix/>
          </a:blip>
          <a:srcRect b="32602" l="0" r="0" t="27143"/>
          <a:stretch/>
        </p:blipFill>
        <p:spPr>
          <a:xfrm>
            <a:off x="8055425" y="4851900"/>
            <a:ext cx="1088575" cy="29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What is the correlation between key variables?</a:t>
            </a:r>
            <a:endParaRPr/>
          </a:p>
        </p:txBody>
      </p:sp>
      <p:sp>
        <p:nvSpPr>
          <p:cNvPr id="130" name="Google Shape;130;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2"/>
              </a:buClr>
              <a:buSzPts val="1100"/>
              <a:buFont typeface="Arial"/>
              <a:buNone/>
            </a:pPr>
            <a:r>
              <a:rPr b="1" lang="es"/>
              <a:t>Pearson coefficient</a:t>
            </a:r>
            <a:r>
              <a:rPr b="1" lang="es"/>
              <a:t> (0-1, 2017-2018)</a:t>
            </a:r>
            <a:endParaRPr/>
          </a:p>
        </p:txBody>
      </p:sp>
      <p:sp>
        <p:nvSpPr>
          <p:cNvPr id="131" name="Google Shape;131;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s"/>
              <a:t>Key insights:</a:t>
            </a:r>
            <a:endParaRPr b="1"/>
          </a:p>
          <a:p>
            <a:pPr indent="-317500" lvl="0" marL="457200" rtl="0" algn="l">
              <a:spcBef>
                <a:spcPts val="1200"/>
              </a:spcBef>
              <a:spcAft>
                <a:spcPts val="0"/>
              </a:spcAft>
              <a:buSzPts val="1400"/>
              <a:buChar char="●"/>
            </a:pPr>
            <a:r>
              <a:rPr lang="es"/>
              <a:t>The weakest correlation is presented between dislikes and views, an initial explanation could be that people that dislikes the videos don't interact with them.</a:t>
            </a:r>
            <a:endParaRPr/>
          </a:p>
          <a:p>
            <a:pPr indent="-317500" lvl="0" marL="457200" rtl="0" algn="l">
              <a:spcBef>
                <a:spcPts val="0"/>
              </a:spcBef>
              <a:spcAft>
                <a:spcPts val="0"/>
              </a:spcAft>
              <a:buSzPts val="1400"/>
              <a:buChar char="●"/>
            </a:pPr>
            <a:r>
              <a:rPr lang="es"/>
              <a:t>If a users decides to interact with the video, usually leaves comments.</a:t>
            </a:r>
            <a:endParaRPr/>
          </a:p>
        </p:txBody>
      </p:sp>
      <p:pic>
        <p:nvPicPr>
          <p:cNvPr id="132" name="Google Shape;132;p21"/>
          <p:cNvPicPr preferRelativeResize="0"/>
          <p:nvPr/>
        </p:nvPicPr>
        <p:blipFill>
          <a:blip r:embed="rId3">
            <a:alphaModFix/>
          </a:blip>
          <a:stretch>
            <a:fillRect/>
          </a:stretch>
        </p:blipFill>
        <p:spPr>
          <a:xfrm>
            <a:off x="397725" y="1582844"/>
            <a:ext cx="3913875" cy="3183130"/>
          </a:xfrm>
          <a:prstGeom prst="rect">
            <a:avLst/>
          </a:prstGeom>
          <a:noFill/>
          <a:ln>
            <a:noFill/>
          </a:ln>
        </p:spPr>
      </p:pic>
      <p:sp>
        <p:nvSpPr>
          <p:cNvPr id="133" name="Google Shape;133;p21"/>
          <p:cNvSpPr txBox="1"/>
          <p:nvPr/>
        </p:nvSpPr>
        <p:spPr>
          <a:xfrm>
            <a:off x="397725" y="4652925"/>
            <a:ext cx="34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a:latin typeface="Source Sans Pro"/>
                <a:ea typeface="Source Sans Pro"/>
                <a:cs typeface="Source Sans Pro"/>
                <a:sym typeface="Source Sans Pro"/>
              </a:rPr>
              <a:t>Source: Own analysis based on Youtube data</a:t>
            </a:r>
            <a:r>
              <a:rPr lang="es">
                <a:latin typeface="Source Sans Pro"/>
                <a:ea typeface="Source Sans Pro"/>
                <a:cs typeface="Source Sans Pro"/>
                <a:sym typeface="Source Sans Pro"/>
              </a:rPr>
              <a:t>  </a:t>
            </a:r>
            <a:endParaRPr>
              <a:latin typeface="Source Sans Pro"/>
              <a:ea typeface="Source Sans Pro"/>
              <a:cs typeface="Source Sans Pro"/>
              <a:sym typeface="Source Sans Pro"/>
            </a:endParaRPr>
          </a:p>
        </p:txBody>
      </p:sp>
      <p:pic>
        <p:nvPicPr>
          <p:cNvPr id="134" name="Google Shape;134;p21"/>
          <p:cNvPicPr preferRelativeResize="0"/>
          <p:nvPr/>
        </p:nvPicPr>
        <p:blipFill rotWithShape="1">
          <a:blip r:embed="rId4">
            <a:alphaModFix/>
          </a:blip>
          <a:srcRect b="32602" l="0" r="0" t="27143"/>
          <a:stretch/>
        </p:blipFill>
        <p:spPr>
          <a:xfrm>
            <a:off x="8055425" y="4851900"/>
            <a:ext cx="1088575" cy="29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