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98" r:id="rId5"/>
    <p:sldId id="292" r:id="rId6"/>
    <p:sldId id="295" r:id="rId7"/>
    <p:sldId id="299" r:id="rId8"/>
    <p:sldId id="300" r:id="rId9"/>
    <p:sldId id="301" r:id="rId10"/>
    <p:sldId id="302" r:id="rId11"/>
    <p:sldId id="303" r:id="rId12"/>
    <p:sldId id="305" r:id="rId13"/>
    <p:sldId id="306" r:id="rId14"/>
    <p:sldId id="29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2" autoAdjust="0"/>
  </p:normalViewPr>
  <p:slideViewPr>
    <p:cSldViewPr snapToGrid="0">
      <p:cViewPr varScale="1">
        <p:scale>
          <a:sx n="80" d="100"/>
          <a:sy n="80" d="100"/>
        </p:scale>
        <p:origin x="120" y="193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12/12/2019</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12/12/2019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sz="4400" dirty="0"/>
              <a:t>Analyzing Median House Prices and School Ratings for Scarborough Canada</a:t>
            </a:r>
            <a:endParaRPr lang="hu-HU" sz="44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hu-HU" sz="1400" b="1" dirty="0"/>
              <a:t>IBM Data Science </a:t>
            </a:r>
            <a:r>
              <a:rPr lang="hu-HU" sz="1400" b="1" dirty="0" err="1"/>
              <a:t>Capstone</a:t>
            </a:r>
            <a:r>
              <a:rPr lang="hu-HU" sz="1400" b="1" dirty="0"/>
              <a:t> Project</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hu-HU" dirty="0" err="1"/>
              <a:t>Conlusion</a:t>
            </a:r>
            <a:endParaRPr lang="hu-HU"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sp>
        <p:nvSpPr>
          <p:cNvPr id="7" name="Text Placeholder 2">
            <a:extLst>
              <a:ext uri="{FF2B5EF4-FFF2-40B4-BE49-F238E27FC236}">
                <a16:creationId xmlns:a16="http://schemas.microsoft.com/office/drawing/2014/main" id="{1403BCE2-BFF9-4DAA-9EB4-17C4085A9035}"/>
              </a:ext>
            </a:extLst>
          </p:cNvPr>
          <p:cNvSpPr>
            <a:spLocks noGrp="1"/>
          </p:cNvSpPr>
          <p:nvPr>
            <p:ph type="body" sz="quarter" idx="32"/>
          </p:nvPr>
        </p:nvSpPr>
        <p:spPr>
          <a:xfrm>
            <a:off x="431800" y="1008000"/>
            <a:ext cx="11339513" cy="360000"/>
          </a:xfrm>
        </p:spPr>
        <p:txBody>
          <a:bodyPr/>
          <a:lstStyle/>
          <a:p>
            <a:pPr>
              <a:lnSpc>
                <a:spcPct val="200000"/>
              </a:lnSpc>
            </a:pPr>
            <a:r>
              <a:rPr lang="en-US" dirty="0"/>
              <a:t>In this project, through a k-means cluster algorithm we separate the neighborhood into 03 clusters, which have similar neighborhoods around them. Using the charts above decision loving to a particular neighborhood based on average house prices and school rating can be made</a:t>
            </a:r>
            <a:r>
              <a:rPr lang="hu-HU" dirty="0"/>
              <a:t>.</a:t>
            </a:r>
            <a:endParaRPr lang="hu-HU" sz="1800" dirty="0"/>
          </a:p>
        </p:txBody>
      </p:sp>
    </p:spTree>
    <p:extLst>
      <p:ext uri="{BB962C8B-B14F-4D97-AF65-F5344CB8AC3E}">
        <p14:creationId xmlns:p14="http://schemas.microsoft.com/office/powerpoint/2010/main" val="388081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8458200" y="3957705"/>
            <a:ext cx="2910342" cy="316800"/>
          </a:xfrm>
          <a:solidFill>
            <a:schemeClr val="tx1">
              <a:lumMod val="75000"/>
              <a:lumOff val="25000"/>
            </a:schemeClr>
          </a:solidFill>
        </p:spPr>
        <p:txBody>
          <a:bodyPr/>
          <a:lstStyle/>
          <a:p>
            <a:r>
              <a:rPr lang="hu-HU" dirty="0"/>
              <a:t>Norbert Csejtey</a:t>
            </a:r>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11</a:t>
            </a:fld>
            <a:endParaRPr lang="en-US" dirty="0"/>
          </a:p>
        </p:txBody>
      </p:sp>
      <p:sp>
        <p:nvSpPr>
          <p:cNvPr id="19" name="TextBox 18">
            <a:extLst>
              <a:ext uri="{FF2B5EF4-FFF2-40B4-BE49-F238E27FC236}">
                <a16:creationId xmlns:a16="http://schemas.microsoft.com/office/drawing/2014/main" id="{52BE4945-F8F6-42E6-B5D4-D3083FA822FE}"/>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E864FDD-6A1C-490A-B7BE-6A4AFAFB7403}"/>
              </a:ext>
            </a:extLst>
          </p:cNvPr>
          <p:cNvPicPr>
            <a:picLocks noGrp="1" noChangeAspect="1"/>
          </p:cNvPicPr>
          <p:nvPr>
            <p:ph type="pic" sz="quarter" idx="10"/>
          </p:nvPr>
        </p:nvPicPr>
        <p:blipFill>
          <a:blip r:embed="rId2"/>
          <a:srcRect l="4275" r="4275"/>
          <a:stretch>
            <a:fillRect/>
          </a:stretch>
        </p:blipFill>
        <p:spPr>
          <a:prstGeom prst="rect">
            <a:avLst/>
          </a:prstGeo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Scarborough Canada</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a:lstStyle/>
          <a:p>
            <a:endParaRPr lang="en-US"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9" name="TextBox 8">
            <a:extLst>
              <a:ext uri="{FF2B5EF4-FFF2-40B4-BE49-F238E27FC236}">
                <a16:creationId xmlns:a16="http://schemas.microsoft.com/office/drawing/2014/main" id="{6CF5515C-C2AF-42D1-8C20-4F19C60139A8}"/>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a:t>Project Description</a:t>
            </a:r>
            <a:endParaRPr lang="hu-HU" dirty="0"/>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p:txBody>
          <a:bodyPr/>
          <a:lstStyle/>
          <a:p>
            <a:pPr>
              <a:lnSpc>
                <a:spcPct val="200000"/>
              </a:lnSpc>
            </a:pPr>
            <a:r>
              <a:rPr lang="en-US" sz="2000" dirty="0"/>
              <a:t>The projects aim to create an analysis of features for a neighborhood as a comparative analysis between neighborhoods. The features include median house price and school ratings. This would help people to get awareness of the places before moving to new state, city or place for their work or to start a new life.</a:t>
            </a:r>
            <a:endParaRPr lang="hu-HU" sz="2000" dirty="0"/>
          </a:p>
          <a:p>
            <a:pPr>
              <a:lnSpc>
                <a:spcPct val="200000"/>
              </a:lnSpc>
            </a:pPr>
            <a:r>
              <a:rPr lang="en-US" sz="2000" dirty="0"/>
              <a:t>The aim of this Project is to help people explore different possibilities and take a better decision on choosing the best neighborhood out of many neighborhoods in Scarborough city based on the distribution of various facilities in and around that neighborhood. </a:t>
            </a:r>
            <a:endParaRPr lang="hu-HU" sz="2000"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3</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spTree>
    <p:extLst>
      <p:ext uri="{BB962C8B-B14F-4D97-AF65-F5344CB8AC3E}">
        <p14:creationId xmlns:p14="http://schemas.microsoft.com/office/powerpoint/2010/main" val="257542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hu-HU" dirty="0" err="1"/>
              <a:t>Required</a:t>
            </a:r>
            <a:r>
              <a:rPr lang="hu-HU" dirty="0"/>
              <a:t> </a:t>
            </a:r>
            <a:r>
              <a:rPr lang="hu-HU" dirty="0" err="1"/>
              <a:t>data</a:t>
            </a:r>
            <a:endParaRPr lang="hu-HU" dirty="0"/>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0" y="1008000"/>
            <a:ext cx="11339513" cy="360000"/>
          </a:xfrm>
        </p:spPr>
        <p:txBody>
          <a:bodyPr/>
          <a:lstStyle/>
          <a:p>
            <a:pPr marL="342900" indent="-342900">
              <a:lnSpc>
                <a:spcPct val="200000"/>
              </a:lnSpc>
              <a:buFont typeface="Arial" panose="020B0604020202020204" pitchFamily="34" charset="0"/>
              <a:buChar char="•"/>
            </a:pPr>
            <a:r>
              <a:rPr lang="hu-HU" sz="2000" dirty="0" err="1"/>
              <a:t>Longitude</a:t>
            </a:r>
            <a:r>
              <a:rPr lang="hu-HU" sz="2000" dirty="0"/>
              <a:t> and </a:t>
            </a:r>
            <a:r>
              <a:rPr lang="hu-HU" sz="2000" dirty="0" err="1"/>
              <a:t>Latitude</a:t>
            </a:r>
            <a:r>
              <a:rPr lang="hu-HU" sz="2000" dirty="0"/>
              <a:t> Data</a:t>
            </a:r>
          </a:p>
          <a:p>
            <a:pPr marL="342900" indent="-342900">
              <a:lnSpc>
                <a:spcPct val="200000"/>
              </a:lnSpc>
              <a:buFont typeface="Arial" panose="020B0604020202020204" pitchFamily="34" charset="0"/>
              <a:buChar char="•"/>
            </a:pPr>
            <a:r>
              <a:rPr lang="hu-HU" sz="2000" dirty="0" err="1"/>
              <a:t>Geo</a:t>
            </a:r>
            <a:r>
              <a:rPr lang="hu-HU" sz="2000" dirty="0"/>
              <a:t> </a:t>
            </a:r>
            <a:r>
              <a:rPr lang="hu-HU" sz="2000" dirty="0" err="1"/>
              <a:t>location</a:t>
            </a:r>
            <a:r>
              <a:rPr lang="hu-HU" sz="2000" dirty="0"/>
              <a:t> </a:t>
            </a:r>
            <a:r>
              <a:rPr lang="hu-HU" sz="2000" dirty="0" err="1"/>
              <a:t>information</a:t>
            </a:r>
            <a:r>
              <a:rPr lang="hu-HU" sz="2000" dirty="0"/>
              <a:t> </a:t>
            </a:r>
            <a:r>
              <a:rPr lang="hu-HU" sz="2000" dirty="0" err="1"/>
              <a:t>from</a:t>
            </a:r>
            <a:r>
              <a:rPr lang="hu-HU" sz="2000" dirty="0"/>
              <a:t> </a:t>
            </a:r>
            <a:r>
              <a:rPr lang="hu-HU" sz="2000" dirty="0" err="1"/>
              <a:t>Foursquare</a:t>
            </a:r>
            <a:endParaRPr lang="hu-HU" sz="2000" dirty="0"/>
          </a:p>
          <a:p>
            <a:pPr marL="342900" indent="-342900">
              <a:lnSpc>
                <a:spcPct val="200000"/>
              </a:lnSpc>
              <a:buFont typeface="Arial" panose="020B0604020202020204" pitchFamily="34" charset="0"/>
              <a:buChar char="•"/>
            </a:pPr>
            <a:r>
              <a:rPr lang="hu-HU" sz="2000" dirty="0" err="1"/>
              <a:t>Zip</a:t>
            </a:r>
            <a:r>
              <a:rPr lang="hu-HU" sz="2000" dirty="0"/>
              <a:t> </a:t>
            </a:r>
            <a:r>
              <a:rPr lang="hu-HU" sz="2000" dirty="0" err="1"/>
              <a:t>codes</a:t>
            </a:r>
            <a:r>
              <a:rPr lang="hu-HU" sz="2000" dirty="0"/>
              <a:t> of </a:t>
            </a:r>
            <a:r>
              <a:rPr lang="hu-HU" sz="2000" dirty="0" err="1"/>
              <a:t>Scarbourough</a:t>
            </a:r>
            <a:r>
              <a:rPr lang="hu-HU" sz="2000" dirty="0"/>
              <a:t> in Toronto </a:t>
            </a:r>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4</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pic>
        <p:nvPicPr>
          <p:cNvPr id="7" name="Picture 6">
            <a:extLst>
              <a:ext uri="{FF2B5EF4-FFF2-40B4-BE49-F238E27FC236}">
                <a16:creationId xmlns:a16="http://schemas.microsoft.com/office/drawing/2014/main" id="{5E66C5A7-0414-401D-BD14-3927E3DF5DBD}"/>
              </a:ext>
            </a:extLst>
          </p:cNvPr>
          <p:cNvPicPr>
            <a:picLocks noChangeAspect="1"/>
          </p:cNvPicPr>
          <p:nvPr/>
        </p:nvPicPr>
        <p:blipFill>
          <a:blip r:embed="rId2"/>
          <a:stretch>
            <a:fillRect/>
          </a:stretch>
        </p:blipFill>
        <p:spPr>
          <a:xfrm>
            <a:off x="5629106" y="2914189"/>
            <a:ext cx="6011114" cy="2953162"/>
          </a:xfrm>
          <a:prstGeom prst="rect">
            <a:avLst/>
          </a:prstGeom>
        </p:spPr>
      </p:pic>
    </p:spTree>
    <p:extLst>
      <p:ext uri="{BB962C8B-B14F-4D97-AF65-F5344CB8AC3E}">
        <p14:creationId xmlns:p14="http://schemas.microsoft.com/office/powerpoint/2010/main" val="3039987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hu-HU" dirty="0" err="1"/>
              <a:t>Foursquare</a:t>
            </a:r>
            <a:r>
              <a:rPr lang="hu-HU" dirty="0"/>
              <a:t> API</a:t>
            </a:r>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0" y="1008000"/>
            <a:ext cx="11339513" cy="360000"/>
          </a:xfrm>
        </p:spPr>
        <p:txBody>
          <a:bodyPr/>
          <a:lstStyle/>
          <a:p>
            <a:pPr>
              <a:lnSpc>
                <a:spcPct val="200000"/>
              </a:lnSpc>
            </a:pPr>
            <a:r>
              <a:rPr lang="hu-HU" sz="2000" dirty="0" err="1"/>
              <a:t>Connection</a:t>
            </a:r>
            <a:r>
              <a:rPr lang="hu-HU" sz="2000" dirty="0"/>
              <a:t> </a:t>
            </a:r>
            <a:r>
              <a:rPr lang="hu-HU" sz="2000" dirty="0" err="1"/>
              <a:t>the</a:t>
            </a:r>
            <a:r>
              <a:rPr lang="hu-HU" sz="2000" dirty="0"/>
              <a:t> </a:t>
            </a:r>
            <a:r>
              <a:rPr lang="hu-HU" sz="2000" dirty="0" err="1"/>
              <a:t>Foursquare</a:t>
            </a:r>
            <a:r>
              <a:rPr lang="hu-HU" sz="2000" dirty="0"/>
              <a:t> and </a:t>
            </a:r>
            <a:r>
              <a:rPr lang="hu-HU" sz="2000" dirty="0" err="1"/>
              <a:t>Retreiving</a:t>
            </a:r>
            <a:r>
              <a:rPr lang="hu-HU" sz="2000" dirty="0"/>
              <a:t> </a:t>
            </a:r>
            <a:r>
              <a:rPr lang="hu-HU" sz="2000" dirty="0" err="1"/>
              <a:t>location</a:t>
            </a:r>
            <a:r>
              <a:rPr lang="hu-HU" sz="2000" dirty="0"/>
              <a:t> </a:t>
            </a:r>
            <a:r>
              <a:rPr lang="hu-HU" sz="2000" dirty="0" err="1"/>
              <a:t>data</a:t>
            </a:r>
            <a:r>
              <a:rPr lang="hu-HU" sz="2000" dirty="0"/>
              <a:t> </a:t>
            </a:r>
            <a:r>
              <a:rPr lang="hu-HU" sz="2000" dirty="0" err="1"/>
              <a:t>fro</a:t>
            </a:r>
            <a:r>
              <a:rPr lang="hu-HU" sz="2000" dirty="0"/>
              <a:t> </a:t>
            </a:r>
            <a:r>
              <a:rPr lang="hu-HU" sz="2000" dirty="0" err="1"/>
              <a:t>each</a:t>
            </a:r>
            <a:r>
              <a:rPr lang="hu-HU" sz="2000" dirty="0"/>
              <a:t> </a:t>
            </a:r>
            <a:r>
              <a:rPr lang="hu-HU" sz="2000" dirty="0" err="1"/>
              <a:t>venue</a:t>
            </a:r>
            <a:r>
              <a:rPr lang="hu-HU" sz="2000" dirty="0"/>
              <a:t> in </a:t>
            </a:r>
            <a:r>
              <a:rPr lang="hu-HU" sz="2000" dirty="0" err="1"/>
              <a:t>every</a:t>
            </a:r>
            <a:r>
              <a:rPr lang="hu-HU" sz="2000" dirty="0"/>
              <a:t> </a:t>
            </a:r>
            <a:r>
              <a:rPr lang="hu-HU" sz="2000" dirty="0" err="1"/>
              <a:t>Neighborhood</a:t>
            </a:r>
            <a:endParaRPr lang="hu-HU" sz="2000" dirty="0"/>
          </a:p>
          <a:p>
            <a:pPr>
              <a:lnSpc>
                <a:spcPct val="200000"/>
              </a:lnSpc>
            </a:pPr>
            <a:r>
              <a:rPr lang="en-US" sz="2000" dirty="0"/>
              <a:t>After finding the list of neighborhoods, we then connect to the Foursquare API to gather information about venues inside each and every neighborhood. For each neighborhood, we have chosen the radius to be </a:t>
            </a:r>
            <a:r>
              <a:rPr lang="hu-HU" sz="2000" dirty="0"/>
              <a:t>5</a:t>
            </a:r>
            <a:r>
              <a:rPr lang="en-US" sz="2000" dirty="0"/>
              <a:t>00 meter</a:t>
            </a:r>
            <a:endParaRPr lang="hu-HU" sz="2000"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spTree>
    <p:extLst>
      <p:ext uri="{BB962C8B-B14F-4D97-AF65-F5344CB8AC3E}">
        <p14:creationId xmlns:p14="http://schemas.microsoft.com/office/powerpoint/2010/main" val="409059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hu-HU" dirty="0"/>
              <a:t>Data </a:t>
            </a:r>
            <a:r>
              <a:rPr lang="hu-HU" dirty="0" err="1"/>
              <a:t>processing</a:t>
            </a:r>
            <a:endParaRPr lang="hu-HU" dirty="0"/>
          </a:p>
        </p:txBody>
      </p:sp>
      <p:sp>
        <p:nvSpPr>
          <p:cNvPr id="3" name="Text Placeholder 2">
            <a:extLst>
              <a:ext uri="{FF2B5EF4-FFF2-40B4-BE49-F238E27FC236}">
                <a16:creationId xmlns:a16="http://schemas.microsoft.com/office/drawing/2014/main" id="{F204AFD2-303D-4B48-AA3E-C96B74D8127A}"/>
              </a:ext>
            </a:extLst>
          </p:cNvPr>
          <p:cNvSpPr>
            <a:spLocks noGrp="1"/>
          </p:cNvSpPr>
          <p:nvPr>
            <p:ph type="body" sz="quarter" idx="32"/>
          </p:nvPr>
        </p:nvSpPr>
        <p:spPr>
          <a:xfrm>
            <a:off x="431800" y="1008000"/>
            <a:ext cx="11339513" cy="360000"/>
          </a:xfrm>
        </p:spPr>
        <p:txBody>
          <a:bodyPr/>
          <a:lstStyle/>
          <a:p>
            <a:pPr>
              <a:lnSpc>
                <a:spcPct val="200000"/>
              </a:lnSpc>
            </a:pPr>
            <a:r>
              <a:rPr lang="hu-HU" sz="2000" dirty="0" err="1"/>
              <a:t>Processing</a:t>
            </a:r>
            <a:r>
              <a:rPr lang="hu-HU" sz="2000" dirty="0"/>
              <a:t> </a:t>
            </a:r>
            <a:r>
              <a:rPr lang="hu-HU" sz="2000" dirty="0" err="1"/>
              <a:t>the</a:t>
            </a:r>
            <a:r>
              <a:rPr lang="hu-HU" sz="2000" dirty="0"/>
              <a:t> </a:t>
            </a:r>
            <a:r>
              <a:rPr lang="hu-HU" sz="2000" dirty="0" err="1"/>
              <a:t>collected</a:t>
            </a:r>
            <a:r>
              <a:rPr lang="hu-HU" sz="2000" dirty="0"/>
              <a:t> </a:t>
            </a:r>
            <a:r>
              <a:rPr lang="hu-HU" sz="2000" dirty="0" err="1"/>
              <a:t>data</a:t>
            </a:r>
            <a:r>
              <a:rPr lang="hu-HU" sz="2000" dirty="0"/>
              <a:t> and </a:t>
            </a:r>
            <a:r>
              <a:rPr lang="hu-HU" sz="2000" dirty="0" err="1"/>
              <a:t>creata</a:t>
            </a:r>
            <a:r>
              <a:rPr lang="hu-HU" sz="2000" dirty="0"/>
              <a:t> </a:t>
            </a:r>
            <a:r>
              <a:rPr lang="hu-HU" sz="2000" dirty="0" err="1"/>
              <a:t>datafreme</a:t>
            </a:r>
            <a:r>
              <a:rPr lang="hu-HU" sz="2000" dirty="0"/>
              <a:t> </a:t>
            </a:r>
            <a:r>
              <a:rPr lang="hu-HU" sz="2000" dirty="0" err="1"/>
              <a:t>for</a:t>
            </a:r>
            <a:r>
              <a:rPr lang="hu-HU" sz="2000" dirty="0"/>
              <a:t> </a:t>
            </a:r>
            <a:r>
              <a:rPr lang="hu-HU" sz="2000" dirty="0" err="1"/>
              <a:t>all</a:t>
            </a:r>
            <a:r>
              <a:rPr lang="hu-HU" sz="2000" dirty="0"/>
              <a:t> </a:t>
            </a:r>
            <a:r>
              <a:rPr lang="hu-HU" sz="2000" dirty="0" err="1"/>
              <a:t>the</a:t>
            </a:r>
            <a:r>
              <a:rPr lang="hu-HU" sz="2000" dirty="0"/>
              <a:t> </a:t>
            </a:r>
            <a:r>
              <a:rPr lang="hu-HU" sz="2000" dirty="0" err="1"/>
              <a:t>Venues</a:t>
            </a:r>
            <a:r>
              <a:rPr lang="hu-HU" sz="2000" dirty="0"/>
              <a:t> in </a:t>
            </a:r>
            <a:r>
              <a:rPr lang="hu-HU" sz="2000" dirty="0" err="1"/>
              <a:t>Scaborough</a:t>
            </a:r>
            <a:endParaRPr lang="hu-HU" sz="2000" dirty="0"/>
          </a:p>
          <a:p>
            <a:pPr marL="342900" indent="-342900">
              <a:lnSpc>
                <a:spcPct val="200000"/>
              </a:lnSpc>
              <a:buFont typeface="Arial" panose="020B0604020202020204" pitchFamily="34" charset="0"/>
              <a:buChar char="•"/>
            </a:pPr>
            <a:r>
              <a:rPr lang="hu-HU" sz="2000" dirty="0"/>
              <a:t>Data </a:t>
            </a:r>
            <a:r>
              <a:rPr lang="hu-HU" sz="2000" dirty="0" err="1"/>
              <a:t>gathered</a:t>
            </a:r>
            <a:endParaRPr lang="hu-HU" sz="2000" dirty="0"/>
          </a:p>
          <a:p>
            <a:pPr marL="342900" indent="-342900">
              <a:lnSpc>
                <a:spcPct val="200000"/>
              </a:lnSpc>
              <a:buFont typeface="Arial" panose="020B0604020202020204" pitchFamily="34" charset="0"/>
              <a:buChar char="•"/>
            </a:pPr>
            <a:r>
              <a:rPr lang="hu-HU" sz="2000" dirty="0" err="1"/>
              <a:t>Performing</a:t>
            </a:r>
            <a:r>
              <a:rPr lang="hu-HU" sz="2000" dirty="0"/>
              <a:t> </a:t>
            </a:r>
            <a:r>
              <a:rPr lang="hu-HU" sz="2000" dirty="0" err="1"/>
              <a:t>data</a:t>
            </a:r>
            <a:r>
              <a:rPr lang="hu-HU" sz="2000" dirty="0"/>
              <a:t> </a:t>
            </a:r>
            <a:r>
              <a:rPr lang="hu-HU" sz="2000" dirty="0" err="1"/>
              <a:t>processing</a:t>
            </a:r>
            <a:endParaRPr lang="hu-HU" sz="2000" dirty="0"/>
          </a:p>
          <a:p>
            <a:pPr marL="609600" lvl="1" indent="-342900">
              <a:lnSpc>
                <a:spcPct val="200000"/>
              </a:lnSpc>
              <a:buFont typeface="Arial" panose="020B0604020202020204" pitchFamily="34" charset="0"/>
              <a:buChar char="•"/>
            </a:pPr>
            <a:r>
              <a:rPr lang="en-US" sz="1800" dirty="0"/>
              <a:t>Our main feature is the category of that venue. After this stage, the column "Venue's Category" </a:t>
            </a:r>
            <a:r>
              <a:rPr lang="hu-HU" sz="1800" dirty="0"/>
              <a:t>	</a:t>
            </a:r>
            <a:r>
              <a:rPr lang="en-US" sz="1800" dirty="0"/>
              <a:t>will be One-hot encoded and different venues will have different feature-columns. </a:t>
            </a:r>
            <a:endParaRPr lang="hu-HU" sz="1800"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6</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spTree>
    <p:extLst>
      <p:ext uri="{BB962C8B-B14F-4D97-AF65-F5344CB8AC3E}">
        <p14:creationId xmlns:p14="http://schemas.microsoft.com/office/powerpoint/2010/main" val="274434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hu-HU" dirty="0" err="1"/>
              <a:t>Dataframe</a:t>
            </a:r>
            <a:r>
              <a:rPr lang="hu-HU" dirty="0"/>
              <a:t> </a:t>
            </a:r>
            <a:r>
              <a:rPr lang="hu-HU" dirty="0" err="1"/>
              <a:t>creation</a:t>
            </a:r>
            <a:endParaRPr lang="hu-HU"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7</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pic>
        <p:nvPicPr>
          <p:cNvPr id="4" name="Picture 3">
            <a:extLst>
              <a:ext uri="{FF2B5EF4-FFF2-40B4-BE49-F238E27FC236}">
                <a16:creationId xmlns:a16="http://schemas.microsoft.com/office/drawing/2014/main" id="{22A2A821-615B-4F50-86C5-B74DAD37C077}"/>
              </a:ext>
            </a:extLst>
          </p:cNvPr>
          <p:cNvPicPr>
            <a:picLocks noChangeAspect="1"/>
          </p:cNvPicPr>
          <p:nvPr/>
        </p:nvPicPr>
        <p:blipFill>
          <a:blip r:embed="rId2"/>
          <a:stretch>
            <a:fillRect/>
          </a:stretch>
        </p:blipFill>
        <p:spPr>
          <a:xfrm>
            <a:off x="2358189" y="1019477"/>
            <a:ext cx="9413124" cy="5109982"/>
          </a:xfrm>
          <a:prstGeom prst="rect">
            <a:avLst/>
          </a:prstGeom>
        </p:spPr>
      </p:pic>
    </p:spTree>
    <p:extLst>
      <p:ext uri="{BB962C8B-B14F-4D97-AF65-F5344CB8AC3E}">
        <p14:creationId xmlns:p14="http://schemas.microsoft.com/office/powerpoint/2010/main" val="385831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hu-HU" dirty="0" err="1"/>
              <a:t>Find</a:t>
            </a:r>
            <a:r>
              <a:rPr lang="hu-HU" dirty="0"/>
              <a:t> </a:t>
            </a:r>
            <a:r>
              <a:rPr lang="hu-HU" dirty="0" err="1"/>
              <a:t>common</a:t>
            </a:r>
            <a:r>
              <a:rPr lang="hu-HU" dirty="0"/>
              <a:t> </a:t>
            </a:r>
            <a:r>
              <a:rPr lang="hu-HU" dirty="0" err="1"/>
              <a:t>venues</a:t>
            </a:r>
            <a:endParaRPr lang="hu-HU"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pic>
        <p:nvPicPr>
          <p:cNvPr id="3" name="Picture 2">
            <a:extLst>
              <a:ext uri="{FF2B5EF4-FFF2-40B4-BE49-F238E27FC236}">
                <a16:creationId xmlns:a16="http://schemas.microsoft.com/office/drawing/2014/main" id="{04C6B8AD-AC5E-4CDB-A131-43671B691948}"/>
              </a:ext>
            </a:extLst>
          </p:cNvPr>
          <p:cNvPicPr>
            <a:picLocks noChangeAspect="1"/>
          </p:cNvPicPr>
          <p:nvPr/>
        </p:nvPicPr>
        <p:blipFill>
          <a:blip r:embed="rId2"/>
          <a:stretch>
            <a:fillRect/>
          </a:stretch>
        </p:blipFill>
        <p:spPr>
          <a:xfrm>
            <a:off x="397611" y="2057401"/>
            <a:ext cx="11362389" cy="4125786"/>
          </a:xfrm>
          <a:prstGeom prst="rect">
            <a:avLst/>
          </a:prstGeom>
        </p:spPr>
      </p:pic>
      <p:sp>
        <p:nvSpPr>
          <p:cNvPr id="8" name="Text Placeholder 2">
            <a:extLst>
              <a:ext uri="{FF2B5EF4-FFF2-40B4-BE49-F238E27FC236}">
                <a16:creationId xmlns:a16="http://schemas.microsoft.com/office/drawing/2014/main" id="{A20EA2B5-8ED9-4D54-92A4-FE844DEC0BA9}"/>
              </a:ext>
            </a:extLst>
          </p:cNvPr>
          <p:cNvSpPr>
            <a:spLocks noGrp="1"/>
          </p:cNvSpPr>
          <p:nvPr>
            <p:ph type="body" sz="quarter" idx="32"/>
          </p:nvPr>
        </p:nvSpPr>
        <p:spPr>
          <a:xfrm>
            <a:off x="431800" y="1008000"/>
            <a:ext cx="11339513" cy="360000"/>
          </a:xfrm>
        </p:spPr>
        <p:txBody>
          <a:bodyPr/>
          <a:lstStyle/>
          <a:p>
            <a:pPr>
              <a:lnSpc>
                <a:spcPct val="200000"/>
              </a:lnSpc>
            </a:pPr>
            <a:r>
              <a:rPr lang="hu-HU" sz="2000" dirty="0" err="1"/>
              <a:t>Find</a:t>
            </a:r>
            <a:r>
              <a:rPr lang="hu-HU" sz="2000" dirty="0"/>
              <a:t> </a:t>
            </a:r>
            <a:r>
              <a:rPr lang="hu-HU" sz="2000" dirty="0" err="1"/>
              <a:t>common</a:t>
            </a:r>
            <a:r>
              <a:rPr lang="hu-HU" sz="2000" dirty="0"/>
              <a:t> </a:t>
            </a:r>
            <a:r>
              <a:rPr lang="hu-HU" sz="2000" dirty="0" err="1"/>
              <a:t>venues</a:t>
            </a:r>
            <a:r>
              <a:rPr lang="hu-HU" sz="2000" dirty="0"/>
              <a:t> and </a:t>
            </a:r>
            <a:r>
              <a:rPr lang="hu-HU" sz="2000" dirty="0" err="1"/>
              <a:t>create</a:t>
            </a:r>
            <a:r>
              <a:rPr lang="hu-HU" sz="2000" dirty="0"/>
              <a:t> 3 </a:t>
            </a:r>
            <a:r>
              <a:rPr lang="hu-HU" sz="2000" dirty="0" err="1"/>
              <a:t>clusters</a:t>
            </a:r>
            <a:r>
              <a:rPr lang="hu-HU" sz="2000" dirty="0"/>
              <a:t> </a:t>
            </a:r>
            <a:r>
              <a:rPr lang="hu-HU" sz="2000" dirty="0" err="1"/>
              <a:t>on</a:t>
            </a:r>
            <a:r>
              <a:rPr lang="hu-HU" sz="2000" dirty="0"/>
              <a:t> </a:t>
            </a:r>
            <a:r>
              <a:rPr lang="hu-HU" sz="2000" dirty="0" err="1"/>
              <a:t>the</a:t>
            </a:r>
            <a:r>
              <a:rPr lang="hu-HU" sz="2000" dirty="0"/>
              <a:t> </a:t>
            </a:r>
            <a:r>
              <a:rPr lang="hu-HU" sz="2000" dirty="0" err="1"/>
              <a:t>neighborhood</a:t>
            </a:r>
            <a:r>
              <a:rPr lang="hu-HU" sz="2000" dirty="0"/>
              <a:t> </a:t>
            </a:r>
            <a:r>
              <a:rPr lang="hu-HU" sz="2000" dirty="0" err="1"/>
              <a:t>by</a:t>
            </a:r>
            <a:r>
              <a:rPr lang="hu-HU" sz="2000" dirty="0"/>
              <a:t> </a:t>
            </a:r>
            <a:r>
              <a:rPr lang="hu-HU" sz="2000" dirty="0" err="1"/>
              <a:t>using</a:t>
            </a:r>
            <a:r>
              <a:rPr lang="hu-HU" sz="2000" dirty="0"/>
              <a:t> k-</a:t>
            </a:r>
            <a:r>
              <a:rPr lang="hu-HU" sz="2000" dirty="0" err="1"/>
              <a:t>means</a:t>
            </a:r>
            <a:endParaRPr lang="hu-HU" sz="1800" dirty="0"/>
          </a:p>
        </p:txBody>
      </p:sp>
    </p:spTree>
    <p:extLst>
      <p:ext uri="{BB962C8B-B14F-4D97-AF65-F5344CB8AC3E}">
        <p14:creationId xmlns:p14="http://schemas.microsoft.com/office/powerpoint/2010/main" val="380139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hu-HU" dirty="0" err="1"/>
              <a:t>Median</a:t>
            </a:r>
            <a:r>
              <a:rPr lang="hu-HU" dirty="0"/>
              <a:t> house </a:t>
            </a:r>
            <a:r>
              <a:rPr lang="hu-HU" dirty="0" err="1"/>
              <a:t>prices</a:t>
            </a:r>
            <a:r>
              <a:rPr lang="hu-HU" dirty="0"/>
              <a:t> &amp; </a:t>
            </a:r>
            <a:r>
              <a:rPr lang="hu-HU" dirty="0" err="1"/>
              <a:t>Scool</a:t>
            </a:r>
            <a:r>
              <a:rPr lang="hu-HU" dirty="0"/>
              <a:t> </a:t>
            </a:r>
            <a:r>
              <a:rPr lang="hu-HU" dirty="0" err="1"/>
              <a:t>ratings</a:t>
            </a:r>
            <a:endParaRPr lang="hu-HU"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sp>
        <p:nvSpPr>
          <p:cNvPr id="5" name="TextBox 4">
            <a:extLst>
              <a:ext uri="{FF2B5EF4-FFF2-40B4-BE49-F238E27FC236}">
                <a16:creationId xmlns:a16="http://schemas.microsoft.com/office/drawing/2014/main" id="{495BCA7F-8F54-4CEB-8829-1AA38785C554}"/>
              </a:ext>
            </a:extLst>
          </p:cNvPr>
          <p:cNvSpPr txBox="1"/>
          <p:nvPr/>
        </p:nvSpPr>
        <p:spPr>
          <a:xfrm>
            <a:off x="9805737" y="6371351"/>
            <a:ext cx="1954263" cy="369332"/>
          </a:xfrm>
          <a:prstGeom prst="rect">
            <a:avLst/>
          </a:prstGeom>
          <a:solidFill>
            <a:schemeClr val="bg1"/>
          </a:solidFill>
        </p:spPr>
        <p:txBody>
          <a:bodyPr wrap="square" rtlCol="0">
            <a:spAutoFit/>
          </a:bodyPr>
          <a:lstStyle/>
          <a:p>
            <a:endParaRPr lang="hu-HU" dirty="0"/>
          </a:p>
        </p:txBody>
      </p:sp>
      <p:pic>
        <p:nvPicPr>
          <p:cNvPr id="8" name="Picture 7">
            <a:extLst>
              <a:ext uri="{FF2B5EF4-FFF2-40B4-BE49-F238E27FC236}">
                <a16:creationId xmlns:a16="http://schemas.microsoft.com/office/drawing/2014/main" id="{C36F9147-F759-44AB-B456-2B613882FA6F}"/>
              </a:ext>
            </a:extLst>
          </p:cNvPr>
          <p:cNvPicPr/>
          <p:nvPr/>
        </p:nvPicPr>
        <p:blipFill>
          <a:blip r:embed="rId2"/>
          <a:stretch>
            <a:fillRect/>
          </a:stretch>
        </p:blipFill>
        <p:spPr>
          <a:xfrm>
            <a:off x="130676" y="1283335"/>
            <a:ext cx="4609766" cy="4864802"/>
          </a:xfrm>
          <a:prstGeom prst="rect">
            <a:avLst/>
          </a:prstGeom>
        </p:spPr>
      </p:pic>
      <p:pic>
        <p:nvPicPr>
          <p:cNvPr id="9" name="Picture 8">
            <a:extLst>
              <a:ext uri="{FF2B5EF4-FFF2-40B4-BE49-F238E27FC236}">
                <a16:creationId xmlns:a16="http://schemas.microsoft.com/office/drawing/2014/main" id="{51A675B1-B564-4014-B1B6-BB15B8A6CC66}"/>
              </a:ext>
            </a:extLst>
          </p:cNvPr>
          <p:cNvPicPr/>
          <p:nvPr/>
        </p:nvPicPr>
        <p:blipFill>
          <a:blip r:embed="rId3"/>
          <a:stretch>
            <a:fillRect/>
          </a:stretch>
        </p:blipFill>
        <p:spPr>
          <a:xfrm>
            <a:off x="5969368" y="1283335"/>
            <a:ext cx="3716053" cy="4997149"/>
          </a:xfrm>
          <a:prstGeom prst="rect">
            <a:avLst/>
          </a:prstGeom>
        </p:spPr>
      </p:pic>
      <p:sp>
        <p:nvSpPr>
          <p:cNvPr id="4" name="Text Placeholder 3">
            <a:extLst>
              <a:ext uri="{FF2B5EF4-FFF2-40B4-BE49-F238E27FC236}">
                <a16:creationId xmlns:a16="http://schemas.microsoft.com/office/drawing/2014/main" id="{B9315703-1697-45D4-B5FD-7039B99CA7F2}"/>
              </a:ext>
            </a:extLst>
          </p:cNvPr>
          <p:cNvSpPr>
            <a:spLocks noGrp="1"/>
          </p:cNvSpPr>
          <p:nvPr>
            <p:ph type="body" sz="quarter" idx="32"/>
          </p:nvPr>
        </p:nvSpPr>
        <p:spPr/>
        <p:txBody>
          <a:bodyPr/>
          <a:lstStyle/>
          <a:p>
            <a:endParaRPr lang="hu-HU"/>
          </a:p>
        </p:txBody>
      </p:sp>
    </p:spTree>
    <p:extLst>
      <p:ext uri="{BB962C8B-B14F-4D97-AF65-F5344CB8AC3E}">
        <p14:creationId xmlns:p14="http://schemas.microsoft.com/office/powerpoint/2010/main" val="3368832851"/>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purl.org/dc/terms/"/>
    <ds:schemaRef ds:uri="http://purl.org/dc/elements/1.1/"/>
    <ds:schemaRef ds:uri="http://schemas.openxmlformats.org/package/2006/metadata/core-properties"/>
    <ds:schemaRef ds:uri="16c05727-aa75-4e4a-9b5f-8a80a1165891"/>
    <ds:schemaRef ds:uri="http://schemas.microsoft.com/office/2006/documentManagement/types"/>
    <ds:schemaRef ds:uri="http://www.w3.org/XML/1998/namespace"/>
    <ds:schemaRef ds:uri="71af3243-3dd4-4a8d-8c0d-dd76da1f02a5"/>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328</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Candara</vt:lpstr>
      <vt:lpstr>Corbel</vt:lpstr>
      <vt:lpstr>Times New Roman</vt:lpstr>
      <vt:lpstr>Office Theme</vt:lpstr>
      <vt:lpstr>Analyzing Median House Prices and School Ratings for Scarborough Canada</vt:lpstr>
      <vt:lpstr>Scarborough Canada</vt:lpstr>
      <vt:lpstr>Project Description</vt:lpstr>
      <vt:lpstr>Required data</vt:lpstr>
      <vt:lpstr>Foursquare API</vt:lpstr>
      <vt:lpstr>Data processing</vt:lpstr>
      <vt:lpstr>Dataframe creation</vt:lpstr>
      <vt:lpstr>Find common venues</vt:lpstr>
      <vt:lpstr>Median house prices &amp; Scool ratings</vt:lpstr>
      <vt:lpstr>Conlusion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2019-12-05T09:56:31Z</dcterms:created>
  <dcterms:modified xsi:type="dcterms:W3CDTF">2019-12-12T20:56:45Z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