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9" r:id="rId6"/>
    <p:sldId id="260" r:id="rId7"/>
    <p:sldId id="261" r:id="rId8"/>
    <p:sldId id="270" r:id="rId9"/>
    <p:sldId id="266" r:id="rId10"/>
    <p:sldId id="280" r:id="rId11"/>
    <p:sldId id="283" r:id="rId12"/>
    <p:sldId id="281" r:id="rId13"/>
    <p:sldId id="282" r:id="rId14"/>
    <p:sldId id="265" r:id="rId15"/>
    <p:sldId id="264" r:id="rId16"/>
    <p:sldId id="262" r:id="rId17"/>
    <p:sldId id="288" r:id="rId18"/>
    <p:sldId id="285" r:id="rId19"/>
    <p:sldId id="286" r:id="rId20"/>
    <p:sldId id="271" r:id="rId21"/>
    <p:sldId id="274" r:id="rId22"/>
    <p:sldId id="267" r:id="rId23"/>
    <p:sldId id="277" r:id="rId24"/>
    <p:sldId id="275" r:id="rId25"/>
    <p:sldId id="293" r:id="rId26"/>
    <p:sldId id="294" r:id="rId27"/>
    <p:sldId id="296" r:id="rId28"/>
    <p:sldId id="289" r:id="rId29"/>
    <p:sldId id="287" r:id="rId30"/>
    <p:sldId id="290" r:id="rId31"/>
    <p:sldId id="291" r:id="rId32"/>
    <p:sldId id="29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17"/>
    <p:restoredTop sz="96197"/>
  </p:normalViewPr>
  <p:slideViewPr>
    <p:cSldViewPr snapToGrid="0" snapToObjects="1">
      <p:cViewPr varScale="1">
        <p:scale>
          <a:sx n="107" d="100"/>
          <a:sy n="107" d="100"/>
        </p:scale>
        <p:origin x="20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araharayratti\Desktop\hapi-group-project-1\Excel%20\UK1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araharayratti\Desktop\hapi-group-project-1\Excel%20\UK1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araharayratti/Downloads/clifford_anaylysis%20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araharayratti/Downloads/clifford_anaylysis%20char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[UK12.xlsx]UK average prices 12 years (2)!PivotTable1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&lt;Average house prices in the UK&gt;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9867980806612708E-2"/>
          <c:y val="9.9107133808312473E-2"/>
          <c:w val="0.68706699623823941"/>
          <c:h val="0.8189274999628786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'UK average prices 12 years (2)'!$B$3:$B$5</c:f>
              <c:strCache>
                <c:ptCount val="1"/>
                <c:pt idx="0">
                  <c:v>E92000001 - England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'UK average prices 12 years (2)'!$A$6:$A$20</c:f>
              <c:strCache>
                <c:ptCount val="14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  <c:pt idx="13">
                  <c:v>2021</c:v>
                </c:pt>
              </c:strCache>
            </c:strRef>
          </c:cat>
          <c:val>
            <c:numRef>
              <c:f>'UK average prices 12 years (2)'!$B$6:$B$20</c:f>
              <c:numCache>
                <c:formatCode>General</c:formatCode>
                <c:ptCount val="14"/>
                <c:pt idx="0">
                  <c:v>182379.82690833334</c:v>
                </c:pt>
                <c:pt idx="1">
                  <c:v>166558.63924166668</c:v>
                </c:pt>
                <c:pt idx="2">
                  <c:v>177472.53550833336</c:v>
                </c:pt>
                <c:pt idx="3">
                  <c:v>175229.96049166666</c:v>
                </c:pt>
                <c:pt idx="4">
                  <c:v>177488.02027499999</c:v>
                </c:pt>
                <c:pt idx="5">
                  <c:v>182581.394375</c:v>
                </c:pt>
                <c:pt idx="6">
                  <c:v>197771.08615833332</c:v>
                </c:pt>
                <c:pt idx="7">
                  <c:v>211174.75404166666</c:v>
                </c:pt>
                <c:pt idx="8">
                  <c:v>227337.08129999999</c:v>
                </c:pt>
                <c:pt idx="9">
                  <c:v>238161.07293333334</c:v>
                </c:pt>
                <c:pt idx="10">
                  <c:v>245017.40445833327</c:v>
                </c:pt>
                <c:pt idx="11">
                  <c:v>246634.90185000002</c:v>
                </c:pt>
                <c:pt idx="12">
                  <c:v>253665.12515833334</c:v>
                </c:pt>
                <c:pt idx="13">
                  <c:v>273291.74582222226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E6-514B-9186-95F7145F12D1}"/>
            </c:ext>
          </c:extLst>
        </c:ser>
        <c:ser>
          <c:idx val="1"/>
          <c:order val="1"/>
          <c:tx>
            <c:strRef>
              <c:f>'UK average prices 12 years (2)'!$D$3:$D$5</c:f>
              <c:strCache>
                <c:ptCount val="1"/>
                <c:pt idx="0">
                  <c:v>N92000001 - Northern Ireland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3000"/>
                    <a:lumMod val="102000"/>
                  </a:schemeClr>
                </a:gs>
                <a:gs pos="50000">
                  <a:schemeClr val="accent2">
                    <a:shade val="100000"/>
                    <a:satMod val="110000"/>
                    <a:lumMod val="100000"/>
                  </a:schemeClr>
                </a:gs>
                <a:gs pos="100000">
                  <a:schemeClr val="accent2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'UK average prices 12 years (2)'!$A$6:$A$20</c:f>
              <c:strCache>
                <c:ptCount val="14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  <c:pt idx="13">
                  <c:v>2021</c:v>
                </c:pt>
              </c:strCache>
            </c:strRef>
          </c:cat>
          <c:val>
            <c:numRef>
              <c:f>'UK average prices 12 years (2)'!$D$6:$D$20</c:f>
              <c:numCache>
                <c:formatCode>General</c:formatCode>
                <c:ptCount val="14"/>
                <c:pt idx="0">
                  <c:v>176514.16777500001</c:v>
                </c:pt>
                <c:pt idx="1">
                  <c:v>141384.10804999995</c:v>
                </c:pt>
                <c:pt idx="2">
                  <c:v>131723.72799999997</c:v>
                </c:pt>
                <c:pt idx="3">
                  <c:v>115786.29584999998</c:v>
                </c:pt>
                <c:pt idx="4">
                  <c:v>102857.73873749998</c:v>
                </c:pt>
                <c:pt idx="5">
                  <c:v>99925.461609999998</c:v>
                </c:pt>
                <c:pt idx="6">
                  <c:v>107616.79505</c:v>
                </c:pt>
                <c:pt idx="7">
                  <c:v>115437.83527500003</c:v>
                </c:pt>
                <c:pt idx="8">
                  <c:v>122972.3996</c:v>
                </c:pt>
                <c:pt idx="9">
                  <c:v>127610.89862499996</c:v>
                </c:pt>
                <c:pt idx="10">
                  <c:v>133442.47562499999</c:v>
                </c:pt>
                <c:pt idx="11">
                  <c:v>138093.21784999999</c:v>
                </c:pt>
                <c:pt idx="12">
                  <c:v>143190.31952499997</c:v>
                </c:pt>
                <c:pt idx="13">
                  <c:v>154224.06883333335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E6-514B-9186-95F7145F12D1}"/>
            </c:ext>
          </c:extLst>
        </c:ser>
        <c:ser>
          <c:idx val="2"/>
          <c:order val="2"/>
          <c:tx>
            <c:strRef>
              <c:f>'UK average prices 12 years (2)'!$F$3:$F$5</c:f>
              <c:strCache>
                <c:ptCount val="1"/>
                <c:pt idx="0">
                  <c:v>S92000003 - Scotland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4000"/>
                    <a:satMod val="103000"/>
                    <a:lumMod val="102000"/>
                  </a:schemeClr>
                </a:gs>
                <a:gs pos="50000">
                  <a:schemeClr val="accent3">
                    <a:shade val="100000"/>
                    <a:satMod val="110000"/>
                    <a:lumMod val="100000"/>
                  </a:schemeClr>
                </a:gs>
                <a:gs pos="100000">
                  <a:schemeClr val="accent3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'UK average prices 12 years (2)'!$A$6:$A$20</c:f>
              <c:strCache>
                <c:ptCount val="14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  <c:pt idx="13">
                  <c:v>2021</c:v>
                </c:pt>
              </c:strCache>
            </c:strRef>
          </c:cat>
          <c:val>
            <c:numRef>
              <c:f>'UK average prices 12 years (2)'!$F$6:$F$20</c:f>
              <c:numCache>
                <c:formatCode>General</c:formatCode>
                <c:ptCount val="14"/>
                <c:pt idx="0">
                  <c:v>136633.98338333334</c:v>
                </c:pt>
                <c:pt idx="1">
                  <c:v>129881.00271666666</c:v>
                </c:pt>
                <c:pt idx="2">
                  <c:v>131901.89575</c:v>
                </c:pt>
                <c:pt idx="3">
                  <c:v>129489.315825</c:v>
                </c:pt>
                <c:pt idx="4">
                  <c:v>125248.78982499999</c:v>
                </c:pt>
                <c:pt idx="5">
                  <c:v>125754.63342500002</c:v>
                </c:pt>
                <c:pt idx="6">
                  <c:v>131664.20268333334</c:v>
                </c:pt>
                <c:pt idx="7">
                  <c:v>136887.19643333336</c:v>
                </c:pt>
                <c:pt idx="8">
                  <c:v>138749.18445</c:v>
                </c:pt>
                <c:pt idx="9">
                  <c:v>142835.59671666668</c:v>
                </c:pt>
                <c:pt idx="10">
                  <c:v>149104.00668333334</c:v>
                </c:pt>
                <c:pt idx="11">
                  <c:v>151815.82228333334</c:v>
                </c:pt>
                <c:pt idx="12">
                  <c:v>156120.56144166665</c:v>
                </c:pt>
                <c:pt idx="13">
                  <c:v>170613.63901111114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E6-514B-9186-95F7145F12D1}"/>
            </c:ext>
          </c:extLst>
        </c:ser>
        <c:ser>
          <c:idx val="3"/>
          <c:order val="3"/>
          <c:tx>
            <c:strRef>
              <c:f>'UK average prices 12 years (2)'!$H$3:$H$5</c:f>
              <c:strCache>
                <c:ptCount val="1"/>
                <c:pt idx="0">
                  <c:v>W92000004 - Wales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4000"/>
                    <a:satMod val="103000"/>
                    <a:lumMod val="102000"/>
                  </a:schemeClr>
                </a:gs>
                <a:gs pos="50000">
                  <a:schemeClr val="accent4">
                    <a:shade val="100000"/>
                    <a:satMod val="110000"/>
                    <a:lumMod val="100000"/>
                  </a:schemeClr>
                </a:gs>
                <a:gs pos="100000">
                  <a:schemeClr val="accent4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'UK average prices 12 years (2)'!$A$6:$A$20</c:f>
              <c:strCache>
                <c:ptCount val="14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  <c:pt idx="13">
                  <c:v>2021</c:v>
                </c:pt>
              </c:strCache>
            </c:strRef>
          </c:cat>
          <c:val>
            <c:numRef>
              <c:f>'UK average prices 12 years (2)'!$H$6:$H$20</c:f>
              <c:numCache>
                <c:formatCode>General</c:formatCode>
                <c:ptCount val="14"/>
                <c:pt idx="0">
                  <c:v>138651.37044166666</c:v>
                </c:pt>
                <c:pt idx="1">
                  <c:v>127657.60555833334</c:v>
                </c:pt>
                <c:pt idx="2">
                  <c:v>130972.99065000001</c:v>
                </c:pt>
                <c:pt idx="3">
                  <c:v>128410.59415</c:v>
                </c:pt>
                <c:pt idx="4">
                  <c:v>127898.34305833334</c:v>
                </c:pt>
                <c:pt idx="5">
                  <c:v>128423.37711666668</c:v>
                </c:pt>
                <c:pt idx="6">
                  <c:v>134879.1635</c:v>
                </c:pt>
                <c:pt idx="7">
                  <c:v>138631.59357500004</c:v>
                </c:pt>
                <c:pt idx="8">
                  <c:v>144425.21148333332</c:v>
                </c:pt>
                <c:pt idx="9">
                  <c:v>150566.16931666664</c:v>
                </c:pt>
                <c:pt idx="10">
                  <c:v>157401.35774166667</c:v>
                </c:pt>
                <c:pt idx="11">
                  <c:v>163480.09643333332</c:v>
                </c:pt>
                <c:pt idx="12">
                  <c:v>169523.01298333335</c:v>
                </c:pt>
                <c:pt idx="13">
                  <c:v>187237.74134444448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AE6-514B-9186-95F7145F12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113143663"/>
        <c:axId val="1113155727"/>
      </c:barChart>
      <c:valAx>
        <c:axId val="11131557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3143663"/>
        <c:crosses val="autoZero"/>
        <c:crossBetween val="between"/>
      </c:valAx>
      <c:catAx>
        <c:axId val="11131436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315572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[UK12.xlsx]UK average prices 12 years (2)!PivotTable1</c:name>
    <c:fmtId val="17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'UK average prices 12 years (2)'!$B$3:$B$5</c:f>
              <c:strCache>
                <c:ptCount val="1"/>
                <c:pt idx="0">
                  <c:v>E92000001 - England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'UK average prices 12 years (2)'!$A$6:$A$20</c:f>
              <c:strCache>
                <c:ptCount val="14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  <c:pt idx="13">
                  <c:v>2021</c:v>
                </c:pt>
              </c:strCache>
            </c:strRef>
          </c:cat>
          <c:val>
            <c:numRef>
              <c:f>'UK average prices 12 years (2)'!$B$6:$B$20</c:f>
              <c:numCache>
                <c:formatCode>General</c:formatCode>
                <c:ptCount val="14"/>
                <c:pt idx="0">
                  <c:v>182379.82690833334</c:v>
                </c:pt>
                <c:pt idx="1">
                  <c:v>166558.63924166668</c:v>
                </c:pt>
                <c:pt idx="2">
                  <c:v>177472.53550833336</c:v>
                </c:pt>
                <c:pt idx="3">
                  <c:v>175229.96049166666</c:v>
                </c:pt>
                <c:pt idx="4">
                  <c:v>177488.02027499999</c:v>
                </c:pt>
                <c:pt idx="5">
                  <c:v>182581.394375</c:v>
                </c:pt>
                <c:pt idx="6">
                  <c:v>197771.08615833332</c:v>
                </c:pt>
                <c:pt idx="7">
                  <c:v>211174.75404166666</c:v>
                </c:pt>
                <c:pt idx="8">
                  <c:v>227337.08129999999</c:v>
                </c:pt>
                <c:pt idx="9">
                  <c:v>238161.07293333334</c:v>
                </c:pt>
                <c:pt idx="10">
                  <c:v>245017.40445833327</c:v>
                </c:pt>
                <c:pt idx="11">
                  <c:v>246634.90185000002</c:v>
                </c:pt>
                <c:pt idx="12">
                  <c:v>253665.12515833334</c:v>
                </c:pt>
                <c:pt idx="13">
                  <c:v>273291.74582222226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AB-6749-9418-89B002C59950}"/>
            </c:ext>
          </c:extLst>
        </c:ser>
        <c:ser>
          <c:idx val="1"/>
          <c:order val="1"/>
          <c:tx>
            <c:strRef>
              <c:f>'UK average prices 12 years (2)'!$D$3:$D$5</c:f>
              <c:strCache>
                <c:ptCount val="1"/>
                <c:pt idx="0">
                  <c:v>N92000001 - Northern Ireland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'UK average prices 12 years (2)'!$A$6:$A$20</c:f>
              <c:strCache>
                <c:ptCount val="14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  <c:pt idx="13">
                  <c:v>2021</c:v>
                </c:pt>
              </c:strCache>
            </c:strRef>
          </c:cat>
          <c:val>
            <c:numRef>
              <c:f>'UK average prices 12 years (2)'!$D$6:$D$20</c:f>
              <c:numCache>
                <c:formatCode>General</c:formatCode>
                <c:ptCount val="14"/>
                <c:pt idx="0">
                  <c:v>176514.16777500001</c:v>
                </c:pt>
                <c:pt idx="1">
                  <c:v>141384.10804999995</c:v>
                </c:pt>
                <c:pt idx="2">
                  <c:v>131723.72799999997</c:v>
                </c:pt>
                <c:pt idx="3">
                  <c:v>115786.29584999998</c:v>
                </c:pt>
                <c:pt idx="4">
                  <c:v>102857.73873749998</c:v>
                </c:pt>
                <c:pt idx="5">
                  <c:v>99925.461609999998</c:v>
                </c:pt>
                <c:pt idx="6">
                  <c:v>107616.79505</c:v>
                </c:pt>
                <c:pt idx="7">
                  <c:v>115437.83527500003</c:v>
                </c:pt>
                <c:pt idx="8">
                  <c:v>122972.3996</c:v>
                </c:pt>
                <c:pt idx="9">
                  <c:v>127610.89862499996</c:v>
                </c:pt>
                <c:pt idx="10">
                  <c:v>133442.47562499999</c:v>
                </c:pt>
                <c:pt idx="11">
                  <c:v>138093.21784999999</c:v>
                </c:pt>
                <c:pt idx="12">
                  <c:v>143190.31952499997</c:v>
                </c:pt>
                <c:pt idx="13">
                  <c:v>154224.06883333335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AB-6749-9418-89B002C59950}"/>
            </c:ext>
          </c:extLst>
        </c:ser>
        <c:ser>
          <c:idx val="2"/>
          <c:order val="2"/>
          <c:tx>
            <c:strRef>
              <c:f>'UK average prices 12 years (2)'!$F$3:$F$5</c:f>
              <c:strCache>
                <c:ptCount val="1"/>
                <c:pt idx="0">
                  <c:v>S92000003 - Scotland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'UK average prices 12 years (2)'!$A$6:$A$20</c:f>
              <c:strCache>
                <c:ptCount val="14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  <c:pt idx="13">
                  <c:v>2021</c:v>
                </c:pt>
              </c:strCache>
            </c:strRef>
          </c:cat>
          <c:val>
            <c:numRef>
              <c:f>'UK average prices 12 years (2)'!$F$6:$F$20</c:f>
              <c:numCache>
                <c:formatCode>General</c:formatCode>
                <c:ptCount val="14"/>
                <c:pt idx="0">
                  <c:v>136633.98338333334</c:v>
                </c:pt>
                <c:pt idx="1">
                  <c:v>129881.00271666666</c:v>
                </c:pt>
                <c:pt idx="2">
                  <c:v>131901.89575</c:v>
                </c:pt>
                <c:pt idx="3">
                  <c:v>129489.315825</c:v>
                </c:pt>
                <c:pt idx="4">
                  <c:v>125248.78982499999</c:v>
                </c:pt>
                <c:pt idx="5">
                  <c:v>125754.63342500002</c:v>
                </c:pt>
                <c:pt idx="6">
                  <c:v>131664.20268333334</c:v>
                </c:pt>
                <c:pt idx="7">
                  <c:v>136887.19643333336</c:v>
                </c:pt>
                <c:pt idx="8">
                  <c:v>138749.18445</c:v>
                </c:pt>
                <c:pt idx="9">
                  <c:v>142835.59671666668</c:v>
                </c:pt>
                <c:pt idx="10">
                  <c:v>149104.00668333334</c:v>
                </c:pt>
                <c:pt idx="11">
                  <c:v>151815.82228333334</c:v>
                </c:pt>
                <c:pt idx="12">
                  <c:v>156120.56144166665</c:v>
                </c:pt>
                <c:pt idx="13">
                  <c:v>170613.63901111114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3AB-6749-9418-89B002C59950}"/>
            </c:ext>
          </c:extLst>
        </c:ser>
        <c:ser>
          <c:idx val="3"/>
          <c:order val="3"/>
          <c:tx>
            <c:strRef>
              <c:f>'UK average prices 12 years (2)'!$H$3:$H$5</c:f>
              <c:strCache>
                <c:ptCount val="1"/>
                <c:pt idx="0">
                  <c:v>W92000004 - Wales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'UK average prices 12 years (2)'!$A$6:$A$20</c:f>
              <c:strCache>
                <c:ptCount val="14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  <c:pt idx="13">
                  <c:v>2021</c:v>
                </c:pt>
              </c:strCache>
            </c:strRef>
          </c:cat>
          <c:val>
            <c:numRef>
              <c:f>'UK average prices 12 years (2)'!$H$6:$H$20</c:f>
              <c:numCache>
                <c:formatCode>General</c:formatCode>
                <c:ptCount val="14"/>
                <c:pt idx="0">
                  <c:v>138651.37044166666</c:v>
                </c:pt>
                <c:pt idx="1">
                  <c:v>127657.60555833334</c:v>
                </c:pt>
                <c:pt idx="2">
                  <c:v>130972.99065000001</c:v>
                </c:pt>
                <c:pt idx="3">
                  <c:v>128410.59415</c:v>
                </c:pt>
                <c:pt idx="4">
                  <c:v>127898.34305833334</c:v>
                </c:pt>
                <c:pt idx="5">
                  <c:v>128423.37711666668</c:v>
                </c:pt>
                <c:pt idx="6">
                  <c:v>134879.1635</c:v>
                </c:pt>
                <c:pt idx="7">
                  <c:v>138631.59357500004</c:v>
                </c:pt>
                <c:pt idx="8">
                  <c:v>144425.21148333332</c:v>
                </c:pt>
                <c:pt idx="9">
                  <c:v>150566.16931666664</c:v>
                </c:pt>
                <c:pt idx="10">
                  <c:v>157401.35774166667</c:v>
                </c:pt>
                <c:pt idx="11">
                  <c:v>163480.09643333332</c:v>
                </c:pt>
                <c:pt idx="12">
                  <c:v>169523.01298333335</c:v>
                </c:pt>
                <c:pt idx="13">
                  <c:v>187237.74134444448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3AB-6749-9418-89B002C599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9901711"/>
        <c:axId val="1309889647"/>
      </c:lineChart>
      <c:catAx>
        <c:axId val="130990171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889647"/>
        <c:crosses val="autoZero"/>
        <c:auto val="1"/>
        <c:lblAlgn val="ctr"/>
        <c:lblOffset val="100"/>
        <c:noMultiLvlLbl val="0"/>
      </c:catAx>
      <c:valAx>
        <c:axId val="1309889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901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Sales Volumes (West Midlands)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69677832356921"/>
          <c:y val="9.7966457023060796E-2"/>
          <c:w val="0.88164980799212966"/>
          <c:h val="0.626439195100612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Sales_Vol_WestMidland!$C$2</c:f>
              <c:strCache>
                <c:ptCount val="1"/>
                <c:pt idx="0">
                  <c:v>Avg_Price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3000"/>
                    <a:lumMod val="102000"/>
                  </a:schemeClr>
                </a:gs>
                <a:gs pos="50000">
                  <a:schemeClr val="accent2">
                    <a:shade val="100000"/>
                    <a:satMod val="110000"/>
                    <a:lumMod val="100000"/>
                  </a:schemeClr>
                </a:gs>
                <a:gs pos="100000">
                  <a:schemeClr val="accent2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Sales_Vol_WestMidland!$B$3:$B$10</c:f>
              <c:strCache>
                <c:ptCount val="8"/>
                <c:pt idx="0">
                  <c:v>WREKIN</c:v>
                </c:pt>
                <c:pt idx="1">
                  <c:v>HEREFORDSHIRE</c:v>
                </c:pt>
                <c:pt idx="2">
                  <c:v>STOKE-ON-TRENT</c:v>
                </c:pt>
                <c:pt idx="3">
                  <c:v>SHROPSHIRE</c:v>
                </c:pt>
                <c:pt idx="4">
                  <c:v>WORCESTERSHIRE</c:v>
                </c:pt>
                <c:pt idx="5">
                  <c:v>WARWICKSHIRE</c:v>
                </c:pt>
                <c:pt idx="6">
                  <c:v>STAFFORDSHIRE</c:v>
                </c:pt>
                <c:pt idx="7">
                  <c:v>WEST MIDLANDS</c:v>
                </c:pt>
              </c:strCache>
            </c:strRef>
          </c:cat>
          <c:val>
            <c:numRef>
              <c:f>Sales_Vol_WestMidland!$C$3:$C$10</c:f>
              <c:numCache>
                <c:formatCode>General</c:formatCode>
                <c:ptCount val="8"/>
                <c:pt idx="0">
                  <c:v>1211</c:v>
                </c:pt>
                <c:pt idx="1">
                  <c:v>1629</c:v>
                </c:pt>
                <c:pt idx="2">
                  <c:v>1720</c:v>
                </c:pt>
                <c:pt idx="3">
                  <c:v>2741</c:v>
                </c:pt>
                <c:pt idx="4">
                  <c:v>4951</c:v>
                </c:pt>
                <c:pt idx="5">
                  <c:v>5183</c:v>
                </c:pt>
                <c:pt idx="6">
                  <c:v>6812</c:v>
                </c:pt>
                <c:pt idx="7">
                  <c:v>16299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E7-094E-8E52-47CE1FD3F57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69191856"/>
        <c:axId val="369193936"/>
      </c:barChart>
      <c:catAx>
        <c:axId val="3691918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/>
                  <a:t>2021 (Q3)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193936"/>
        <c:crosses val="autoZero"/>
        <c:auto val="1"/>
        <c:lblAlgn val="ctr"/>
        <c:lblOffset val="100"/>
        <c:noMultiLvlLbl val="0"/>
      </c:catAx>
      <c:valAx>
        <c:axId val="369193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191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ZA"/>
              <a:t>Average Price vs Sales (West Midlands)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'Avg_Price_&amp;_Sales_Comp'!$C$3</c:f>
              <c:strCache>
                <c:ptCount val="1"/>
                <c:pt idx="0">
                  <c:v>Average Price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76000"/>
                    <a:tint val="94000"/>
                    <a:satMod val="103000"/>
                    <a:lumMod val="102000"/>
                  </a:schemeClr>
                </a:gs>
                <a:gs pos="50000">
                  <a:schemeClr val="accent2">
                    <a:shade val="76000"/>
                    <a:shade val="100000"/>
                    <a:satMod val="110000"/>
                    <a:lumMod val="100000"/>
                  </a:schemeClr>
                </a:gs>
                <a:gs pos="100000">
                  <a:schemeClr val="accent2">
                    <a:shade val="76000"/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'Avg_Price_&amp;_Sales_Comp'!$B$4:$B$11</c:f>
              <c:strCache>
                <c:ptCount val="8"/>
                <c:pt idx="0">
                  <c:v>WREKIN</c:v>
                </c:pt>
                <c:pt idx="1">
                  <c:v>HEREFORDSHIRE</c:v>
                </c:pt>
                <c:pt idx="2">
                  <c:v>STOKE-ON-TRENT</c:v>
                </c:pt>
                <c:pt idx="3">
                  <c:v>SHROPSHIRE</c:v>
                </c:pt>
                <c:pt idx="4">
                  <c:v>WORCESTERSHIRE</c:v>
                </c:pt>
                <c:pt idx="5">
                  <c:v>WARWICKSHIRE</c:v>
                </c:pt>
                <c:pt idx="6">
                  <c:v>STAFFORDSHIRE</c:v>
                </c:pt>
                <c:pt idx="7">
                  <c:v>WEST MIDLANDS</c:v>
                </c:pt>
              </c:strCache>
            </c:strRef>
          </c:cat>
          <c:val>
            <c:numRef>
              <c:f>'Avg_Price_&amp;_Sales_Comp'!$C$4:$C$11</c:f>
              <c:numCache>
                <c:formatCode>\£#,##0</c:formatCode>
                <c:ptCount val="8"/>
                <c:pt idx="0">
                  <c:v>223960</c:v>
                </c:pt>
                <c:pt idx="1">
                  <c:v>309956</c:v>
                </c:pt>
                <c:pt idx="2">
                  <c:v>146853</c:v>
                </c:pt>
                <c:pt idx="3">
                  <c:v>294478</c:v>
                </c:pt>
                <c:pt idx="4">
                  <c:v>307530</c:v>
                </c:pt>
                <c:pt idx="5">
                  <c:v>334741</c:v>
                </c:pt>
                <c:pt idx="6">
                  <c:v>258815</c:v>
                </c:pt>
                <c:pt idx="7">
                  <c:v>248439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53-C94D-810F-C543FB49EC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overlap val="-27"/>
        <c:axId val="424224464"/>
        <c:axId val="424198256"/>
      </c:barChart>
      <c:lineChart>
        <c:grouping val="standard"/>
        <c:varyColors val="0"/>
        <c:ser>
          <c:idx val="1"/>
          <c:order val="1"/>
          <c:tx>
            <c:strRef>
              <c:f>'Avg_Price_&amp;_Sales_Comp'!$D$3</c:f>
              <c:strCache>
                <c:ptCount val="1"/>
                <c:pt idx="0">
                  <c:v>Sales Volumes</c:v>
                </c:pt>
              </c:strCache>
            </c:strRef>
          </c:tx>
          <c:spPr>
            <a:ln w="31750" cap="rnd">
              <a:solidFill>
                <a:schemeClr val="accent2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'Avg_Price_&amp;_Sales_Comp'!$B$4:$B$11</c:f>
              <c:strCache>
                <c:ptCount val="8"/>
                <c:pt idx="0">
                  <c:v>WREKIN</c:v>
                </c:pt>
                <c:pt idx="1">
                  <c:v>HEREFORDSHIRE</c:v>
                </c:pt>
                <c:pt idx="2">
                  <c:v>STOKE-ON-TRENT</c:v>
                </c:pt>
                <c:pt idx="3">
                  <c:v>SHROPSHIRE</c:v>
                </c:pt>
                <c:pt idx="4">
                  <c:v>WORCESTERSHIRE</c:v>
                </c:pt>
                <c:pt idx="5">
                  <c:v>WARWICKSHIRE</c:v>
                </c:pt>
                <c:pt idx="6">
                  <c:v>STAFFORDSHIRE</c:v>
                </c:pt>
                <c:pt idx="7">
                  <c:v>WEST MIDLANDS</c:v>
                </c:pt>
              </c:strCache>
            </c:strRef>
          </c:cat>
          <c:val>
            <c:numRef>
              <c:f>'Avg_Price_&amp;_Sales_Comp'!$D$4:$D$11</c:f>
              <c:numCache>
                <c:formatCode>General</c:formatCode>
                <c:ptCount val="8"/>
                <c:pt idx="0">
                  <c:v>1211</c:v>
                </c:pt>
                <c:pt idx="1">
                  <c:v>1629</c:v>
                </c:pt>
                <c:pt idx="2">
                  <c:v>1720</c:v>
                </c:pt>
                <c:pt idx="3">
                  <c:v>2741</c:v>
                </c:pt>
                <c:pt idx="4">
                  <c:v>4951</c:v>
                </c:pt>
                <c:pt idx="5">
                  <c:v>5183</c:v>
                </c:pt>
                <c:pt idx="6">
                  <c:v>6812</c:v>
                </c:pt>
                <c:pt idx="7">
                  <c:v>16299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53-C94D-810F-C543FB49EC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4204496"/>
        <c:axId val="424203248"/>
      </c:lineChart>
      <c:catAx>
        <c:axId val="424224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/>
                  <a:t>2021 (Q3)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198256"/>
        <c:crosses val="autoZero"/>
        <c:auto val="1"/>
        <c:lblAlgn val="ctr"/>
        <c:lblOffset val="100"/>
        <c:noMultiLvlLbl val="0"/>
      </c:catAx>
      <c:valAx>
        <c:axId val="424198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/>
                  <a:t>Average House Prices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\£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224464"/>
        <c:crosses val="autoZero"/>
        <c:crossBetween val="between"/>
      </c:valAx>
      <c:valAx>
        <c:axId val="42420324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/>
                  <a:t>Sales Volumes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204496"/>
        <c:crosses val="max"/>
        <c:crossBetween val="between"/>
      </c:valAx>
      <c:catAx>
        <c:axId val="4242044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242032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36EC7B-9254-4593-AA5E-36ED4721A1E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DD20ECD-346F-45FE-A0F7-2F0551429274}">
      <dgm:prSet/>
      <dgm:spPr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19000">
              <a:schemeClr val="accent2">
                <a:hueOff val="0"/>
                <a:satOff val="0"/>
                <a:lum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</a:gradFill>
      </dgm:spPr>
      <dgm:t>
        <a:bodyPr/>
        <a:lstStyle/>
        <a:p>
          <a:r>
            <a:rPr lang="en-GB" baseline="0" dirty="0">
              <a:solidFill>
                <a:schemeClr val="tx1"/>
              </a:solidFill>
            </a:rPr>
            <a:t>What trends have the UK housing prices and sales followed for the past 16 years? </a:t>
          </a:r>
          <a:endParaRPr lang="en-US" dirty="0">
            <a:solidFill>
              <a:schemeClr val="tx1"/>
            </a:solidFill>
          </a:endParaRPr>
        </a:p>
      </dgm:t>
    </dgm:pt>
    <dgm:pt modelId="{B640B640-EE01-4809-A1D7-952CA6C2FA32}" type="parTrans" cxnId="{F65A9701-EF75-45A4-95CD-28922D934D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22DF341-BC6B-4452-A156-673E14828575}" type="sibTrans" cxnId="{F65A9701-EF75-45A4-95CD-28922D934D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C8B7E9F-6170-4B77-9A14-FD1748EED8FA}">
      <dgm:prSet/>
      <dgm:spPr/>
      <dgm:t>
        <a:bodyPr/>
        <a:lstStyle/>
        <a:p>
          <a:r>
            <a:rPr lang="en-GB" i="1" baseline="0">
              <a:solidFill>
                <a:schemeClr val="tx1"/>
              </a:solidFill>
            </a:rPr>
            <a:t>How have they been affected by the 2008 financial crash and Covid-19?</a:t>
          </a:r>
          <a:endParaRPr lang="en-US">
            <a:solidFill>
              <a:schemeClr val="tx1"/>
            </a:solidFill>
          </a:endParaRPr>
        </a:p>
      </dgm:t>
    </dgm:pt>
    <dgm:pt modelId="{ACAEFE57-A0B8-446E-A10C-4150654B4C87}" type="parTrans" cxnId="{D7D4369F-7AC5-48FD-A431-EAC148EA18B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F1715EC-E73E-45C3-9E9E-E09FD8955A4A}" type="sibTrans" cxnId="{D7D4369F-7AC5-48FD-A431-EAC148EA18B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3425A29-B7DD-4B12-8AD8-2E692F20FBED}">
      <dgm:prSet/>
      <dgm:spPr/>
      <dgm:t>
        <a:bodyPr/>
        <a:lstStyle/>
        <a:p>
          <a:r>
            <a:rPr lang="en-GB" baseline="0" dirty="0">
              <a:solidFill>
                <a:schemeClr val="tx1"/>
              </a:solidFill>
            </a:rPr>
            <a:t>Where are housing prices and sales volume highest in the UK? </a:t>
          </a:r>
          <a:endParaRPr lang="en-US" dirty="0">
            <a:solidFill>
              <a:schemeClr val="tx1"/>
            </a:solidFill>
          </a:endParaRPr>
        </a:p>
      </dgm:t>
    </dgm:pt>
    <dgm:pt modelId="{5E5C16D9-8454-496D-AD40-34B46342E01B}" type="parTrans" cxnId="{14CB7E1E-D1E9-4ED4-B10A-25B48FE7E4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1628AB7-2B0A-4879-9DFC-A6CCB275B99E}" type="sibTrans" cxnId="{14CB7E1E-D1E9-4ED4-B10A-25B48FE7E4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B45247F-1F15-40BE-8615-960E8D5DF803}">
      <dgm:prSet/>
      <dgm:spPr/>
      <dgm:t>
        <a:bodyPr/>
        <a:lstStyle/>
        <a:p>
          <a:r>
            <a:rPr lang="en-GB" i="1" baseline="0" dirty="0">
              <a:solidFill>
                <a:schemeClr val="tx1"/>
              </a:solidFill>
            </a:rPr>
            <a:t>Using the most recent data from July 2021</a:t>
          </a:r>
          <a:endParaRPr lang="en-US" dirty="0">
            <a:solidFill>
              <a:schemeClr val="tx1"/>
            </a:solidFill>
          </a:endParaRPr>
        </a:p>
      </dgm:t>
    </dgm:pt>
    <dgm:pt modelId="{19D45BA3-6621-45C9-A5AE-C4B4881D71FE}" type="parTrans" cxnId="{DA391598-6E6D-4BF1-A4A5-1456C8F48D7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2E8283A-5108-431D-9D8E-430AF4376242}" type="sibTrans" cxnId="{DA391598-6E6D-4BF1-A4A5-1456C8F48D7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818EED5-E835-42AD-86AE-D63C66F011A4}">
      <dgm:prSet/>
      <dgm:spPr/>
      <dgm:t>
        <a:bodyPr/>
        <a:lstStyle/>
        <a:p>
          <a:r>
            <a:rPr lang="en-GB" baseline="0" dirty="0">
              <a:solidFill>
                <a:schemeClr val="tx1"/>
              </a:solidFill>
            </a:rPr>
            <a:t>Where is the highest sales volume and housing price within the West Midlands?</a:t>
          </a:r>
          <a:endParaRPr lang="en-US" dirty="0">
            <a:solidFill>
              <a:schemeClr val="tx1"/>
            </a:solidFill>
          </a:endParaRPr>
        </a:p>
      </dgm:t>
    </dgm:pt>
    <dgm:pt modelId="{E6582CC9-3849-4652-AC0F-C4B3FF59A1A0}" type="parTrans" cxnId="{49F573BD-F59F-4164-AE2A-39D4458648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2DAF790-0467-4AD1-B6BE-D337E2BC9E2A}" type="sibTrans" cxnId="{49F573BD-F59F-4164-AE2A-39D4458648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8B5DC4-3FE4-476B-B407-4D480D799440}">
      <dgm:prSet/>
      <dgm:spPr/>
      <dgm:t>
        <a:bodyPr/>
        <a:lstStyle/>
        <a:p>
          <a:r>
            <a:rPr lang="en-GB" baseline="0" dirty="0">
              <a:solidFill>
                <a:schemeClr val="tx1"/>
              </a:solidFill>
            </a:rPr>
            <a:t>How does the West Midlands compare with the other regions of England when it comes to housing prices and purchase volume? </a:t>
          </a:r>
          <a:endParaRPr lang="en-US" dirty="0">
            <a:solidFill>
              <a:schemeClr val="tx1"/>
            </a:solidFill>
          </a:endParaRPr>
        </a:p>
      </dgm:t>
    </dgm:pt>
    <dgm:pt modelId="{BF0643B8-8320-413E-B322-D1909383F0D8}" type="parTrans" cxnId="{A316ACAD-DF92-4F7C-898C-8B22631CD29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77A94AC-8BC1-4D52-ABA5-5F90E9882910}" type="sibTrans" cxnId="{A316ACAD-DF92-4F7C-898C-8B22631CD29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1975134-DD9B-4F3A-BD34-5CE5659BD1D3}">
      <dgm:prSet/>
      <dgm:spPr/>
      <dgm:t>
        <a:bodyPr/>
        <a:lstStyle/>
        <a:p>
          <a:r>
            <a:rPr lang="en-GB" i="1" baseline="0" dirty="0">
              <a:solidFill>
                <a:schemeClr val="tx1"/>
              </a:solidFill>
            </a:rPr>
            <a:t>A comparison between Birmingham, Coventry, Dudley, Sandwell, Solihull, Walsall, Wolverhampton, using the most recent data (July 2021)</a:t>
          </a:r>
          <a:endParaRPr lang="en-US" dirty="0">
            <a:solidFill>
              <a:schemeClr val="tx1"/>
            </a:solidFill>
          </a:endParaRPr>
        </a:p>
      </dgm:t>
    </dgm:pt>
    <dgm:pt modelId="{573C460A-75E0-49A0-88F1-60DA2377738B}" type="sibTrans" cxnId="{8871D886-6B2E-44BA-8414-E76CFCEA17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64FC534-E446-485B-AD6B-637643A248FE}" type="parTrans" cxnId="{8871D886-6B2E-44BA-8414-E76CFCEA17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5E5B2AA-85FC-FA4F-B30D-B8A9A386C6F8}" type="pres">
      <dgm:prSet presAssocID="{4C36EC7B-9254-4593-AA5E-36ED4721A1E0}" presName="linear" presStyleCnt="0">
        <dgm:presLayoutVars>
          <dgm:animLvl val="lvl"/>
          <dgm:resizeHandles val="exact"/>
        </dgm:presLayoutVars>
      </dgm:prSet>
      <dgm:spPr/>
    </dgm:pt>
    <dgm:pt modelId="{9DA6F63F-3B65-C942-BA3E-B2DAC62A6AD3}" type="pres">
      <dgm:prSet presAssocID="{EDD20ECD-346F-45FE-A0F7-2F055142927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2EC6725-FC2D-B44A-BB52-F0094591F1BE}" type="pres">
      <dgm:prSet presAssocID="{EDD20ECD-346F-45FE-A0F7-2F0551429274}" presName="childText" presStyleLbl="revTx" presStyleIdx="0" presStyleCnt="3">
        <dgm:presLayoutVars>
          <dgm:bulletEnabled val="1"/>
        </dgm:presLayoutVars>
      </dgm:prSet>
      <dgm:spPr/>
    </dgm:pt>
    <dgm:pt modelId="{86F0D8F6-35C6-5B49-9B9D-975AE96986D2}" type="pres">
      <dgm:prSet presAssocID="{A3425A29-B7DD-4B12-8AD8-2E692F20FBE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B150DCF-6D4E-3F43-A2C5-C1D2B7188AD0}" type="pres">
      <dgm:prSet presAssocID="{A3425A29-B7DD-4B12-8AD8-2E692F20FBED}" presName="childText" presStyleLbl="revTx" presStyleIdx="1" presStyleCnt="3">
        <dgm:presLayoutVars>
          <dgm:bulletEnabled val="1"/>
        </dgm:presLayoutVars>
      </dgm:prSet>
      <dgm:spPr/>
    </dgm:pt>
    <dgm:pt modelId="{C05C6754-EEFA-764B-BE57-407694297070}" type="pres">
      <dgm:prSet presAssocID="{7818EED5-E835-42AD-86AE-D63C66F011A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22CDB8C-15E1-8342-BE52-76100232022D}" type="pres">
      <dgm:prSet presAssocID="{F2DAF790-0467-4AD1-B6BE-D337E2BC9E2A}" presName="spacer" presStyleCnt="0"/>
      <dgm:spPr/>
    </dgm:pt>
    <dgm:pt modelId="{FB230554-1EFD-B343-BDAD-EFCA765A98CE}" type="pres">
      <dgm:prSet presAssocID="{FC8B5DC4-3FE4-476B-B407-4D480D79944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5EA9516-EDCA-994A-80E3-7D1A162F8411}" type="pres">
      <dgm:prSet presAssocID="{FC8B5DC4-3FE4-476B-B407-4D480D79944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65A9701-EF75-45A4-95CD-28922D934D32}" srcId="{4C36EC7B-9254-4593-AA5E-36ED4721A1E0}" destId="{EDD20ECD-346F-45FE-A0F7-2F0551429274}" srcOrd="0" destOrd="0" parTransId="{B640B640-EE01-4809-A1D7-952CA6C2FA32}" sibTransId="{C22DF341-BC6B-4452-A156-673E14828575}"/>
    <dgm:cxn modelId="{14CB7E1E-D1E9-4ED4-B10A-25B48FE7E493}" srcId="{4C36EC7B-9254-4593-AA5E-36ED4721A1E0}" destId="{A3425A29-B7DD-4B12-8AD8-2E692F20FBED}" srcOrd="1" destOrd="0" parTransId="{5E5C16D9-8454-496D-AD40-34B46342E01B}" sibTransId="{B1628AB7-2B0A-4879-9DFC-A6CCB275B99E}"/>
    <dgm:cxn modelId="{8F66A732-5CF8-C643-B58F-5D3496030ACC}" type="presOf" srcId="{EDD20ECD-346F-45FE-A0F7-2F0551429274}" destId="{9DA6F63F-3B65-C942-BA3E-B2DAC62A6AD3}" srcOrd="0" destOrd="0" presId="urn:microsoft.com/office/officeart/2005/8/layout/vList2"/>
    <dgm:cxn modelId="{A4881953-1222-2349-A00C-DEF9B9A49F48}" type="presOf" srcId="{5B45247F-1F15-40BE-8615-960E8D5DF803}" destId="{EB150DCF-6D4E-3F43-A2C5-C1D2B7188AD0}" srcOrd="0" destOrd="0" presId="urn:microsoft.com/office/officeart/2005/8/layout/vList2"/>
    <dgm:cxn modelId="{2B036F71-8026-FC4A-84EE-C41F40325CBE}" type="presOf" srcId="{4C36EC7B-9254-4593-AA5E-36ED4721A1E0}" destId="{35E5B2AA-85FC-FA4F-B30D-B8A9A386C6F8}" srcOrd="0" destOrd="0" presId="urn:microsoft.com/office/officeart/2005/8/layout/vList2"/>
    <dgm:cxn modelId="{7DB9C072-6E56-9E44-9F64-E10760BA7E39}" type="presOf" srcId="{7818EED5-E835-42AD-86AE-D63C66F011A4}" destId="{C05C6754-EEFA-764B-BE57-407694297070}" srcOrd="0" destOrd="0" presId="urn:microsoft.com/office/officeart/2005/8/layout/vList2"/>
    <dgm:cxn modelId="{106E6B73-C612-8244-80B0-281FA9B00517}" type="presOf" srcId="{FC8B5DC4-3FE4-476B-B407-4D480D799440}" destId="{FB230554-1EFD-B343-BDAD-EFCA765A98CE}" srcOrd="0" destOrd="0" presId="urn:microsoft.com/office/officeart/2005/8/layout/vList2"/>
    <dgm:cxn modelId="{8871D886-6B2E-44BA-8414-E76CFCEA1772}" srcId="{FC8B5DC4-3FE4-476B-B407-4D480D799440}" destId="{71975134-DD9B-4F3A-BD34-5CE5659BD1D3}" srcOrd="0" destOrd="0" parTransId="{964FC534-E446-485B-AD6B-637643A248FE}" sibTransId="{573C460A-75E0-49A0-88F1-60DA2377738B}"/>
    <dgm:cxn modelId="{DA391598-6E6D-4BF1-A4A5-1456C8F48D7F}" srcId="{A3425A29-B7DD-4B12-8AD8-2E692F20FBED}" destId="{5B45247F-1F15-40BE-8615-960E8D5DF803}" srcOrd="0" destOrd="0" parTransId="{19D45BA3-6621-45C9-A5AE-C4B4881D71FE}" sibTransId="{E2E8283A-5108-431D-9D8E-430AF4376242}"/>
    <dgm:cxn modelId="{D7D4369F-7AC5-48FD-A431-EAC148EA18B9}" srcId="{EDD20ECD-346F-45FE-A0F7-2F0551429274}" destId="{5C8B7E9F-6170-4B77-9A14-FD1748EED8FA}" srcOrd="0" destOrd="0" parTransId="{ACAEFE57-A0B8-446E-A10C-4150654B4C87}" sibTransId="{2F1715EC-E73E-45C3-9E9E-E09FD8955A4A}"/>
    <dgm:cxn modelId="{A316ACAD-DF92-4F7C-898C-8B22631CD29A}" srcId="{4C36EC7B-9254-4593-AA5E-36ED4721A1E0}" destId="{FC8B5DC4-3FE4-476B-B407-4D480D799440}" srcOrd="3" destOrd="0" parTransId="{BF0643B8-8320-413E-B322-D1909383F0D8}" sibTransId="{177A94AC-8BC1-4D52-ABA5-5F90E9882910}"/>
    <dgm:cxn modelId="{49F573BD-F59F-4164-AE2A-39D4458648B6}" srcId="{4C36EC7B-9254-4593-AA5E-36ED4721A1E0}" destId="{7818EED5-E835-42AD-86AE-D63C66F011A4}" srcOrd="2" destOrd="0" parTransId="{E6582CC9-3849-4652-AC0F-C4B3FF59A1A0}" sibTransId="{F2DAF790-0467-4AD1-B6BE-D337E2BC9E2A}"/>
    <dgm:cxn modelId="{58AD0CBF-DC6A-E94C-942E-CA746B8B5822}" type="presOf" srcId="{5C8B7E9F-6170-4B77-9A14-FD1748EED8FA}" destId="{72EC6725-FC2D-B44A-BB52-F0094591F1BE}" srcOrd="0" destOrd="0" presId="urn:microsoft.com/office/officeart/2005/8/layout/vList2"/>
    <dgm:cxn modelId="{DD428DF5-0F33-D04F-A837-E2F2010653BE}" type="presOf" srcId="{A3425A29-B7DD-4B12-8AD8-2E692F20FBED}" destId="{86F0D8F6-35C6-5B49-9B9D-975AE96986D2}" srcOrd="0" destOrd="0" presId="urn:microsoft.com/office/officeart/2005/8/layout/vList2"/>
    <dgm:cxn modelId="{3D992DF8-AD1C-804F-9B2D-23D745FDE284}" type="presOf" srcId="{71975134-DD9B-4F3A-BD34-5CE5659BD1D3}" destId="{F5EA9516-EDCA-994A-80E3-7D1A162F8411}" srcOrd="0" destOrd="0" presId="urn:microsoft.com/office/officeart/2005/8/layout/vList2"/>
    <dgm:cxn modelId="{5FAF1269-8B62-CA47-9686-1A0B934FF909}" type="presParOf" srcId="{35E5B2AA-85FC-FA4F-B30D-B8A9A386C6F8}" destId="{9DA6F63F-3B65-C942-BA3E-B2DAC62A6AD3}" srcOrd="0" destOrd="0" presId="urn:microsoft.com/office/officeart/2005/8/layout/vList2"/>
    <dgm:cxn modelId="{4D731CD0-C21D-2042-B7A5-3C11825B13B4}" type="presParOf" srcId="{35E5B2AA-85FC-FA4F-B30D-B8A9A386C6F8}" destId="{72EC6725-FC2D-B44A-BB52-F0094591F1BE}" srcOrd="1" destOrd="0" presId="urn:microsoft.com/office/officeart/2005/8/layout/vList2"/>
    <dgm:cxn modelId="{9AFC5BEA-C379-334A-A751-4C09E2578EB7}" type="presParOf" srcId="{35E5B2AA-85FC-FA4F-B30D-B8A9A386C6F8}" destId="{86F0D8F6-35C6-5B49-9B9D-975AE96986D2}" srcOrd="2" destOrd="0" presId="urn:microsoft.com/office/officeart/2005/8/layout/vList2"/>
    <dgm:cxn modelId="{EC524944-DF6D-A142-80F4-49DFDE1B76A2}" type="presParOf" srcId="{35E5B2AA-85FC-FA4F-B30D-B8A9A386C6F8}" destId="{EB150DCF-6D4E-3F43-A2C5-C1D2B7188AD0}" srcOrd="3" destOrd="0" presId="urn:microsoft.com/office/officeart/2005/8/layout/vList2"/>
    <dgm:cxn modelId="{77010FCA-F615-6845-91B4-4ADA4EB18517}" type="presParOf" srcId="{35E5B2AA-85FC-FA4F-B30D-B8A9A386C6F8}" destId="{C05C6754-EEFA-764B-BE57-407694297070}" srcOrd="4" destOrd="0" presId="urn:microsoft.com/office/officeart/2005/8/layout/vList2"/>
    <dgm:cxn modelId="{A046CC4D-C169-A344-B8B6-A9B9C5DAC5C1}" type="presParOf" srcId="{35E5B2AA-85FC-FA4F-B30D-B8A9A386C6F8}" destId="{322CDB8C-15E1-8342-BE52-76100232022D}" srcOrd="5" destOrd="0" presId="urn:microsoft.com/office/officeart/2005/8/layout/vList2"/>
    <dgm:cxn modelId="{ED8508BB-11D3-7244-84C1-7EBB1E72AE3E}" type="presParOf" srcId="{35E5B2AA-85FC-FA4F-B30D-B8A9A386C6F8}" destId="{FB230554-1EFD-B343-BDAD-EFCA765A98CE}" srcOrd="6" destOrd="0" presId="urn:microsoft.com/office/officeart/2005/8/layout/vList2"/>
    <dgm:cxn modelId="{FB14FC78-14AC-5445-AB8B-469D1E135FEC}" type="presParOf" srcId="{35E5B2AA-85FC-FA4F-B30D-B8A9A386C6F8}" destId="{F5EA9516-EDCA-994A-80E3-7D1A162F8411}" srcOrd="7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5BCB9F-1D6A-4F40-B22C-5B3E28030A8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A8C4FE9-AA2F-4975-BF10-F99271567752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In 2008 during global financial crisis, UK prices fell from a high average price of £184,000 in late 2007, to a low of just under £150,000 in early 2009. </a:t>
          </a:r>
          <a:endParaRPr lang="en-US" dirty="0">
            <a:solidFill>
              <a:schemeClr val="tx1"/>
            </a:solidFill>
          </a:endParaRPr>
        </a:p>
      </dgm:t>
    </dgm:pt>
    <dgm:pt modelId="{BF818226-3A00-4C7C-A4A7-F9498D071D96}" type="parTrans" cxnId="{94FF9BFD-0ACD-4ACC-A8FE-9435F5636C6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916F302-4873-4E75-BE28-4B450FB3AE43}" type="sibTrans" cxnId="{94FF9BFD-0ACD-4ACC-A8FE-9435F5636C6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72D2B58-6428-4E82-A6A1-BB77A9E0F8E8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House prices fell by 16% in 2008. They did not return to the higher level until mid-2014.</a:t>
          </a:r>
          <a:endParaRPr lang="en-US" dirty="0">
            <a:solidFill>
              <a:schemeClr val="tx1"/>
            </a:solidFill>
          </a:endParaRPr>
        </a:p>
      </dgm:t>
    </dgm:pt>
    <dgm:pt modelId="{C85A2D56-5431-477D-A3C7-D76DF9A113F4}" type="parTrans" cxnId="{F1402C8E-5477-4D9D-AC81-84EF578B878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B02216E-04BA-4A01-9CDA-FF61F4761FF2}" type="sibTrans" cxnId="{F1402C8E-5477-4D9D-AC81-84EF578B878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2B397-FC09-490B-B7F8-68A87903D645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During the 2008 financial crisis, property fell in value by up to 20% in UK. Average price recovered in 2014. </a:t>
          </a:r>
          <a:endParaRPr lang="en-US" dirty="0">
            <a:solidFill>
              <a:schemeClr val="tx1"/>
            </a:solidFill>
          </a:endParaRPr>
        </a:p>
      </dgm:t>
    </dgm:pt>
    <dgm:pt modelId="{EF08499C-9799-4FFF-97BD-9457F657450B}" type="parTrans" cxnId="{3C3CA497-6071-4293-B385-710415CA110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3F59A18-D3E4-496A-A1DD-51A1974EDD32}" type="sibTrans" cxnId="{3C3CA497-6071-4293-B385-710415CA110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D2FCEAA-EBC9-42ED-8CBC-8CFC9AAF553D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Average UK property value is £252,687 currently, and they are 10% higher than a year earlier.</a:t>
          </a:r>
          <a:endParaRPr lang="en-US" dirty="0">
            <a:solidFill>
              <a:schemeClr val="tx1"/>
            </a:solidFill>
          </a:endParaRPr>
        </a:p>
      </dgm:t>
    </dgm:pt>
    <dgm:pt modelId="{BB84929B-F469-491E-8296-8A73B02203E3}" type="parTrans" cxnId="{C0A4AD8A-59F0-4CE7-8559-8A1866E13D1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668152A-FD3E-46F2-932E-EB5B86943DDB}" type="sibTrans" cxnId="{C0A4AD8A-59F0-4CE7-8559-8A1866E13D1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BB9DA7C-7F2F-4031-9B37-CE6B01464E07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House prices have risen to almost 15% above levels seen in March 2020 when the coronavirus pandemic first struck the UK.</a:t>
          </a:r>
          <a:endParaRPr lang="en-US" dirty="0">
            <a:solidFill>
              <a:schemeClr val="tx1"/>
            </a:solidFill>
          </a:endParaRPr>
        </a:p>
      </dgm:t>
    </dgm:pt>
    <dgm:pt modelId="{F779168C-BCB1-41C7-A9E3-023238BDDC80}" type="parTrans" cxnId="{4113B0BB-8354-49DF-8A61-B8049AED7E1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702201C-7E13-42A9-A819-DD3DBB41531A}" type="sibTrans" cxnId="{4113B0BB-8354-49DF-8A61-B8049AED7E1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B49C1D8-6139-3045-A510-763D64C42ABE}" type="pres">
      <dgm:prSet presAssocID="{425BCB9F-1D6A-4F40-B22C-5B3E28030A85}" presName="diagram" presStyleCnt="0">
        <dgm:presLayoutVars>
          <dgm:dir/>
          <dgm:resizeHandles val="exact"/>
        </dgm:presLayoutVars>
      </dgm:prSet>
      <dgm:spPr/>
    </dgm:pt>
    <dgm:pt modelId="{2F64A24B-CCDF-174B-A5E2-ADDA25BC6748}" type="pres">
      <dgm:prSet presAssocID="{4A8C4FE9-AA2F-4975-BF10-F99271567752}" presName="node" presStyleLbl="node1" presStyleIdx="0" presStyleCnt="5">
        <dgm:presLayoutVars>
          <dgm:bulletEnabled val="1"/>
        </dgm:presLayoutVars>
      </dgm:prSet>
      <dgm:spPr/>
    </dgm:pt>
    <dgm:pt modelId="{5D326A39-CB61-944F-B78B-36810DB5EE2D}" type="pres">
      <dgm:prSet presAssocID="{8916F302-4873-4E75-BE28-4B450FB3AE43}" presName="sibTrans" presStyleCnt="0"/>
      <dgm:spPr/>
    </dgm:pt>
    <dgm:pt modelId="{A4C9B55B-E0D3-174B-A570-A1E7866E2D24}" type="pres">
      <dgm:prSet presAssocID="{A72D2B58-6428-4E82-A6A1-BB77A9E0F8E8}" presName="node" presStyleLbl="node1" presStyleIdx="1" presStyleCnt="5">
        <dgm:presLayoutVars>
          <dgm:bulletEnabled val="1"/>
        </dgm:presLayoutVars>
      </dgm:prSet>
      <dgm:spPr/>
    </dgm:pt>
    <dgm:pt modelId="{AC0B4619-EDB5-9B4B-AB9F-9BD774C86FFA}" type="pres">
      <dgm:prSet presAssocID="{3B02216E-04BA-4A01-9CDA-FF61F4761FF2}" presName="sibTrans" presStyleCnt="0"/>
      <dgm:spPr/>
    </dgm:pt>
    <dgm:pt modelId="{5A92821A-B368-1048-86A8-4DE273337C43}" type="pres">
      <dgm:prSet presAssocID="{2802B397-FC09-490B-B7F8-68A87903D645}" presName="node" presStyleLbl="node1" presStyleIdx="2" presStyleCnt="5">
        <dgm:presLayoutVars>
          <dgm:bulletEnabled val="1"/>
        </dgm:presLayoutVars>
      </dgm:prSet>
      <dgm:spPr/>
    </dgm:pt>
    <dgm:pt modelId="{7BDDF40F-F2E0-314A-B603-5CBA937B5DF0}" type="pres">
      <dgm:prSet presAssocID="{63F59A18-D3E4-496A-A1DD-51A1974EDD32}" presName="sibTrans" presStyleCnt="0"/>
      <dgm:spPr/>
    </dgm:pt>
    <dgm:pt modelId="{C59BE20C-9079-0E44-A417-D7A9DC0D1939}" type="pres">
      <dgm:prSet presAssocID="{9D2FCEAA-EBC9-42ED-8CBC-8CFC9AAF553D}" presName="node" presStyleLbl="node1" presStyleIdx="3" presStyleCnt="5">
        <dgm:presLayoutVars>
          <dgm:bulletEnabled val="1"/>
        </dgm:presLayoutVars>
      </dgm:prSet>
      <dgm:spPr/>
    </dgm:pt>
    <dgm:pt modelId="{62618313-DB67-4F42-9230-2080B48C6303}" type="pres">
      <dgm:prSet presAssocID="{C668152A-FD3E-46F2-932E-EB5B86943DDB}" presName="sibTrans" presStyleCnt="0"/>
      <dgm:spPr/>
    </dgm:pt>
    <dgm:pt modelId="{EDD7B754-C839-0944-A90F-8EEFDDD97B83}" type="pres">
      <dgm:prSet presAssocID="{BBB9DA7C-7F2F-4031-9B37-CE6B01464E07}" presName="node" presStyleLbl="node1" presStyleIdx="4" presStyleCnt="5">
        <dgm:presLayoutVars>
          <dgm:bulletEnabled val="1"/>
        </dgm:presLayoutVars>
      </dgm:prSet>
      <dgm:spPr/>
    </dgm:pt>
  </dgm:ptLst>
  <dgm:cxnLst>
    <dgm:cxn modelId="{4540FE38-A741-6747-9478-03C6F6C710DA}" type="presOf" srcId="{425BCB9F-1D6A-4F40-B22C-5B3E28030A85}" destId="{6B49C1D8-6139-3045-A510-763D64C42ABE}" srcOrd="0" destOrd="0" presId="urn:microsoft.com/office/officeart/2005/8/layout/default"/>
    <dgm:cxn modelId="{278D805E-C23F-7A41-A62C-B5B6A9315B3A}" type="presOf" srcId="{9D2FCEAA-EBC9-42ED-8CBC-8CFC9AAF553D}" destId="{C59BE20C-9079-0E44-A417-D7A9DC0D1939}" srcOrd="0" destOrd="0" presId="urn:microsoft.com/office/officeart/2005/8/layout/default"/>
    <dgm:cxn modelId="{C0A4AD8A-59F0-4CE7-8559-8A1866E13D16}" srcId="{425BCB9F-1D6A-4F40-B22C-5B3E28030A85}" destId="{9D2FCEAA-EBC9-42ED-8CBC-8CFC9AAF553D}" srcOrd="3" destOrd="0" parTransId="{BB84929B-F469-491E-8296-8A73B02203E3}" sibTransId="{C668152A-FD3E-46F2-932E-EB5B86943DDB}"/>
    <dgm:cxn modelId="{F1402C8E-5477-4D9D-AC81-84EF578B878F}" srcId="{425BCB9F-1D6A-4F40-B22C-5B3E28030A85}" destId="{A72D2B58-6428-4E82-A6A1-BB77A9E0F8E8}" srcOrd="1" destOrd="0" parTransId="{C85A2D56-5431-477D-A3C7-D76DF9A113F4}" sibTransId="{3B02216E-04BA-4A01-9CDA-FF61F4761FF2}"/>
    <dgm:cxn modelId="{3C3CA497-6071-4293-B385-710415CA1101}" srcId="{425BCB9F-1D6A-4F40-B22C-5B3E28030A85}" destId="{2802B397-FC09-490B-B7F8-68A87903D645}" srcOrd="2" destOrd="0" parTransId="{EF08499C-9799-4FFF-97BD-9457F657450B}" sibTransId="{63F59A18-D3E4-496A-A1DD-51A1974EDD32}"/>
    <dgm:cxn modelId="{48BEE4AD-DFD6-764A-A312-1BF9363E0DE4}" type="presOf" srcId="{BBB9DA7C-7F2F-4031-9B37-CE6B01464E07}" destId="{EDD7B754-C839-0944-A90F-8EEFDDD97B83}" srcOrd="0" destOrd="0" presId="urn:microsoft.com/office/officeart/2005/8/layout/default"/>
    <dgm:cxn modelId="{4113B0BB-8354-49DF-8A61-B8049AED7E16}" srcId="{425BCB9F-1D6A-4F40-B22C-5B3E28030A85}" destId="{BBB9DA7C-7F2F-4031-9B37-CE6B01464E07}" srcOrd="4" destOrd="0" parTransId="{F779168C-BCB1-41C7-A9E3-023238BDDC80}" sibTransId="{A702201C-7E13-42A9-A819-DD3DBB41531A}"/>
    <dgm:cxn modelId="{413CA4E1-DD1E-1E45-9B5F-F32EB6FE9DB4}" type="presOf" srcId="{4A8C4FE9-AA2F-4975-BF10-F99271567752}" destId="{2F64A24B-CCDF-174B-A5E2-ADDA25BC6748}" srcOrd="0" destOrd="0" presId="urn:microsoft.com/office/officeart/2005/8/layout/default"/>
    <dgm:cxn modelId="{E41F13F1-98DA-F545-B8BB-9A41925F3C3C}" type="presOf" srcId="{2802B397-FC09-490B-B7F8-68A87903D645}" destId="{5A92821A-B368-1048-86A8-4DE273337C43}" srcOrd="0" destOrd="0" presId="urn:microsoft.com/office/officeart/2005/8/layout/default"/>
    <dgm:cxn modelId="{4E5C6AFA-1A1E-3547-8B1F-511EA0A65FDA}" type="presOf" srcId="{A72D2B58-6428-4E82-A6A1-BB77A9E0F8E8}" destId="{A4C9B55B-E0D3-174B-A570-A1E7866E2D24}" srcOrd="0" destOrd="0" presId="urn:microsoft.com/office/officeart/2005/8/layout/default"/>
    <dgm:cxn modelId="{94FF9BFD-0ACD-4ACC-A8FE-9435F5636C61}" srcId="{425BCB9F-1D6A-4F40-B22C-5B3E28030A85}" destId="{4A8C4FE9-AA2F-4975-BF10-F99271567752}" srcOrd="0" destOrd="0" parTransId="{BF818226-3A00-4C7C-A4A7-F9498D071D96}" sibTransId="{8916F302-4873-4E75-BE28-4B450FB3AE43}"/>
    <dgm:cxn modelId="{6018D1CC-029D-4440-A1E7-A18F77E51AEC}" type="presParOf" srcId="{6B49C1D8-6139-3045-A510-763D64C42ABE}" destId="{2F64A24B-CCDF-174B-A5E2-ADDA25BC6748}" srcOrd="0" destOrd="0" presId="urn:microsoft.com/office/officeart/2005/8/layout/default"/>
    <dgm:cxn modelId="{26C11FD6-4AFC-2B40-AC0D-EDB177E815ED}" type="presParOf" srcId="{6B49C1D8-6139-3045-A510-763D64C42ABE}" destId="{5D326A39-CB61-944F-B78B-36810DB5EE2D}" srcOrd="1" destOrd="0" presId="urn:microsoft.com/office/officeart/2005/8/layout/default"/>
    <dgm:cxn modelId="{3494B009-B707-CD46-B692-B454FEF2FDFC}" type="presParOf" srcId="{6B49C1D8-6139-3045-A510-763D64C42ABE}" destId="{A4C9B55B-E0D3-174B-A570-A1E7866E2D24}" srcOrd="2" destOrd="0" presId="urn:microsoft.com/office/officeart/2005/8/layout/default"/>
    <dgm:cxn modelId="{5B9D7EEB-CF1E-1B4F-976E-F879526957E7}" type="presParOf" srcId="{6B49C1D8-6139-3045-A510-763D64C42ABE}" destId="{AC0B4619-EDB5-9B4B-AB9F-9BD774C86FFA}" srcOrd="3" destOrd="0" presId="urn:microsoft.com/office/officeart/2005/8/layout/default"/>
    <dgm:cxn modelId="{0FDBB307-DFE0-9F4C-98FE-4777A9CBF2C3}" type="presParOf" srcId="{6B49C1D8-6139-3045-A510-763D64C42ABE}" destId="{5A92821A-B368-1048-86A8-4DE273337C43}" srcOrd="4" destOrd="0" presId="urn:microsoft.com/office/officeart/2005/8/layout/default"/>
    <dgm:cxn modelId="{E38AB8FE-1C46-4C46-A23D-0348907067EA}" type="presParOf" srcId="{6B49C1D8-6139-3045-A510-763D64C42ABE}" destId="{7BDDF40F-F2E0-314A-B603-5CBA937B5DF0}" srcOrd="5" destOrd="0" presId="urn:microsoft.com/office/officeart/2005/8/layout/default"/>
    <dgm:cxn modelId="{8D67D40E-B712-6E4E-8C5D-E42BD08A8452}" type="presParOf" srcId="{6B49C1D8-6139-3045-A510-763D64C42ABE}" destId="{C59BE20C-9079-0E44-A417-D7A9DC0D1939}" srcOrd="6" destOrd="0" presId="urn:microsoft.com/office/officeart/2005/8/layout/default"/>
    <dgm:cxn modelId="{36D324B2-59A4-434D-B708-D549CA44F587}" type="presParOf" srcId="{6B49C1D8-6139-3045-A510-763D64C42ABE}" destId="{62618313-DB67-4F42-9230-2080B48C6303}" srcOrd="7" destOrd="0" presId="urn:microsoft.com/office/officeart/2005/8/layout/default"/>
    <dgm:cxn modelId="{4643C0CD-B102-714A-A3CD-627D59C8ABF4}" type="presParOf" srcId="{6B49C1D8-6139-3045-A510-763D64C42ABE}" destId="{EDD7B754-C839-0944-A90F-8EEFDDD97B8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ED1321-B782-4C8E-9E0B-78C17D343C5E}" type="doc">
      <dgm:prSet loTypeId="urn:microsoft.com/office/officeart/2005/8/layout/defaul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007C897D-C89C-4113-8BA2-8031A24C61F1}">
      <dgm:prSet/>
      <dgm:spPr/>
      <dgm:t>
        <a:bodyPr/>
        <a:lstStyle/>
        <a:p>
          <a:r>
            <a:rPr lang="en-GB" baseline="0">
              <a:solidFill>
                <a:schemeClr val="tx1"/>
              </a:solidFill>
            </a:rPr>
            <a:t>By the end of Q3 2021 most property sales in West Midlands involved semi-detached properties . A total of 14 275 were sold with average of £233,359.</a:t>
          </a:r>
          <a:endParaRPr lang="en-US">
            <a:solidFill>
              <a:schemeClr val="tx1"/>
            </a:solidFill>
          </a:endParaRPr>
        </a:p>
      </dgm:t>
    </dgm:pt>
    <dgm:pt modelId="{B2E9BF88-D6E4-4758-AA0E-204E2CE84F61}" type="parTrans" cxnId="{2A01C897-89C4-4F53-92C2-D102B4741D1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90BECF6-E805-45E2-A751-FC08E3F45F5E}" type="sibTrans" cxnId="{2A01C897-89C4-4F53-92C2-D102B4741D1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41498B3-55B9-4637-A3FE-BB9FEBB20AB0}">
      <dgm:prSet/>
      <dgm:spPr/>
      <dgm:t>
        <a:bodyPr/>
        <a:lstStyle/>
        <a:p>
          <a:r>
            <a:rPr lang="en-GB" baseline="0" dirty="0">
              <a:solidFill>
                <a:schemeClr val="tx1"/>
              </a:solidFill>
            </a:rPr>
            <a:t>Detached properties sold for an average price of £408,892, while terraced and flats fetched £194,109 and £150,312, respectively.</a:t>
          </a:r>
          <a:endParaRPr lang="en-US" dirty="0">
            <a:solidFill>
              <a:schemeClr val="tx1"/>
            </a:solidFill>
          </a:endParaRPr>
        </a:p>
      </dgm:t>
    </dgm:pt>
    <dgm:pt modelId="{9B31AAEF-BDB5-408D-9DC0-A229E9870C7C}" type="parTrans" cxnId="{50D13776-4B00-4579-BA41-137B394FBA4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6BB1361-F22F-4AD7-8FD5-B3414FA774E2}" type="sibTrans" cxnId="{50D13776-4B00-4579-BA41-137B394FBA4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18BBBD7-F810-47CE-B289-90773A5CA8E3}">
      <dgm:prSet/>
      <dgm:spPr/>
      <dgm:t>
        <a:bodyPr/>
        <a:lstStyle/>
        <a:p>
          <a:r>
            <a:rPr lang="en-GB" baseline="0" dirty="0">
              <a:solidFill>
                <a:schemeClr val="tx1"/>
              </a:solidFill>
            </a:rPr>
            <a:t>West Midlands county, with an overall average price of £268,973 was more expensive than nearby East Midlands (£251,117) and Northwest (£236,640), but was cheaper than Southwest (£342,135). </a:t>
          </a:r>
          <a:endParaRPr lang="en-US" dirty="0">
            <a:solidFill>
              <a:schemeClr val="tx1"/>
            </a:solidFill>
          </a:endParaRPr>
        </a:p>
      </dgm:t>
    </dgm:pt>
    <dgm:pt modelId="{D94DEF8D-4AD0-4F32-BB72-D89E52474F9D}" type="parTrans" cxnId="{F3DE3A28-7D54-47D3-BC30-2E7DB25A36C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EE7BB02-8E66-4CD3-B17D-CAD4D6E9EA2D}" type="sibTrans" cxnId="{F3DE3A28-7D54-47D3-BC30-2E7DB25A36C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559CDDB-3BC0-436C-B821-343D8F719202}">
      <dgm:prSet/>
      <dgm:spPr/>
      <dgm:t>
        <a:bodyPr/>
        <a:lstStyle/>
        <a:p>
          <a:r>
            <a:rPr lang="en-GB" baseline="0">
              <a:solidFill>
                <a:schemeClr val="tx1"/>
              </a:solidFill>
            </a:rPr>
            <a:t>The highest priced area within West Midlands was Warwickshire (£334,741) and the least expensive was Stoke-on-Trent (£146,853).</a:t>
          </a:r>
          <a:endParaRPr lang="en-US">
            <a:solidFill>
              <a:schemeClr val="tx1"/>
            </a:solidFill>
          </a:endParaRPr>
        </a:p>
      </dgm:t>
    </dgm:pt>
    <dgm:pt modelId="{EFB12101-7C5D-44E3-AFC4-E43E97D97B79}" type="parTrans" cxnId="{139A353D-3882-4AE8-A4B3-AFAD55E3DFC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7291356-6823-45B1-85E6-6F3F169237B2}" type="sibTrans" cxnId="{139A353D-3882-4AE8-A4B3-AFAD55E3DFC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0800ABF-E6D2-4DDC-8DF2-725D8A0A34F4}">
      <dgm:prSet/>
      <dgm:spPr/>
      <dgm:t>
        <a:bodyPr/>
        <a:lstStyle/>
        <a:p>
          <a:r>
            <a:rPr lang="en-GB" baseline="0">
              <a:solidFill>
                <a:schemeClr val="tx1"/>
              </a:solidFill>
            </a:rPr>
            <a:t>During the last year, average prices in West Midlands were 6,55% up from the previous year and 1,68% up from 2018 when the average house price was £227,496.</a:t>
          </a:r>
          <a:endParaRPr lang="en-US">
            <a:solidFill>
              <a:schemeClr val="tx1"/>
            </a:solidFill>
          </a:endParaRPr>
        </a:p>
      </dgm:t>
    </dgm:pt>
    <dgm:pt modelId="{6C5FF2EE-A5C1-4A0E-A86E-6B16FFFCBA41}" type="parTrans" cxnId="{6A362DB3-5003-4F22-B175-1986C5C1AC9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A68E6EE-A59C-4F19-B274-3FD5FFEC4DCD}" type="sibTrans" cxnId="{6A362DB3-5003-4F22-B175-1986C5C1AC9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F418554-178F-1F4C-B91A-104DB959659E}" type="pres">
      <dgm:prSet presAssocID="{E8ED1321-B782-4C8E-9E0B-78C17D343C5E}" presName="diagram" presStyleCnt="0">
        <dgm:presLayoutVars>
          <dgm:dir/>
          <dgm:resizeHandles val="exact"/>
        </dgm:presLayoutVars>
      </dgm:prSet>
      <dgm:spPr/>
    </dgm:pt>
    <dgm:pt modelId="{8DFB3208-68DF-1340-BDE8-89076B2679FD}" type="pres">
      <dgm:prSet presAssocID="{007C897D-C89C-4113-8BA2-8031A24C61F1}" presName="node" presStyleLbl="node1" presStyleIdx="0" presStyleCnt="5">
        <dgm:presLayoutVars>
          <dgm:bulletEnabled val="1"/>
        </dgm:presLayoutVars>
      </dgm:prSet>
      <dgm:spPr/>
    </dgm:pt>
    <dgm:pt modelId="{87FB9816-88D5-B440-BCC3-CFAB359EF10F}" type="pres">
      <dgm:prSet presAssocID="{290BECF6-E805-45E2-A751-FC08E3F45F5E}" presName="sibTrans" presStyleCnt="0"/>
      <dgm:spPr/>
    </dgm:pt>
    <dgm:pt modelId="{B4DE8E8C-17CF-6545-AD75-76CDF6A921CC}" type="pres">
      <dgm:prSet presAssocID="{241498B3-55B9-4637-A3FE-BB9FEBB20AB0}" presName="node" presStyleLbl="node1" presStyleIdx="1" presStyleCnt="5">
        <dgm:presLayoutVars>
          <dgm:bulletEnabled val="1"/>
        </dgm:presLayoutVars>
      </dgm:prSet>
      <dgm:spPr/>
    </dgm:pt>
    <dgm:pt modelId="{4E62BDA1-1123-CF4D-A300-66B28ACC2364}" type="pres">
      <dgm:prSet presAssocID="{36BB1361-F22F-4AD7-8FD5-B3414FA774E2}" presName="sibTrans" presStyleCnt="0"/>
      <dgm:spPr/>
    </dgm:pt>
    <dgm:pt modelId="{641CAB5F-DDB4-D64D-9A0D-FF86158865E7}" type="pres">
      <dgm:prSet presAssocID="{018BBBD7-F810-47CE-B289-90773A5CA8E3}" presName="node" presStyleLbl="node1" presStyleIdx="2" presStyleCnt="5">
        <dgm:presLayoutVars>
          <dgm:bulletEnabled val="1"/>
        </dgm:presLayoutVars>
      </dgm:prSet>
      <dgm:spPr/>
    </dgm:pt>
    <dgm:pt modelId="{95F8EB4F-7A60-DD4E-A894-FB16AF0C7867}" type="pres">
      <dgm:prSet presAssocID="{4EE7BB02-8E66-4CD3-B17D-CAD4D6E9EA2D}" presName="sibTrans" presStyleCnt="0"/>
      <dgm:spPr/>
    </dgm:pt>
    <dgm:pt modelId="{CBD16FEC-1044-D543-84B7-7328027E96E6}" type="pres">
      <dgm:prSet presAssocID="{8559CDDB-3BC0-436C-B821-343D8F719202}" presName="node" presStyleLbl="node1" presStyleIdx="3" presStyleCnt="5">
        <dgm:presLayoutVars>
          <dgm:bulletEnabled val="1"/>
        </dgm:presLayoutVars>
      </dgm:prSet>
      <dgm:spPr/>
    </dgm:pt>
    <dgm:pt modelId="{F014F138-02A9-4540-9DFD-2572350355CE}" type="pres">
      <dgm:prSet presAssocID="{C7291356-6823-45B1-85E6-6F3F169237B2}" presName="sibTrans" presStyleCnt="0"/>
      <dgm:spPr/>
    </dgm:pt>
    <dgm:pt modelId="{DC3716AD-C749-5A43-A524-3DC6AD548634}" type="pres">
      <dgm:prSet presAssocID="{00800ABF-E6D2-4DDC-8DF2-725D8A0A34F4}" presName="node" presStyleLbl="node1" presStyleIdx="4" presStyleCnt="5">
        <dgm:presLayoutVars>
          <dgm:bulletEnabled val="1"/>
        </dgm:presLayoutVars>
      </dgm:prSet>
      <dgm:spPr/>
    </dgm:pt>
  </dgm:ptLst>
  <dgm:cxnLst>
    <dgm:cxn modelId="{F3DE3A28-7D54-47D3-BC30-2E7DB25A36CC}" srcId="{E8ED1321-B782-4C8E-9E0B-78C17D343C5E}" destId="{018BBBD7-F810-47CE-B289-90773A5CA8E3}" srcOrd="2" destOrd="0" parTransId="{D94DEF8D-4AD0-4F32-BB72-D89E52474F9D}" sibTransId="{4EE7BB02-8E66-4CD3-B17D-CAD4D6E9EA2D}"/>
    <dgm:cxn modelId="{139A353D-3882-4AE8-A4B3-AFAD55E3DFCE}" srcId="{E8ED1321-B782-4C8E-9E0B-78C17D343C5E}" destId="{8559CDDB-3BC0-436C-B821-343D8F719202}" srcOrd="3" destOrd="0" parTransId="{EFB12101-7C5D-44E3-AFC4-E43E97D97B79}" sibTransId="{C7291356-6823-45B1-85E6-6F3F169237B2}"/>
    <dgm:cxn modelId="{A18FA457-22CF-0246-ABA6-E93122A1F218}" type="presOf" srcId="{8559CDDB-3BC0-436C-B821-343D8F719202}" destId="{CBD16FEC-1044-D543-84B7-7328027E96E6}" srcOrd="0" destOrd="0" presId="urn:microsoft.com/office/officeart/2005/8/layout/default"/>
    <dgm:cxn modelId="{50D13776-4B00-4579-BA41-137B394FBA4A}" srcId="{E8ED1321-B782-4C8E-9E0B-78C17D343C5E}" destId="{241498B3-55B9-4637-A3FE-BB9FEBB20AB0}" srcOrd="1" destOrd="0" parTransId="{9B31AAEF-BDB5-408D-9DC0-A229E9870C7C}" sibTransId="{36BB1361-F22F-4AD7-8FD5-B3414FA774E2}"/>
    <dgm:cxn modelId="{CF59EA80-6930-B648-BAA4-0D63A422AD28}" type="presOf" srcId="{241498B3-55B9-4637-A3FE-BB9FEBB20AB0}" destId="{B4DE8E8C-17CF-6545-AD75-76CDF6A921CC}" srcOrd="0" destOrd="0" presId="urn:microsoft.com/office/officeart/2005/8/layout/default"/>
    <dgm:cxn modelId="{84C9F686-0F28-254C-A2FF-E3A0BFD5ACB2}" type="presOf" srcId="{007C897D-C89C-4113-8BA2-8031A24C61F1}" destId="{8DFB3208-68DF-1340-BDE8-89076B2679FD}" srcOrd="0" destOrd="0" presId="urn:microsoft.com/office/officeart/2005/8/layout/default"/>
    <dgm:cxn modelId="{2A01C897-89C4-4F53-92C2-D102B4741D1B}" srcId="{E8ED1321-B782-4C8E-9E0B-78C17D343C5E}" destId="{007C897D-C89C-4113-8BA2-8031A24C61F1}" srcOrd="0" destOrd="0" parTransId="{B2E9BF88-D6E4-4758-AA0E-204E2CE84F61}" sibTransId="{290BECF6-E805-45E2-A751-FC08E3F45F5E}"/>
    <dgm:cxn modelId="{6A362DB3-5003-4F22-B175-1986C5C1AC9A}" srcId="{E8ED1321-B782-4C8E-9E0B-78C17D343C5E}" destId="{00800ABF-E6D2-4DDC-8DF2-725D8A0A34F4}" srcOrd="4" destOrd="0" parTransId="{6C5FF2EE-A5C1-4A0E-A86E-6B16FFFCBA41}" sibTransId="{CA68E6EE-A59C-4F19-B274-3FD5FFEC4DCD}"/>
    <dgm:cxn modelId="{6F2CB2B3-63EB-5543-A1A1-0D57795D2148}" type="presOf" srcId="{018BBBD7-F810-47CE-B289-90773A5CA8E3}" destId="{641CAB5F-DDB4-D64D-9A0D-FF86158865E7}" srcOrd="0" destOrd="0" presId="urn:microsoft.com/office/officeart/2005/8/layout/default"/>
    <dgm:cxn modelId="{A5E3ADC2-045D-7149-86F6-ADE626B16A3A}" type="presOf" srcId="{00800ABF-E6D2-4DDC-8DF2-725D8A0A34F4}" destId="{DC3716AD-C749-5A43-A524-3DC6AD548634}" srcOrd="0" destOrd="0" presId="urn:microsoft.com/office/officeart/2005/8/layout/default"/>
    <dgm:cxn modelId="{C480AFDF-39D6-6540-AA75-8BC4125A45ED}" type="presOf" srcId="{E8ED1321-B782-4C8E-9E0B-78C17D343C5E}" destId="{6F418554-178F-1F4C-B91A-104DB959659E}" srcOrd="0" destOrd="0" presId="urn:microsoft.com/office/officeart/2005/8/layout/default"/>
    <dgm:cxn modelId="{10807028-288A-6E49-9F38-564FDEB499EC}" type="presParOf" srcId="{6F418554-178F-1F4C-B91A-104DB959659E}" destId="{8DFB3208-68DF-1340-BDE8-89076B2679FD}" srcOrd="0" destOrd="0" presId="urn:microsoft.com/office/officeart/2005/8/layout/default"/>
    <dgm:cxn modelId="{D35E5D2B-957F-1B4F-A459-C6DB11194041}" type="presParOf" srcId="{6F418554-178F-1F4C-B91A-104DB959659E}" destId="{87FB9816-88D5-B440-BCC3-CFAB359EF10F}" srcOrd="1" destOrd="0" presId="urn:microsoft.com/office/officeart/2005/8/layout/default"/>
    <dgm:cxn modelId="{62B6B30A-F4BB-AE40-9183-B8C3884C8269}" type="presParOf" srcId="{6F418554-178F-1F4C-B91A-104DB959659E}" destId="{B4DE8E8C-17CF-6545-AD75-76CDF6A921CC}" srcOrd="2" destOrd="0" presId="urn:microsoft.com/office/officeart/2005/8/layout/default"/>
    <dgm:cxn modelId="{203463D8-BAFA-4B44-8D4D-1C8A9993A5ED}" type="presParOf" srcId="{6F418554-178F-1F4C-B91A-104DB959659E}" destId="{4E62BDA1-1123-CF4D-A300-66B28ACC2364}" srcOrd="3" destOrd="0" presId="urn:microsoft.com/office/officeart/2005/8/layout/default"/>
    <dgm:cxn modelId="{4511E503-605E-5848-8BE0-E4030DC895F2}" type="presParOf" srcId="{6F418554-178F-1F4C-B91A-104DB959659E}" destId="{641CAB5F-DDB4-D64D-9A0D-FF86158865E7}" srcOrd="4" destOrd="0" presId="urn:microsoft.com/office/officeart/2005/8/layout/default"/>
    <dgm:cxn modelId="{3252B80D-911E-F445-B02F-8FB87AC11512}" type="presParOf" srcId="{6F418554-178F-1F4C-B91A-104DB959659E}" destId="{95F8EB4F-7A60-DD4E-A894-FB16AF0C7867}" srcOrd="5" destOrd="0" presId="urn:microsoft.com/office/officeart/2005/8/layout/default"/>
    <dgm:cxn modelId="{3B279C47-C1EA-014B-9208-F7E12CB9A4F6}" type="presParOf" srcId="{6F418554-178F-1F4C-B91A-104DB959659E}" destId="{CBD16FEC-1044-D543-84B7-7328027E96E6}" srcOrd="6" destOrd="0" presId="urn:microsoft.com/office/officeart/2005/8/layout/default"/>
    <dgm:cxn modelId="{9C996CD5-BF4E-D94D-8D4A-DD4D716CE476}" type="presParOf" srcId="{6F418554-178F-1F4C-B91A-104DB959659E}" destId="{F014F138-02A9-4540-9DFD-2572350355CE}" srcOrd="7" destOrd="0" presId="urn:microsoft.com/office/officeart/2005/8/layout/default"/>
    <dgm:cxn modelId="{C36FBAF8-5FD8-A445-A723-B2395F227A20}" type="presParOf" srcId="{6F418554-178F-1F4C-B91A-104DB959659E}" destId="{DC3716AD-C749-5A43-A524-3DC6AD54863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ADFD96-B4B9-4416-9BCF-C56B2E764712}" type="doc">
      <dgm:prSet loTypeId="urn:microsoft.com/office/officeart/2005/8/layout/hList1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13E6B820-FF6C-48C7-811C-53027F071E89}">
      <dgm:prSet/>
      <dgm:spPr/>
      <dgm:t>
        <a:bodyPr/>
        <a:lstStyle/>
        <a:p>
          <a:r>
            <a:rPr lang="en-GB" b="1" dirty="0">
              <a:solidFill>
                <a:schemeClr val="tx1"/>
              </a:solidFill>
            </a:rPr>
            <a:t>Housing Price</a:t>
          </a:r>
          <a:endParaRPr lang="en-US" dirty="0">
            <a:solidFill>
              <a:schemeClr val="tx1"/>
            </a:solidFill>
          </a:endParaRPr>
        </a:p>
      </dgm:t>
    </dgm:pt>
    <dgm:pt modelId="{A8C20038-6270-48B9-BB97-5E70999CEA2F}" type="parTrans" cxnId="{2A417524-9A1F-4032-AECF-437A1F2BD18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9AFE66D-BECD-40E4-92C9-12F073DC6588}" type="sibTrans" cxnId="{2A417524-9A1F-4032-AECF-437A1F2BD18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14A0BC6-FCBE-481C-8D49-03520A46B0BA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Since 2005 the housing price has increased till 2008.</a:t>
          </a:r>
          <a:endParaRPr lang="en-US" dirty="0">
            <a:solidFill>
              <a:schemeClr val="tx1"/>
            </a:solidFill>
          </a:endParaRPr>
        </a:p>
      </dgm:t>
    </dgm:pt>
    <dgm:pt modelId="{EA235D90-C5BB-4011-88C2-FA70DC502697}" type="parTrans" cxnId="{A940AA63-EAA8-4548-A719-ED9705F8EA2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87081DC-AB6D-4126-BD06-D7A30A42E795}" type="sibTrans" cxnId="{A940AA63-EAA8-4548-A719-ED9705F8EA2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446988E-0435-4D5C-B471-1E0965C9451D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However, during the financial crisis there was a reduction of </a:t>
          </a:r>
          <a:r>
            <a:rPr lang="en-GB" b="0" i="0" dirty="0">
              <a:solidFill>
                <a:schemeClr val="tx1"/>
              </a:solidFill>
            </a:rPr>
            <a:t>8.33%. </a:t>
          </a:r>
          <a:endParaRPr lang="en-US" dirty="0">
            <a:solidFill>
              <a:schemeClr val="tx1"/>
            </a:solidFill>
          </a:endParaRPr>
        </a:p>
      </dgm:t>
    </dgm:pt>
    <dgm:pt modelId="{BE7F7C45-279C-4A6D-9A10-4EC7DF7C7429}" type="parTrans" cxnId="{3D89C8CE-3E20-434D-9847-257EC55094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94C26DF-BF47-42A1-B619-CD91893ABDB4}" type="sibTrans" cxnId="{3D89C8CE-3E20-434D-9847-257EC55094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630128E-DBC1-4B00-B7B7-F5F5462B2BB4}">
      <dgm:prSet/>
      <dgm:spPr/>
      <dgm:t>
        <a:bodyPr/>
        <a:lstStyle/>
        <a:p>
          <a:r>
            <a:rPr lang="en-GB">
              <a:solidFill>
                <a:schemeClr val="tx1"/>
              </a:solidFill>
            </a:rPr>
            <a:t>In 2019 to 2020 the UK housing price increased by 3.11%.</a:t>
          </a:r>
          <a:endParaRPr lang="en-US" dirty="0">
            <a:solidFill>
              <a:schemeClr val="tx1"/>
            </a:solidFill>
          </a:endParaRPr>
        </a:p>
      </dgm:t>
    </dgm:pt>
    <dgm:pt modelId="{F9C5A61D-A292-48AC-87AF-09A609131138}" type="parTrans" cxnId="{13390062-DB06-41E3-B809-F055C8EAD45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8AD971-611C-4CFF-8F93-0BAB299527A0}" type="sibTrans" cxnId="{13390062-DB06-41E3-B809-F055C8EAD45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357A01C-6120-4781-8545-076A7610E8DE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In 2020 to 2021 the UK housing price increased by 8%. </a:t>
          </a:r>
          <a:endParaRPr lang="en-US" dirty="0">
            <a:solidFill>
              <a:schemeClr val="tx1"/>
            </a:solidFill>
          </a:endParaRPr>
        </a:p>
      </dgm:t>
    </dgm:pt>
    <dgm:pt modelId="{3418F1B1-309B-4FA7-B1EA-729909C455B1}" type="parTrans" cxnId="{CED0A36B-4C2F-436D-9BBD-5960D03B3F9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A185E9B-84E7-465A-A2B4-5E22107E5D2D}" type="sibTrans" cxnId="{CED0A36B-4C2F-436D-9BBD-5960D03B3F9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FD55DEB-0E12-4DAE-87F5-D91965A0B5BD}">
      <dgm:prSet/>
      <dgm:spPr/>
      <dgm:t>
        <a:bodyPr/>
        <a:lstStyle/>
        <a:p>
          <a:r>
            <a:rPr lang="en-GB" b="1" dirty="0">
              <a:solidFill>
                <a:schemeClr val="tx1"/>
              </a:solidFill>
            </a:rPr>
            <a:t>Sales Volume</a:t>
          </a:r>
          <a:endParaRPr lang="en-US" dirty="0">
            <a:solidFill>
              <a:schemeClr val="tx1"/>
            </a:solidFill>
          </a:endParaRPr>
        </a:p>
      </dgm:t>
    </dgm:pt>
    <dgm:pt modelId="{14693D97-CA44-43AF-9BA7-5689A5DA0B56}" type="parTrans" cxnId="{D4A39442-C200-4304-AB60-AD029F3DA5E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A10F460-0D70-489D-802D-BC32B4AC8465}" type="sibTrans" cxnId="{D4A39442-C200-4304-AB60-AD029F3DA5E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6FDD3BD-BE1B-41DC-8153-604E28A8D97E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There was a large increase of sales volume from 2005 to 2006 and a </a:t>
          </a:r>
          <a:r>
            <a:rPr lang="en-GB" b="1" dirty="0">
              <a:solidFill>
                <a:schemeClr val="tx1"/>
              </a:solidFill>
            </a:rPr>
            <a:t>very sharp reduction </a:t>
          </a:r>
          <a:r>
            <a:rPr lang="en-GB" dirty="0">
              <a:solidFill>
                <a:schemeClr val="tx1"/>
              </a:solidFill>
            </a:rPr>
            <a:t>from 2007 to 2008 by 92.8% in the UK.</a:t>
          </a:r>
          <a:endParaRPr lang="en-US" dirty="0">
            <a:solidFill>
              <a:schemeClr val="tx1"/>
            </a:solidFill>
          </a:endParaRPr>
        </a:p>
      </dgm:t>
    </dgm:pt>
    <dgm:pt modelId="{85DC7BA9-6763-472C-A132-AC4F89218AC6}" type="parTrans" cxnId="{CE5EA331-1C46-4B9A-820E-E755D0A2DEC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8418BB8-8910-4340-AC41-30FB5F31DE75}" type="sibTrans" cxnId="{CE5EA331-1C46-4B9A-820E-E755D0A2DEC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802F104-73E7-4B66-8AE5-C56DC2397A9F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In 2019 to 2020 the UK sales volume decreased by 20.4%.</a:t>
          </a:r>
          <a:endParaRPr lang="en-US" dirty="0">
            <a:solidFill>
              <a:schemeClr val="tx1"/>
            </a:solidFill>
          </a:endParaRPr>
        </a:p>
      </dgm:t>
    </dgm:pt>
    <dgm:pt modelId="{3D0A7769-6BE1-4F01-AB38-3BB510D06D26}" type="parTrans" cxnId="{DFB8D1EE-BF7F-4B45-8366-584FEC1C02A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D238044-CB8D-4B0C-8914-FB3113CF1E2F}" type="sibTrans" cxnId="{DFB8D1EE-BF7F-4B45-8366-584FEC1C02A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18D7CC2-7263-4B14-B93E-C6766B946F33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In 2020 to 2021 the UK sales volume </a:t>
          </a:r>
          <a:r>
            <a:rPr lang="en-GB" b="1" dirty="0">
              <a:solidFill>
                <a:schemeClr val="tx1"/>
              </a:solidFill>
            </a:rPr>
            <a:t>decreased</a:t>
          </a:r>
          <a:r>
            <a:rPr lang="en-GB" dirty="0">
              <a:solidFill>
                <a:schemeClr val="tx1"/>
              </a:solidFill>
            </a:rPr>
            <a:t> by 54.3%.</a:t>
          </a:r>
          <a:endParaRPr lang="en-US" dirty="0">
            <a:solidFill>
              <a:schemeClr val="tx1"/>
            </a:solidFill>
          </a:endParaRPr>
        </a:p>
      </dgm:t>
    </dgm:pt>
    <dgm:pt modelId="{1F92D4FC-47E1-4EF0-9933-67FA1B8C239A}" type="parTrans" cxnId="{BB4333A0-4F0E-434A-B6A9-8F67988F548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C94FCD-3C81-4635-A873-9A245BAFAA6F}" type="sibTrans" cxnId="{BB4333A0-4F0E-434A-B6A9-8F67988F548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951641B-EDCA-EA43-BC61-7D4DEE9F0228}" type="pres">
      <dgm:prSet presAssocID="{D5ADFD96-B4B9-4416-9BCF-C56B2E764712}" presName="Name0" presStyleCnt="0">
        <dgm:presLayoutVars>
          <dgm:dir/>
          <dgm:animLvl val="lvl"/>
          <dgm:resizeHandles val="exact"/>
        </dgm:presLayoutVars>
      </dgm:prSet>
      <dgm:spPr/>
    </dgm:pt>
    <dgm:pt modelId="{9486260F-5CB3-B84C-9853-EB26FB230E42}" type="pres">
      <dgm:prSet presAssocID="{13E6B820-FF6C-48C7-811C-53027F071E89}" presName="composite" presStyleCnt="0"/>
      <dgm:spPr/>
    </dgm:pt>
    <dgm:pt modelId="{9E877668-D6F4-3F4F-A3D1-097160836A3D}" type="pres">
      <dgm:prSet presAssocID="{13E6B820-FF6C-48C7-811C-53027F071E8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5C39C23-5E98-3743-8317-3E2ECD2231FF}" type="pres">
      <dgm:prSet presAssocID="{13E6B820-FF6C-48C7-811C-53027F071E89}" presName="desTx" presStyleLbl="alignAccFollowNode1" presStyleIdx="0" presStyleCnt="2">
        <dgm:presLayoutVars>
          <dgm:bulletEnabled val="1"/>
        </dgm:presLayoutVars>
      </dgm:prSet>
      <dgm:spPr/>
    </dgm:pt>
    <dgm:pt modelId="{EC2353C2-FA59-C842-86B4-0B7FE20CED5A}" type="pres">
      <dgm:prSet presAssocID="{19AFE66D-BECD-40E4-92C9-12F073DC6588}" presName="space" presStyleCnt="0"/>
      <dgm:spPr/>
    </dgm:pt>
    <dgm:pt modelId="{8600BDEC-D810-B745-9B6B-2858CCEA71C9}" type="pres">
      <dgm:prSet presAssocID="{8FD55DEB-0E12-4DAE-87F5-D91965A0B5BD}" presName="composite" presStyleCnt="0"/>
      <dgm:spPr/>
    </dgm:pt>
    <dgm:pt modelId="{A2A21B55-CDE6-5241-9A04-0364C21A3F5E}" type="pres">
      <dgm:prSet presAssocID="{8FD55DEB-0E12-4DAE-87F5-D91965A0B5B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8A6273F-9BE5-E443-AFDA-A66F83DDE8B5}" type="pres">
      <dgm:prSet presAssocID="{8FD55DEB-0E12-4DAE-87F5-D91965A0B5B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AF2AE14-DCAE-6944-9980-9BBF3AE0D24D}" type="presOf" srcId="{D5ADFD96-B4B9-4416-9BCF-C56B2E764712}" destId="{4951641B-EDCA-EA43-BC61-7D4DEE9F0228}" srcOrd="0" destOrd="0" presId="urn:microsoft.com/office/officeart/2005/8/layout/hList1"/>
    <dgm:cxn modelId="{2A417524-9A1F-4032-AECF-437A1F2BD180}" srcId="{D5ADFD96-B4B9-4416-9BCF-C56B2E764712}" destId="{13E6B820-FF6C-48C7-811C-53027F071E89}" srcOrd="0" destOrd="0" parTransId="{A8C20038-6270-48B9-BB97-5E70999CEA2F}" sibTransId="{19AFE66D-BECD-40E4-92C9-12F073DC6588}"/>
    <dgm:cxn modelId="{30670F28-651E-BC46-B7E5-FB930E86DD9C}" type="presOf" srcId="{8FD55DEB-0E12-4DAE-87F5-D91965A0B5BD}" destId="{A2A21B55-CDE6-5241-9A04-0364C21A3F5E}" srcOrd="0" destOrd="0" presId="urn:microsoft.com/office/officeart/2005/8/layout/hList1"/>
    <dgm:cxn modelId="{CE5EA331-1C46-4B9A-820E-E755D0A2DECC}" srcId="{8FD55DEB-0E12-4DAE-87F5-D91965A0B5BD}" destId="{F6FDD3BD-BE1B-41DC-8153-604E28A8D97E}" srcOrd="0" destOrd="0" parTransId="{85DC7BA9-6763-472C-A132-AC4F89218AC6}" sibTransId="{78418BB8-8910-4340-AC41-30FB5F31DE75}"/>
    <dgm:cxn modelId="{D4A39442-C200-4304-AB60-AD029F3DA5E3}" srcId="{D5ADFD96-B4B9-4416-9BCF-C56B2E764712}" destId="{8FD55DEB-0E12-4DAE-87F5-D91965A0B5BD}" srcOrd="1" destOrd="0" parTransId="{14693D97-CA44-43AF-9BA7-5689A5DA0B56}" sibTransId="{5A10F460-0D70-489D-802D-BC32B4AC8465}"/>
    <dgm:cxn modelId="{E4689955-89A3-4348-80A4-66C621900F43}" type="presOf" srcId="{418D7CC2-7263-4B14-B93E-C6766B946F33}" destId="{98A6273F-9BE5-E443-AFDA-A66F83DDE8B5}" srcOrd="0" destOrd="2" presId="urn:microsoft.com/office/officeart/2005/8/layout/hList1"/>
    <dgm:cxn modelId="{13390062-DB06-41E3-B809-F055C8EAD45E}" srcId="{13E6B820-FF6C-48C7-811C-53027F071E89}" destId="{A630128E-DBC1-4B00-B7B7-F5F5462B2BB4}" srcOrd="2" destOrd="0" parTransId="{F9C5A61D-A292-48AC-87AF-09A609131138}" sibTransId="{078AD971-611C-4CFF-8F93-0BAB299527A0}"/>
    <dgm:cxn modelId="{A940AA63-EAA8-4548-A719-ED9705F8EA2C}" srcId="{13E6B820-FF6C-48C7-811C-53027F071E89}" destId="{A14A0BC6-FCBE-481C-8D49-03520A46B0BA}" srcOrd="0" destOrd="0" parTransId="{EA235D90-C5BB-4011-88C2-FA70DC502697}" sibTransId="{C87081DC-AB6D-4126-BD06-D7A30A42E795}"/>
    <dgm:cxn modelId="{5F86F566-B394-D140-8429-A43F987C2F85}" type="presOf" srcId="{D446988E-0435-4D5C-B471-1E0965C9451D}" destId="{65C39C23-5E98-3743-8317-3E2ECD2231FF}" srcOrd="0" destOrd="1" presId="urn:microsoft.com/office/officeart/2005/8/layout/hList1"/>
    <dgm:cxn modelId="{CED0A36B-4C2F-436D-9BBD-5960D03B3F98}" srcId="{13E6B820-FF6C-48C7-811C-53027F071E89}" destId="{A357A01C-6120-4781-8545-076A7610E8DE}" srcOrd="3" destOrd="0" parTransId="{3418F1B1-309B-4FA7-B1EA-729909C455B1}" sibTransId="{EA185E9B-84E7-465A-A2B4-5E22107E5D2D}"/>
    <dgm:cxn modelId="{2D549B73-E4C9-7A48-B1F3-46B144F7655D}" type="presOf" srcId="{A14A0BC6-FCBE-481C-8D49-03520A46B0BA}" destId="{65C39C23-5E98-3743-8317-3E2ECD2231FF}" srcOrd="0" destOrd="0" presId="urn:microsoft.com/office/officeart/2005/8/layout/hList1"/>
    <dgm:cxn modelId="{BB4333A0-4F0E-434A-B6A9-8F67988F548C}" srcId="{8FD55DEB-0E12-4DAE-87F5-D91965A0B5BD}" destId="{418D7CC2-7263-4B14-B93E-C6766B946F33}" srcOrd="2" destOrd="0" parTransId="{1F92D4FC-47E1-4EF0-9933-67FA1B8C239A}" sibTransId="{FFC94FCD-3C81-4635-A873-9A245BAFAA6F}"/>
    <dgm:cxn modelId="{72B909B9-567A-E043-A28D-683EC8AECB59}" type="presOf" srcId="{F6FDD3BD-BE1B-41DC-8153-604E28A8D97E}" destId="{98A6273F-9BE5-E443-AFDA-A66F83DDE8B5}" srcOrd="0" destOrd="0" presId="urn:microsoft.com/office/officeart/2005/8/layout/hList1"/>
    <dgm:cxn modelId="{8F91BCBE-2EE5-4845-B87A-4F42E8456E88}" type="presOf" srcId="{13E6B820-FF6C-48C7-811C-53027F071E89}" destId="{9E877668-D6F4-3F4F-A3D1-097160836A3D}" srcOrd="0" destOrd="0" presId="urn:microsoft.com/office/officeart/2005/8/layout/hList1"/>
    <dgm:cxn modelId="{BA880FCE-6C5E-FF49-8F0C-C8E231859B58}" type="presOf" srcId="{A630128E-DBC1-4B00-B7B7-F5F5462B2BB4}" destId="{65C39C23-5E98-3743-8317-3E2ECD2231FF}" srcOrd="0" destOrd="2" presId="urn:microsoft.com/office/officeart/2005/8/layout/hList1"/>
    <dgm:cxn modelId="{3D89C8CE-3E20-434D-9847-257EC5509472}" srcId="{13E6B820-FF6C-48C7-811C-53027F071E89}" destId="{D446988E-0435-4D5C-B471-1E0965C9451D}" srcOrd="1" destOrd="0" parTransId="{BE7F7C45-279C-4A6D-9A10-4EC7DF7C7429}" sibTransId="{194C26DF-BF47-42A1-B619-CD91893ABDB4}"/>
    <dgm:cxn modelId="{F92684D8-6150-A948-9282-5D1DE3029D4B}" type="presOf" srcId="{A357A01C-6120-4781-8545-076A7610E8DE}" destId="{65C39C23-5E98-3743-8317-3E2ECD2231FF}" srcOrd="0" destOrd="3" presId="urn:microsoft.com/office/officeart/2005/8/layout/hList1"/>
    <dgm:cxn modelId="{905264DC-80C3-9F44-90E1-D55974051F3B}" type="presOf" srcId="{8802F104-73E7-4B66-8AE5-C56DC2397A9F}" destId="{98A6273F-9BE5-E443-AFDA-A66F83DDE8B5}" srcOrd="0" destOrd="1" presId="urn:microsoft.com/office/officeart/2005/8/layout/hList1"/>
    <dgm:cxn modelId="{DFB8D1EE-BF7F-4B45-8366-584FEC1C02AE}" srcId="{8FD55DEB-0E12-4DAE-87F5-D91965A0B5BD}" destId="{8802F104-73E7-4B66-8AE5-C56DC2397A9F}" srcOrd="1" destOrd="0" parTransId="{3D0A7769-6BE1-4F01-AB38-3BB510D06D26}" sibTransId="{9D238044-CB8D-4B0C-8914-FB3113CF1E2F}"/>
    <dgm:cxn modelId="{3842815A-651C-694D-802D-96F1EAD3FD37}" type="presParOf" srcId="{4951641B-EDCA-EA43-BC61-7D4DEE9F0228}" destId="{9486260F-5CB3-B84C-9853-EB26FB230E42}" srcOrd="0" destOrd="0" presId="urn:microsoft.com/office/officeart/2005/8/layout/hList1"/>
    <dgm:cxn modelId="{FE6465D0-4106-124B-A29B-A9FA4BB1D960}" type="presParOf" srcId="{9486260F-5CB3-B84C-9853-EB26FB230E42}" destId="{9E877668-D6F4-3F4F-A3D1-097160836A3D}" srcOrd="0" destOrd="0" presId="urn:microsoft.com/office/officeart/2005/8/layout/hList1"/>
    <dgm:cxn modelId="{BDDB26EE-BA4E-A34A-AD9C-54EADD2F1FDB}" type="presParOf" srcId="{9486260F-5CB3-B84C-9853-EB26FB230E42}" destId="{65C39C23-5E98-3743-8317-3E2ECD2231FF}" srcOrd="1" destOrd="0" presId="urn:microsoft.com/office/officeart/2005/8/layout/hList1"/>
    <dgm:cxn modelId="{9B102901-7594-F845-9328-74D302075764}" type="presParOf" srcId="{4951641B-EDCA-EA43-BC61-7D4DEE9F0228}" destId="{EC2353C2-FA59-C842-86B4-0B7FE20CED5A}" srcOrd="1" destOrd="0" presId="urn:microsoft.com/office/officeart/2005/8/layout/hList1"/>
    <dgm:cxn modelId="{5BE77375-196A-0B45-881C-20526A3B3CCA}" type="presParOf" srcId="{4951641B-EDCA-EA43-BC61-7D4DEE9F0228}" destId="{8600BDEC-D810-B745-9B6B-2858CCEA71C9}" srcOrd="2" destOrd="0" presId="urn:microsoft.com/office/officeart/2005/8/layout/hList1"/>
    <dgm:cxn modelId="{2F717031-D07A-8C4E-B84E-3C2C947DE6B5}" type="presParOf" srcId="{8600BDEC-D810-B745-9B6B-2858CCEA71C9}" destId="{A2A21B55-CDE6-5241-9A04-0364C21A3F5E}" srcOrd="0" destOrd="0" presId="urn:microsoft.com/office/officeart/2005/8/layout/hList1"/>
    <dgm:cxn modelId="{2655369C-0D0A-BD49-B422-2E9CC5CAE5AE}" type="presParOf" srcId="{8600BDEC-D810-B745-9B6B-2858CCEA71C9}" destId="{98A6273F-9BE5-E443-AFDA-A66F83DDE8B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63C3FE-4D7E-418A-954A-6E7CB485C6C1}" type="doc">
      <dgm:prSet loTypeId="urn:microsoft.com/office/officeart/2005/8/layout/vList2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D54DBD95-ADE2-4362-940B-78271DA27B3D}">
      <dgm:prSet custT="1"/>
      <dgm:spPr/>
      <dgm:t>
        <a:bodyPr/>
        <a:lstStyle/>
        <a:p>
          <a:r>
            <a:rPr lang="en-GB" sz="3200" b="1" dirty="0">
              <a:solidFill>
                <a:schemeClr val="tx1"/>
              </a:solidFill>
            </a:rPr>
            <a:t>Housing Price</a:t>
          </a:r>
          <a:endParaRPr lang="en-US" sz="3200" dirty="0">
            <a:solidFill>
              <a:schemeClr val="tx1"/>
            </a:solidFill>
          </a:endParaRPr>
        </a:p>
      </dgm:t>
    </dgm:pt>
    <dgm:pt modelId="{95F32BBF-25E4-4FAE-9544-CFC11425D13D}" type="parTrans" cxnId="{CA689E29-D929-48C3-AD4D-3021F108FD23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20872586-CC46-4FEE-9491-8FD067FA5C0D}" type="sibTrans" cxnId="{CA689E29-D929-48C3-AD4D-3021F108FD23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32D275CF-65BB-4745-9E9B-3409E24B936C}">
      <dgm:prSet custT="1"/>
      <dgm:spPr/>
      <dgm:t>
        <a:bodyPr/>
        <a:lstStyle/>
        <a:p>
          <a:pPr>
            <a:buFont typeface="Wingdings" pitchFamily="2" charset="2"/>
            <a:buChar char="§"/>
          </a:pPr>
          <a:r>
            <a:rPr lang="en-US" sz="2400" dirty="0">
              <a:solidFill>
                <a:schemeClr val="tx1"/>
              </a:solidFill>
            </a:rPr>
            <a:t>The top UK Average price has been seen in </a:t>
          </a:r>
          <a:r>
            <a:rPr lang="en-US" sz="2400" b="1" dirty="0">
              <a:solidFill>
                <a:schemeClr val="tx1"/>
              </a:solidFill>
            </a:rPr>
            <a:t>Kensington and Chelsea </a:t>
          </a:r>
          <a:r>
            <a:rPr lang="en-US" sz="2400" dirty="0">
              <a:solidFill>
                <a:schemeClr val="tx1"/>
              </a:solidFill>
            </a:rPr>
            <a:t>£1,321,924 in July 2021, 84% higher than Birmingham.</a:t>
          </a:r>
        </a:p>
      </dgm:t>
    </dgm:pt>
    <dgm:pt modelId="{AAD99BCF-3598-432A-8FC6-FF4694CA3B39}" type="parTrans" cxnId="{6255D399-1F54-4A04-8E52-EF9726601F1E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0BEA0A06-26E9-4E2F-8473-B178FBD88464}" type="sibTrans" cxnId="{6255D399-1F54-4A04-8E52-EF9726601F1E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AC320284-6843-4B56-87BE-18E4D69F83EF}">
      <dgm:prSet custT="1"/>
      <dgm:spPr/>
      <dgm:t>
        <a:bodyPr/>
        <a:lstStyle/>
        <a:p>
          <a:r>
            <a:rPr lang="en-GB" sz="3200" b="1">
              <a:solidFill>
                <a:schemeClr val="tx1"/>
              </a:solidFill>
            </a:rPr>
            <a:t>Sales Volume</a:t>
          </a:r>
          <a:endParaRPr lang="en-US" sz="3200" dirty="0">
            <a:solidFill>
              <a:schemeClr val="tx1"/>
            </a:solidFill>
          </a:endParaRPr>
        </a:p>
      </dgm:t>
    </dgm:pt>
    <dgm:pt modelId="{255DDAF8-E25A-4AAA-A3FA-3460D2DC327B}" type="parTrans" cxnId="{BE1CEAA5-11F2-4D29-857B-994BCB82A586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3A5D7614-9497-453C-AA1A-BD347FA59952}" type="sibTrans" cxnId="{BE1CEAA5-11F2-4D29-857B-994BCB82A586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11A3F099-1898-4B02-A6C5-E3554B56AE8D}">
      <dgm:prSet custT="1"/>
      <dgm:spPr/>
      <dgm:t>
        <a:bodyPr/>
        <a:lstStyle/>
        <a:p>
          <a:pPr>
            <a:buFont typeface="Wingdings" pitchFamily="2" charset="2"/>
            <a:buChar char="§"/>
          </a:pPr>
          <a:r>
            <a:rPr lang="en-US" sz="2400" dirty="0">
              <a:solidFill>
                <a:schemeClr val="tx1"/>
              </a:solidFill>
            </a:rPr>
            <a:t>The top UK Sales volume has been seen in the </a:t>
          </a:r>
          <a:r>
            <a:rPr lang="en-US" sz="2400" b="1" dirty="0">
              <a:solidFill>
                <a:schemeClr val="tx1"/>
              </a:solidFill>
            </a:rPr>
            <a:t>City of Edinburgh</a:t>
          </a:r>
          <a:r>
            <a:rPr lang="en-US" sz="2400" dirty="0">
              <a:solidFill>
                <a:schemeClr val="tx1"/>
              </a:solidFill>
            </a:rPr>
            <a:t> with 1194 houses sold in July 2021, 81% higher than Birmingham.</a:t>
          </a:r>
        </a:p>
      </dgm:t>
    </dgm:pt>
    <dgm:pt modelId="{4FE858C9-CC2E-4B65-8B3F-16B04E89AD7F}" type="parTrans" cxnId="{76A063BC-5F79-4EDB-8DE2-1BAF0FE2140E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FE493CE3-F4E7-4B9B-93C2-29D4E5E34901}" type="sibTrans" cxnId="{76A063BC-5F79-4EDB-8DE2-1BAF0FE2140E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36B58519-081B-0842-9B75-A73376F5F6A5}" type="pres">
      <dgm:prSet presAssocID="{CD63C3FE-4D7E-418A-954A-6E7CB485C6C1}" presName="linear" presStyleCnt="0">
        <dgm:presLayoutVars>
          <dgm:animLvl val="lvl"/>
          <dgm:resizeHandles val="exact"/>
        </dgm:presLayoutVars>
      </dgm:prSet>
      <dgm:spPr/>
    </dgm:pt>
    <dgm:pt modelId="{52B3F994-91EC-E842-9C33-954725A11530}" type="pres">
      <dgm:prSet presAssocID="{D54DBD95-ADE2-4362-940B-78271DA27B3D}" presName="parentText" presStyleLbl="node1" presStyleIdx="0" presStyleCnt="2" custScaleY="79053">
        <dgm:presLayoutVars>
          <dgm:chMax val="0"/>
          <dgm:bulletEnabled val="1"/>
        </dgm:presLayoutVars>
      </dgm:prSet>
      <dgm:spPr/>
    </dgm:pt>
    <dgm:pt modelId="{B31BF00A-0441-C64D-A712-EB8A06ABB4EC}" type="pres">
      <dgm:prSet presAssocID="{D54DBD95-ADE2-4362-940B-78271DA27B3D}" presName="childText" presStyleLbl="revTx" presStyleIdx="0" presStyleCnt="2">
        <dgm:presLayoutVars>
          <dgm:bulletEnabled val="1"/>
        </dgm:presLayoutVars>
      </dgm:prSet>
      <dgm:spPr/>
    </dgm:pt>
    <dgm:pt modelId="{C9A87229-2318-5141-90FF-327DE3FB2ADC}" type="pres">
      <dgm:prSet presAssocID="{AC320284-6843-4B56-87BE-18E4D69F83EF}" presName="parentText" presStyleLbl="node1" presStyleIdx="1" presStyleCnt="2" custScaleY="68353">
        <dgm:presLayoutVars>
          <dgm:chMax val="0"/>
          <dgm:bulletEnabled val="1"/>
        </dgm:presLayoutVars>
      </dgm:prSet>
      <dgm:spPr/>
    </dgm:pt>
    <dgm:pt modelId="{ABCC08B5-297A-254A-AE00-98B6863E1723}" type="pres">
      <dgm:prSet presAssocID="{AC320284-6843-4B56-87BE-18E4D69F83E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A689E29-D929-48C3-AD4D-3021F108FD23}" srcId="{CD63C3FE-4D7E-418A-954A-6E7CB485C6C1}" destId="{D54DBD95-ADE2-4362-940B-78271DA27B3D}" srcOrd="0" destOrd="0" parTransId="{95F32BBF-25E4-4FAE-9544-CFC11425D13D}" sibTransId="{20872586-CC46-4FEE-9491-8FD067FA5C0D}"/>
    <dgm:cxn modelId="{284EB73F-5529-C94E-A3A7-A9115DFE0FDB}" type="presOf" srcId="{D54DBD95-ADE2-4362-940B-78271DA27B3D}" destId="{52B3F994-91EC-E842-9C33-954725A11530}" srcOrd="0" destOrd="0" presId="urn:microsoft.com/office/officeart/2005/8/layout/vList2"/>
    <dgm:cxn modelId="{DD01DB80-6AEC-C849-A9EF-E02E0F74B161}" type="presOf" srcId="{AC320284-6843-4B56-87BE-18E4D69F83EF}" destId="{C9A87229-2318-5141-90FF-327DE3FB2ADC}" srcOrd="0" destOrd="0" presId="urn:microsoft.com/office/officeart/2005/8/layout/vList2"/>
    <dgm:cxn modelId="{6255D399-1F54-4A04-8E52-EF9726601F1E}" srcId="{D54DBD95-ADE2-4362-940B-78271DA27B3D}" destId="{32D275CF-65BB-4745-9E9B-3409E24B936C}" srcOrd="0" destOrd="0" parTransId="{AAD99BCF-3598-432A-8FC6-FF4694CA3B39}" sibTransId="{0BEA0A06-26E9-4E2F-8473-B178FBD88464}"/>
    <dgm:cxn modelId="{BE1CEAA5-11F2-4D29-857B-994BCB82A586}" srcId="{CD63C3FE-4D7E-418A-954A-6E7CB485C6C1}" destId="{AC320284-6843-4B56-87BE-18E4D69F83EF}" srcOrd="1" destOrd="0" parTransId="{255DDAF8-E25A-4AAA-A3FA-3460D2DC327B}" sibTransId="{3A5D7614-9497-453C-AA1A-BD347FA59952}"/>
    <dgm:cxn modelId="{E1AB2CAB-BC7B-6243-A8AD-637D332B560C}" type="presOf" srcId="{11A3F099-1898-4B02-A6C5-E3554B56AE8D}" destId="{ABCC08B5-297A-254A-AE00-98B6863E1723}" srcOrd="0" destOrd="0" presId="urn:microsoft.com/office/officeart/2005/8/layout/vList2"/>
    <dgm:cxn modelId="{76A063BC-5F79-4EDB-8DE2-1BAF0FE2140E}" srcId="{AC320284-6843-4B56-87BE-18E4D69F83EF}" destId="{11A3F099-1898-4B02-A6C5-E3554B56AE8D}" srcOrd="0" destOrd="0" parTransId="{4FE858C9-CC2E-4B65-8B3F-16B04E89AD7F}" sibTransId="{FE493CE3-F4E7-4B9B-93C2-29D4E5E34901}"/>
    <dgm:cxn modelId="{9A1E72CE-21BB-EF40-B814-E2548DC95101}" type="presOf" srcId="{32D275CF-65BB-4745-9E9B-3409E24B936C}" destId="{B31BF00A-0441-C64D-A712-EB8A06ABB4EC}" srcOrd="0" destOrd="0" presId="urn:microsoft.com/office/officeart/2005/8/layout/vList2"/>
    <dgm:cxn modelId="{C6E30DE1-EEE4-5C41-9E48-72FE07B46659}" type="presOf" srcId="{CD63C3FE-4D7E-418A-954A-6E7CB485C6C1}" destId="{36B58519-081B-0842-9B75-A73376F5F6A5}" srcOrd="0" destOrd="0" presId="urn:microsoft.com/office/officeart/2005/8/layout/vList2"/>
    <dgm:cxn modelId="{12423B70-BFA6-6345-963A-CE27B97C0C71}" type="presParOf" srcId="{36B58519-081B-0842-9B75-A73376F5F6A5}" destId="{52B3F994-91EC-E842-9C33-954725A11530}" srcOrd="0" destOrd="0" presId="urn:microsoft.com/office/officeart/2005/8/layout/vList2"/>
    <dgm:cxn modelId="{0D4E8517-0803-D840-86E6-851A09C566D8}" type="presParOf" srcId="{36B58519-081B-0842-9B75-A73376F5F6A5}" destId="{B31BF00A-0441-C64D-A712-EB8A06ABB4EC}" srcOrd="1" destOrd="0" presId="urn:microsoft.com/office/officeart/2005/8/layout/vList2"/>
    <dgm:cxn modelId="{7CA5B84C-C4DA-E143-A742-A2F5750BAB84}" type="presParOf" srcId="{36B58519-081B-0842-9B75-A73376F5F6A5}" destId="{C9A87229-2318-5141-90FF-327DE3FB2ADC}" srcOrd="2" destOrd="0" presId="urn:microsoft.com/office/officeart/2005/8/layout/vList2"/>
    <dgm:cxn modelId="{CFA1D32E-C0B4-FE4C-AC54-4C23B3856A68}" type="presParOf" srcId="{36B58519-081B-0842-9B75-A73376F5F6A5}" destId="{ABCC08B5-297A-254A-AE00-98B6863E172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FA6DF3-16DC-4211-B5A0-5A6424F4A662}" type="doc">
      <dgm:prSet loTypeId="urn:microsoft.com/office/officeart/2005/8/layout/vList2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1805E92-28EF-47A1-AB3D-97E1DF887A68}">
      <dgm:prSet custT="1"/>
      <dgm:spPr/>
      <dgm:t>
        <a:bodyPr/>
        <a:lstStyle/>
        <a:p>
          <a:r>
            <a:rPr lang="en-GB" sz="3600" b="1" dirty="0">
              <a:solidFill>
                <a:schemeClr val="tx1"/>
              </a:solidFill>
            </a:rPr>
            <a:t>Housing Price</a:t>
          </a:r>
          <a:endParaRPr lang="en-US" sz="3600" dirty="0">
            <a:solidFill>
              <a:schemeClr val="tx1"/>
            </a:solidFill>
          </a:endParaRPr>
        </a:p>
      </dgm:t>
    </dgm:pt>
    <dgm:pt modelId="{5FEDD804-AD66-4E55-87D1-EC2BF1D0276C}" type="parTrans" cxnId="{7B293355-2FD4-4179-BA28-D532E69D0732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FCDD0B7A-0A00-4666-98A6-B8FB3C1A03DF}" type="sibTrans" cxnId="{7B293355-2FD4-4179-BA28-D532E69D0732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E8B34926-FD58-4077-83CD-0198E5257DF7}">
      <dgm:prSet custT="1"/>
      <dgm:spPr/>
      <dgm:t>
        <a:bodyPr/>
        <a:lstStyle/>
        <a:p>
          <a:r>
            <a:rPr lang="en-GB" sz="2400" b="1" dirty="0">
              <a:solidFill>
                <a:schemeClr val="tx1"/>
              </a:solidFill>
            </a:rPr>
            <a:t>Stratford Upon Avon </a:t>
          </a:r>
          <a:r>
            <a:rPr lang="en-GB" sz="2400" dirty="0">
              <a:solidFill>
                <a:schemeClr val="tx1"/>
              </a:solidFill>
            </a:rPr>
            <a:t>has the highest Average Price of £350713, 41% higher than Birmingham.</a:t>
          </a:r>
          <a:endParaRPr lang="en-US" sz="2400" dirty="0">
            <a:solidFill>
              <a:schemeClr val="tx1"/>
            </a:solidFill>
          </a:endParaRPr>
        </a:p>
      </dgm:t>
    </dgm:pt>
    <dgm:pt modelId="{05819F14-6F74-43E7-8EC0-7AB7BE0EEEE5}" type="parTrans" cxnId="{06E18DED-702D-40E4-9B3A-EA2AFF47D74E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5103BBCF-81BE-4BE5-9BC7-CB95A6AA72FE}" type="sibTrans" cxnId="{06E18DED-702D-40E4-9B3A-EA2AFF47D74E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4D473082-EAB4-40D2-BF96-BF30C8154D75}">
      <dgm:prSet custT="1"/>
      <dgm:spPr/>
      <dgm:t>
        <a:bodyPr/>
        <a:lstStyle/>
        <a:p>
          <a:r>
            <a:rPr lang="en-GB" sz="3600" b="1" dirty="0">
              <a:solidFill>
                <a:schemeClr val="tx1"/>
              </a:solidFill>
            </a:rPr>
            <a:t>Sales Volume</a:t>
          </a:r>
          <a:endParaRPr lang="en-US" sz="3600" dirty="0">
            <a:solidFill>
              <a:schemeClr val="tx1"/>
            </a:solidFill>
          </a:endParaRPr>
        </a:p>
      </dgm:t>
    </dgm:pt>
    <dgm:pt modelId="{EE710940-8E49-425C-8E86-275D1330C36F}" type="parTrans" cxnId="{EDD274AD-04D4-4777-9342-06C46C34394B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488D9303-401E-4373-A68D-95EDB7EDB189}" type="sibTrans" cxnId="{EDD274AD-04D4-4777-9342-06C46C34394B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962CDFD9-F803-4512-B9C2-6E28B5023008}">
      <dgm:prSet custT="1"/>
      <dgm:spPr/>
      <dgm:t>
        <a:bodyPr/>
        <a:lstStyle/>
        <a:p>
          <a:r>
            <a:rPr lang="en-GB" sz="2400" b="1" dirty="0">
              <a:solidFill>
                <a:schemeClr val="tx1"/>
              </a:solidFill>
            </a:rPr>
            <a:t>The City of Birmingham </a:t>
          </a:r>
          <a:r>
            <a:rPr lang="en-GB" sz="2400" dirty="0">
              <a:solidFill>
                <a:schemeClr val="tx1"/>
              </a:solidFill>
            </a:rPr>
            <a:t>has the highest sales volume with 225 houses sold per month.</a:t>
          </a:r>
          <a:endParaRPr lang="en-US" sz="2400" dirty="0">
            <a:solidFill>
              <a:schemeClr val="tx1"/>
            </a:solidFill>
          </a:endParaRPr>
        </a:p>
      </dgm:t>
    </dgm:pt>
    <dgm:pt modelId="{7A10A6C3-5649-47CE-9392-CE0549041BBD}" type="parTrans" cxnId="{ED1BB2D5-DD6C-4086-B3D4-C88B1684042F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200F4D37-EE05-4174-8BB6-F6C56C630363}" type="sibTrans" cxnId="{ED1BB2D5-DD6C-4086-B3D4-C88B1684042F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569880A5-FE39-7C4F-91A4-ECB81275B40D}" type="pres">
      <dgm:prSet presAssocID="{EFFA6DF3-16DC-4211-B5A0-5A6424F4A662}" presName="linear" presStyleCnt="0">
        <dgm:presLayoutVars>
          <dgm:animLvl val="lvl"/>
          <dgm:resizeHandles val="exact"/>
        </dgm:presLayoutVars>
      </dgm:prSet>
      <dgm:spPr/>
    </dgm:pt>
    <dgm:pt modelId="{91093C17-62B0-BF40-80FB-1EE2ABA6BB42}" type="pres">
      <dgm:prSet presAssocID="{61805E92-28EF-47A1-AB3D-97E1DF887A68}" presName="parentText" presStyleLbl="node1" presStyleIdx="0" presStyleCnt="2" custScaleY="65855">
        <dgm:presLayoutVars>
          <dgm:chMax val="0"/>
          <dgm:bulletEnabled val="1"/>
        </dgm:presLayoutVars>
      </dgm:prSet>
      <dgm:spPr/>
    </dgm:pt>
    <dgm:pt modelId="{5F5AB10A-5CA3-B64A-A52B-BE4C40469772}" type="pres">
      <dgm:prSet presAssocID="{61805E92-28EF-47A1-AB3D-97E1DF887A68}" presName="childText" presStyleLbl="revTx" presStyleIdx="0" presStyleCnt="2">
        <dgm:presLayoutVars>
          <dgm:bulletEnabled val="1"/>
        </dgm:presLayoutVars>
      </dgm:prSet>
      <dgm:spPr/>
    </dgm:pt>
    <dgm:pt modelId="{FBC1DC3C-BF9C-884F-BD9C-E15386E121EB}" type="pres">
      <dgm:prSet presAssocID="{4D473082-EAB4-40D2-BF96-BF30C8154D75}" presName="parentText" presStyleLbl="node1" presStyleIdx="1" presStyleCnt="2" custScaleY="69506">
        <dgm:presLayoutVars>
          <dgm:chMax val="0"/>
          <dgm:bulletEnabled val="1"/>
        </dgm:presLayoutVars>
      </dgm:prSet>
      <dgm:spPr/>
    </dgm:pt>
    <dgm:pt modelId="{FA4EDF74-F14C-FC46-B5F3-16F44D502688}" type="pres">
      <dgm:prSet presAssocID="{4D473082-EAB4-40D2-BF96-BF30C8154D7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3B46F14-8764-C347-9790-2ACDAA4A75F7}" type="presOf" srcId="{EFFA6DF3-16DC-4211-B5A0-5A6424F4A662}" destId="{569880A5-FE39-7C4F-91A4-ECB81275B40D}" srcOrd="0" destOrd="0" presId="urn:microsoft.com/office/officeart/2005/8/layout/vList2"/>
    <dgm:cxn modelId="{8360892B-A10B-4741-9C89-E01CC09AE56D}" type="presOf" srcId="{61805E92-28EF-47A1-AB3D-97E1DF887A68}" destId="{91093C17-62B0-BF40-80FB-1EE2ABA6BB42}" srcOrd="0" destOrd="0" presId="urn:microsoft.com/office/officeart/2005/8/layout/vList2"/>
    <dgm:cxn modelId="{29B8233C-4282-0F41-8D25-15ACFCEE0509}" type="presOf" srcId="{4D473082-EAB4-40D2-BF96-BF30C8154D75}" destId="{FBC1DC3C-BF9C-884F-BD9C-E15386E121EB}" srcOrd="0" destOrd="0" presId="urn:microsoft.com/office/officeart/2005/8/layout/vList2"/>
    <dgm:cxn modelId="{7B293355-2FD4-4179-BA28-D532E69D0732}" srcId="{EFFA6DF3-16DC-4211-B5A0-5A6424F4A662}" destId="{61805E92-28EF-47A1-AB3D-97E1DF887A68}" srcOrd="0" destOrd="0" parTransId="{5FEDD804-AD66-4E55-87D1-EC2BF1D0276C}" sibTransId="{FCDD0B7A-0A00-4666-98A6-B8FB3C1A03DF}"/>
    <dgm:cxn modelId="{1120E664-DA51-D847-A6B4-9CA7CA5B83BC}" type="presOf" srcId="{E8B34926-FD58-4077-83CD-0198E5257DF7}" destId="{5F5AB10A-5CA3-B64A-A52B-BE4C40469772}" srcOrd="0" destOrd="0" presId="urn:microsoft.com/office/officeart/2005/8/layout/vList2"/>
    <dgm:cxn modelId="{EDD274AD-04D4-4777-9342-06C46C34394B}" srcId="{EFFA6DF3-16DC-4211-B5A0-5A6424F4A662}" destId="{4D473082-EAB4-40D2-BF96-BF30C8154D75}" srcOrd="1" destOrd="0" parTransId="{EE710940-8E49-425C-8E86-275D1330C36F}" sibTransId="{488D9303-401E-4373-A68D-95EDB7EDB189}"/>
    <dgm:cxn modelId="{ED1BB2D5-DD6C-4086-B3D4-C88B1684042F}" srcId="{4D473082-EAB4-40D2-BF96-BF30C8154D75}" destId="{962CDFD9-F803-4512-B9C2-6E28B5023008}" srcOrd="0" destOrd="0" parTransId="{7A10A6C3-5649-47CE-9392-CE0549041BBD}" sibTransId="{200F4D37-EE05-4174-8BB6-F6C56C630363}"/>
    <dgm:cxn modelId="{31130FDC-A6E2-9B46-99C4-73953AA1734B}" type="presOf" srcId="{962CDFD9-F803-4512-B9C2-6E28B5023008}" destId="{FA4EDF74-F14C-FC46-B5F3-16F44D502688}" srcOrd="0" destOrd="0" presId="urn:microsoft.com/office/officeart/2005/8/layout/vList2"/>
    <dgm:cxn modelId="{06E18DED-702D-40E4-9B3A-EA2AFF47D74E}" srcId="{61805E92-28EF-47A1-AB3D-97E1DF887A68}" destId="{E8B34926-FD58-4077-83CD-0198E5257DF7}" srcOrd="0" destOrd="0" parTransId="{05819F14-6F74-43E7-8EC0-7AB7BE0EEEE5}" sibTransId="{5103BBCF-81BE-4BE5-9BC7-CB95A6AA72FE}"/>
    <dgm:cxn modelId="{CBF15459-FC22-CE4D-9D39-C4482A7D5F57}" type="presParOf" srcId="{569880A5-FE39-7C4F-91A4-ECB81275B40D}" destId="{91093C17-62B0-BF40-80FB-1EE2ABA6BB42}" srcOrd="0" destOrd="0" presId="urn:microsoft.com/office/officeart/2005/8/layout/vList2"/>
    <dgm:cxn modelId="{F034A1B9-7519-BA47-92E6-14695287901A}" type="presParOf" srcId="{569880A5-FE39-7C4F-91A4-ECB81275B40D}" destId="{5F5AB10A-5CA3-B64A-A52B-BE4C40469772}" srcOrd="1" destOrd="0" presId="urn:microsoft.com/office/officeart/2005/8/layout/vList2"/>
    <dgm:cxn modelId="{F22197E9-8273-6746-9496-652B34226FED}" type="presParOf" srcId="{569880A5-FE39-7C4F-91A4-ECB81275B40D}" destId="{FBC1DC3C-BF9C-884F-BD9C-E15386E121EB}" srcOrd="2" destOrd="0" presId="urn:microsoft.com/office/officeart/2005/8/layout/vList2"/>
    <dgm:cxn modelId="{F99B58B0-7642-7B4E-828B-C039D3D6B044}" type="presParOf" srcId="{569880A5-FE39-7C4F-91A4-ECB81275B40D}" destId="{FA4EDF74-F14C-FC46-B5F3-16F44D50268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0AFA604-A74E-4676-BEEB-7F119B799C5E}" type="doc">
      <dgm:prSet loTypeId="urn:microsoft.com/office/officeart/2005/8/layout/vList2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9C4760C3-4721-4B24-9F4B-A7F32C62B6B2}">
      <dgm:prSet/>
      <dgm:spPr/>
      <dgm:t>
        <a:bodyPr/>
        <a:lstStyle/>
        <a:p>
          <a:r>
            <a:rPr lang="en-GB" b="1">
              <a:solidFill>
                <a:schemeClr val="tx1"/>
              </a:solidFill>
            </a:rPr>
            <a:t>Housing Price</a:t>
          </a:r>
          <a:endParaRPr lang="en-US">
            <a:solidFill>
              <a:schemeClr val="tx1"/>
            </a:solidFill>
          </a:endParaRPr>
        </a:p>
      </dgm:t>
    </dgm:pt>
    <dgm:pt modelId="{121C2202-7723-4F80-97F1-D07FEA2CD89D}" type="parTrans" cxnId="{79A9A2BF-CE24-4C87-8C12-81E8E8DEA32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AA52F17-B443-49AA-BC00-412109131BA0}" type="sibTrans" cxnId="{79A9A2BF-CE24-4C87-8C12-81E8E8DEA32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13B0EC1-2207-4A11-9E17-3EBDAD97D531}">
      <dgm:prSet/>
      <dgm:spPr/>
      <dgm:t>
        <a:bodyPr/>
        <a:lstStyle/>
        <a:p>
          <a:pPr>
            <a:buFont typeface="Wingdings" pitchFamily="2" charset="2"/>
            <a:buChar char="§"/>
          </a:pPr>
          <a:r>
            <a:rPr lang="en-GB" dirty="0">
              <a:solidFill>
                <a:schemeClr val="tx1"/>
              </a:solidFill>
            </a:rPr>
            <a:t>Warwickshire had the highest Average house price of £334,741 and only 4951 sales per month, 26% higher than West Midlands. 39% higher than in Birmingham.</a:t>
          </a:r>
          <a:endParaRPr lang="en-US" dirty="0">
            <a:solidFill>
              <a:schemeClr val="tx1"/>
            </a:solidFill>
          </a:endParaRPr>
        </a:p>
      </dgm:t>
    </dgm:pt>
    <dgm:pt modelId="{58C00DA6-8264-46E1-A8F8-5FD2EB8FE925}" type="parTrans" cxnId="{A1C17406-0799-4479-9C08-FCD56DEAAEB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2526E4D-7B5E-43DE-A727-6B94FADF95EA}" type="sibTrans" cxnId="{A1C17406-0799-4479-9C08-FCD56DEAAEB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D49D45F-E916-4B5B-A9DD-AB04F5A9380B}">
      <dgm:prSet/>
      <dgm:spPr/>
      <dgm:t>
        <a:bodyPr/>
        <a:lstStyle/>
        <a:p>
          <a:r>
            <a:rPr lang="en-GB" b="1" dirty="0">
              <a:solidFill>
                <a:schemeClr val="tx1"/>
              </a:solidFill>
            </a:rPr>
            <a:t>Sales Volume</a:t>
          </a:r>
          <a:endParaRPr lang="en-US" dirty="0">
            <a:solidFill>
              <a:schemeClr val="tx1"/>
            </a:solidFill>
          </a:endParaRPr>
        </a:p>
      </dgm:t>
    </dgm:pt>
    <dgm:pt modelId="{4095DDBC-7953-48D3-AE63-72E7EB1640D1}" type="parTrans" cxnId="{F3A34DB3-7877-493E-AABE-DCDB46F107C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86AB328-7CC8-427C-B100-591C269F8FB6}" type="sibTrans" cxnId="{F3A34DB3-7877-493E-AABE-DCDB46F107C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AC6D3E9-ABE8-4BDA-8149-78EDC8413F75}">
      <dgm:prSet/>
      <dgm:spPr/>
      <dgm:t>
        <a:bodyPr/>
        <a:lstStyle/>
        <a:p>
          <a:pPr>
            <a:buFont typeface="Wingdings" pitchFamily="2" charset="2"/>
            <a:buChar char="§"/>
          </a:pPr>
          <a:r>
            <a:rPr lang="en-GB" dirty="0">
              <a:solidFill>
                <a:schemeClr val="tx1"/>
              </a:solidFill>
            </a:rPr>
            <a:t>The West Midlands had the highest Sales volume out of all the regions with 16,299, 42% more than the second highest region Staffordshire and had an average price of £248,439. 17% higher than Birmingham. </a:t>
          </a:r>
          <a:endParaRPr lang="en-US" dirty="0">
            <a:solidFill>
              <a:schemeClr val="tx1"/>
            </a:solidFill>
          </a:endParaRPr>
        </a:p>
      </dgm:t>
    </dgm:pt>
    <dgm:pt modelId="{45B8AB0A-54CD-46D3-956B-A052DEF27502}" type="parTrans" cxnId="{04FA8BA7-0893-4672-9D8E-CBE012991C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1633245-C47A-43D7-90EA-6D0F7EB09DB4}" type="sibTrans" cxnId="{04FA8BA7-0893-4672-9D8E-CBE012991C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4E68675-D3FD-014D-95A0-5DDCA8A4A22E}" type="pres">
      <dgm:prSet presAssocID="{A0AFA604-A74E-4676-BEEB-7F119B799C5E}" presName="linear" presStyleCnt="0">
        <dgm:presLayoutVars>
          <dgm:animLvl val="lvl"/>
          <dgm:resizeHandles val="exact"/>
        </dgm:presLayoutVars>
      </dgm:prSet>
      <dgm:spPr/>
    </dgm:pt>
    <dgm:pt modelId="{63A58742-0DF0-1C47-956B-9333D77A4382}" type="pres">
      <dgm:prSet presAssocID="{9C4760C3-4721-4B24-9F4B-A7F32C62B6B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4F85591-7DBE-CA4E-A2D4-C4108E5FC650}" type="pres">
      <dgm:prSet presAssocID="{9C4760C3-4721-4B24-9F4B-A7F32C62B6B2}" presName="childText" presStyleLbl="revTx" presStyleIdx="0" presStyleCnt="2">
        <dgm:presLayoutVars>
          <dgm:bulletEnabled val="1"/>
        </dgm:presLayoutVars>
      </dgm:prSet>
      <dgm:spPr/>
    </dgm:pt>
    <dgm:pt modelId="{C89EDAA2-57CB-1348-848F-B729CC2903E3}" type="pres">
      <dgm:prSet presAssocID="{9D49D45F-E916-4B5B-A9DD-AB04F5A9380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73ECC62-0B5B-5D44-AE13-18ED6E168B50}" type="pres">
      <dgm:prSet presAssocID="{9D49D45F-E916-4B5B-A9DD-AB04F5A9380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1C17406-0799-4479-9C08-FCD56DEAAEB0}" srcId="{9C4760C3-4721-4B24-9F4B-A7F32C62B6B2}" destId="{913B0EC1-2207-4A11-9E17-3EBDAD97D531}" srcOrd="0" destOrd="0" parTransId="{58C00DA6-8264-46E1-A8F8-5FD2EB8FE925}" sibTransId="{A2526E4D-7B5E-43DE-A727-6B94FADF95EA}"/>
    <dgm:cxn modelId="{69ED6A0C-9537-264F-B72C-6DCF3CEF4417}" type="presOf" srcId="{9D49D45F-E916-4B5B-A9DD-AB04F5A9380B}" destId="{C89EDAA2-57CB-1348-848F-B729CC2903E3}" srcOrd="0" destOrd="0" presId="urn:microsoft.com/office/officeart/2005/8/layout/vList2"/>
    <dgm:cxn modelId="{B5B6821D-1F88-7746-B2BB-EDDBFAB8F8CD}" type="presOf" srcId="{9C4760C3-4721-4B24-9F4B-A7F32C62B6B2}" destId="{63A58742-0DF0-1C47-956B-9333D77A4382}" srcOrd="0" destOrd="0" presId="urn:microsoft.com/office/officeart/2005/8/layout/vList2"/>
    <dgm:cxn modelId="{6B635197-3A06-EF46-982D-D9D73C88BD7E}" type="presOf" srcId="{DAC6D3E9-ABE8-4BDA-8149-78EDC8413F75}" destId="{773ECC62-0B5B-5D44-AE13-18ED6E168B50}" srcOrd="0" destOrd="0" presId="urn:microsoft.com/office/officeart/2005/8/layout/vList2"/>
    <dgm:cxn modelId="{04FA8BA7-0893-4672-9D8E-CBE012991CC5}" srcId="{9D49D45F-E916-4B5B-A9DD-AB04F5A9380B}" destId="{DAC6D3E9-ABE8-4BDA-8149-78EDC8413F75}" srcOrd="0" destOrd="0" parTransId="{45B8AB0A-54CD-46D3-956B-A052DEF27502}" sibTransId="{41633245-C47A-43D7-90EA-6D0F7EB09DB4}"/>
    <dgm:cxn modelId="{28A06FB2-EEF6-9240-9029-0D85417D3814}" type="presOf" srcId="{A0AFA604-A74E-4676-BEEB-7F119B799C5E}" destId="{54E68675-D3FD-014D-95A0-5DDCA8A4A22E}" srcOrd="0" destOrd="0" presId="urn:microsoft.com/office/officeart/2005/8/layout/vList2"/>
    <dgm:cxn modelId="{F3A34DB3-7877-493E-AABE-DCDB46F107CB}" srcId="{A0AFA604-A74E-4676-BEEB-7F119B799C5E}" destId="{9D49D45F-E916-4B5B-A9DD-AB04F5A9380B}" srcOrd="1" destOrd="0" parTransId="{4095DDBC-7953-48D3-AE63-72E7EB1640D1}" sibTransId="{886AB328-7CC8-427C-B100-591C269F8FB6}"/>
    <dgm:cxn modelId="{79A9A2BF-CE24-4C87-8C12-81E8E8DEA32F}" srcId="{A0AFA604-A74E-4676-BEEB-7F119B799C5E}" destId="{9C4760C3-4721-4B24-9F4B-A7F32C62B6B2}" srcOrd="0" destOrd="0" parTransId="{121C2202-7723-4F80-97F1-D07FEA2CD89D}" sibTransId="{1AA52F17-B443-49AA-BC00-412109131BA0}"/>
    <dgm:cxn modelId="{920B43F0-3E4F-0D4B-A88E-74C5452CF165}" type="presOf" srcId="{913B0EC1-2207-4A11-9E17-3EBDAD97D531}" destId="{C4F85591-7DBE-CA4E-A2D4-C4108E5FC650}" srcOrd="0" destOrd="0" presId="urn:microsoft.com/office/officeart/2005/8/layout/vList2"/>
    <dgm:cxn modelId="{37ACAAE0-0CE7-3D43-9AE7-7A6E2CAD83E7}" type="presParOf" srcId="{54E68675-D3FD-014D-95A0-5DDCA8A4A22E}" destId="{63A58742-0DF0-1C47-956B-9333D77A4382}" srcOrd="0" destOrd="0" presId="urn:microsoft.com/office/officeart/2005/8/layout/vList2"/>
    <dgm:cxn modelId="{3596F580-9C16-2F4E-9E0A-585442427D79}" type="presParOf" srcId="{54E68675-D3FD-014D-95A0-5DDCA8A4A22E}" destId="{C4F85591-7DBE-CA4E-A2D4-C4108E5FC650}" srcOrd="1" destOrd="0" presId="urn:microsoft.com/office/officeart/2005/8/layout/vList2"/>
    <dgm:cxn modelId="{F2B1C404-0CE8-B648-A7BC-3C19D722836D}" type="presParOf" srcId="{54E68675-D3FD-014D-95A0-5DDCA8A4A22E}" destId="{C89EDAA2-57CB-1348-848F-B729CC2903E3}" srcOrd="2" destOrd="0" presId="urn:microsoft.com/office/officeart/2005/8/layout/vList2"/>
    <dgm:cxn modelId="{ECD6530D-9166-3549-ACB9-28677FBE3C29}" type="presParOf" srcId="{54E68675-D3FD-014D-95A0-5DDCA8A4A22E}" destId="{773ECC62-0B5B-5D44-AE13-18ED6E168B5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6F63F-3B65-C942-BA3E-B2DAC62A6AD3}">
      <dsp:nvSpPr>
        <dsp:cNvPr id="0" name=""/>
        <dsp:cNvSpPr/>
      </dsp:nvSpPr>
      <dsp:spPr>
        <a:xfrm>
          <a:off x="0" y="224988"/>
          <a:ext cx="6506304" cy="10003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19000">
              <a:schemeClr val="accent2">
                <a:hueOff val="0"/>
                <a:satOff val="0"/>
                <a:lum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baseline="0" dirty="0">
              <a:solidFill>
                <a:schemeClr val="tx1"/>
              </a:solidFill>
            </a:rPr>
            <a:t>What trends have the UK housing prices and sales followed for the past 16 years? 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48833" y="273821"/>
        <a:ext cx="6408638" cy="902684"/>
      </dsp:txXfrm>
    </dsp:sp>
    <dsp:sp modelId="{72EC6725-FC2D-B44A-BB52-F0094591F1BE}">
      <dsp:nvSpPr>
        <dsp:cNvPr id="0" name=""/>
        <dsp:cNvSpPr/>
      </dsp:nvSpPr>
      <dsp:spPr>
        <a:xfrm>
          <a:off x="0" y="1225338"/>
          <a:ext cx="6506304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57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i="1" kern="1200" baseline="0">
              <a:solidFill>
                <a:schemeClr val="tx1"/>
              </a:solidFill>
            </a:rPr>
            <a:t>How have they been affected by the 2008 financial crash and Covid-19?</a:t>
          </a:r>
          <a:endParaRPr lang="en-US" sz="1500" kern="1200">
            <a:solidFill>
              <a:schemeClr val="tx1"/>
            </a:solidFill>
          </a:endParaRPr>
        </a:p>
      </dsp:txBody>
      <dsp:txXfrm>
        <a:off x="0" y="1225338"/>
        <a:ext cx="6506304" cy="314640"/>
      </dsp:txXfrm>
    </dsp:sp>
    <dsp:sp modelId="{86F0D8F6-35C6-5B49-9B9D-975AE96986D2}">
      <dsp:nvSpPr>
        <dsp:cNvPr id="0" name=""/>
        <dsp:cNvSpPr/>
      </dsp:nvSpPr>
      <dsp:spPr>
        <a:xfrm>
          <a:off x="0" y="1539978"/>
          <a:ext cx="6506304" cy="1000350"/>
        </a:xfrm>
        <a:prstGeom prst="roundRect">
          <a:avLst/>
        </a:prstGeom>
        <a:gradFill rotWithShape="0">
          <a:gsLst>
            <a:gs pos="0">
              <a:schemeClr val="accent2">
                <a:hueOff val="-55218"/>
                <a:satOff val="-18112"/>
                <a:lumOff val="-660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55218"/>
                <a:satOff val="-18112"/>
                <a:lumOff val="-660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55218"/>
                <a:satOff val="-18112"/>
                <a:lumOff val="-660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baseline="0" dirty="0">
              <a:solidFill>
                <a:schemeClr val="tx1"/>
              </a:solidFill>
            </a:rPr>
            <a:t>Where are housing prices and sales volume highest in the UK? 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48833" y="1588811"/>
        <a:ext cx="6408638" cy="902684"/>
      </dsp:txXfrm>
    </dsp:sp>
    <dsp:sp modelId="{EB150DCF-6D4E-3F43-A2C5-C1D2B7188AD0}">
      <dsp:nvSpPr>
        <dsp:cNvPr id="0" name=""/>
        <dsp:cNvSpPr/>
      </dsp:nvSpPr>
      <dsp:spPr>
        <a:xfrm>
          <a:off x="0" y="2540328"/>
          <a:ext cx="6506304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57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i="1" kern="1200" baseline="0" dirty="0">
              <a:solidFill>
                <a:schemeClr val="tx1"/>
              </a:solidFill>
            </a:rPr>
            <a:t>Using the most recent data from July 2021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0" y="2540328"/>
        <a:ext cx="6506304" cy="314640"/>
      </dsp:txXfrm>
    </dsp:sp>
    <dsp:sp modelId="{C05C6754-EEFA-764B-BE57-407694297070}">
      <dsp:nvSpPr>
        <dsp:cNvPr id="0" name=""/>
        <dsp:cNvSpPr/>
      </dsp:nvSpPr>
      <dsp:spPr>
        <a:xfrm>
          <a:off x="0" y="2854968"/>
          <a:ext cx="6506304" cy="1000350"/>
        </a:xfrm>
        <a:prstGeom prst="roundRect">
          <a:avLst/>
        </a:prstGeom>
        <a:gradFill rotWithShape="0">
          <a:gsLst>
            <a:gs pos="0">
              <a:schemeClr val="accent2">
                <a:hueOff val="-110436"/>
                <a:satOff val="-36223"/>
                <a:lumOff val="-1320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10436"/>
                <a:satOff val="-36223"/>
                <a:lumOff val="-1320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10436"/>
                <a:satOff val="-36223"/>
                <a:lumOff val="-1320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baseline="0" dirty="0">
              <a:solidFill>
                <a:schemeClr val="tx1"/>
              </a:solidFill>
            </a:rPr>
            <a:t>Where is the highest sales volume and housing price within the West Midlands?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48833" y="2903801"/>
        <a:ext cx="6408638" cy="902684"/>
      </dsp:txXfrm>
    </dsp:sp>
    <dsp:sp modelId="{FB230554-1EFD-B343-BDAD-EFCA765A98CE}">
      <dsp:nvSpPr>
        <dsp:cNvPr id="0" name=""/>
        <dsp:cNvSpPr/>
      </dsp:nvSpPr>
      <dsp:spPr>
        <a:xfrm>
          <a:off x="0" y="3910038"/>
          <a:ext cx="6506304" cy="1000350"/>
        </a:xfrm>
        <a:prstGeom prst="roundRect">
          <a:avLst/>
        </a:prstGeom>
        <a:gradFill rotWithShape="0">
          <a:gsLst>
            <a:gs pos="0">
              <a:schemeClr val="accent2">
                <a:hueOff val="-165654"/>
                <a:satOff val="-54335"/>
                <a:lumOff val="-1980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65654"/>
                <a:satOff val="-54335"/>
                <a:lumOff val="-1980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65654"/>
                <a:satOff val="-54335"/>
                <a:lumOff val="-1980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baseline="0" dirty="0">
              <a:solidFill>
                <a:schemeClr val="tx1"/>
              </a:solidFill>
            </a:rPr>
            <a:t>How does the West Midlands compare with the other regions of England when it comes to housing prices and purchase volume? 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48833" y="3958871"/>
        <a:ext cx="6408638" cy="902684"/>
      </dsp:txXfrm>
    </dsp:sp>
    <dsp:sp modelId="{F5EA9516-EDCA-994A-80E3-7D1A162F8411}">
      <dsp:nvSpPr>
        <dsp:cNvPr id="0" name=""/>
        <dsp:cNvSpPr/>
      </dsp:nvSpPr>
      <dsp:spPr>
        <a:xfrm>
          <a:off x="0" y="4910388"/>
          <a:ext cx="6506304" cy="442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57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i="1" kern="1200" baseline="0" dirty="0">
              <a:solidFill>
                <a:schemeClr val="tx1"/>
              </a:solidFill>
            </a:rPr>
            <a:t>A comparison between Birmingham, Coventry, Dudley, Sandwell, Solihull, Walsall, Wolverhampton, using the most recent data (July 2021)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0" y="4910388"/>
        <a:ext cx="6506304" cy="442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4A24B-CCDF-174B-A5E2-ADDA25BC6748}">
      <dsp:nvSpPr>
        <dsp:cNvPr id="0" name=""/>
        <dsp:cNvSpPr/>
      </dsp:nvSpPr>
      <dsp:spPr>
        <a:xfrm>
          <a:off x="567236" y="847"/>
          <a:ext cx="2753619" cy="16521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solidFill>
                <a:schemeClr val="tx1"/>
              </a:solidFill>
            </a:rPr>
            <a:t>In 2008 during global financial crisis, UK prices fell from a high average price of £184,000 in late 2007, to a low of just under £150,000 in early 2009. 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567236" y="847"/>
        <a:ext cx="2753619" cy="1652171"/>
      </dsp:txXfrm>
    </dsp:sp>
    <dsp:sp modelId="{A4C9B55B-E0D3-174B-A570-A1E7866E2D24}">
      <dsp:nvSpPr>
        <dsp:cNvPr id="0" name=""/>
        <dsp:cNvSpPr/>
      </dsp:nvSpPr>
      <dsp:spPr>
        <a:xfrm>
          <a:off x="3596218" y="847"/>
          <a:ext cx="2753619" cy="1652171"/>
        </a:xfrm>
        <a:prstGeom prst="rect">
          <a:avLst/>
        </a:prstGeom>
        <a:solidFill>
          <a:schemeClr val="accent2">
            <a:hueOff val="-41413"/>
            <a:satOff val="-13584"/>
            <a:lumOff val="-495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solidFill>
                <a:schemeClr val="tx1"/>
              </a:solidFill>
            </a:rPr>
            <a:t>House prices fell by 16% in 2008. They did not return to the higher level until mid-2014.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3596218" y="847"/>
        <a:ext cx="2753619" cy="1652171"/>
      </dsp:txXfrm>
    </dsp:sp>
    <dsp:sp modelId="{5A92821A-B368-1048-86A8-4DE273337C43}">
      <dsp:nvSpPr>
        <dsp:cNvPr id="0" name=""/>
        <dsp:cNvSpPr/>
      </dsp:nvSpPr>
      <dsp:spPr>
        <a:xfrm>
          <a:off x="6625199" y="847"/>
          <a:ext cx="2753619" cy="1652171"/>
        </a:xfrm>
        <a:prstGeom prst="rect">
          <a:avLst/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solidFill>
                <a:schemeClr val="tx1"/>
              </a:solidFill>
            </a:rPr>
            <a:t>During the 2008 financial crisis, property fell in value by up to 20% in UK. Average price recovered in 2014. 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6625199" y="847"/>
        <a:ext cx="2753619" cy="1652171"/>
      </dsp:txXfrm>
    </dsp:sp>
    <dsp:sp modelId="{C59BE20C-9079-0E44-A417-D7A9DC0D1939}">
      <dsp:nvSpPr>
        <dsp:cNvPr id="0" name=""/>
        <dsp:cNvSpPr/>
      </dsp:nvSpPr>
      <dsp:spPr>
        <a:xfrm>
          <a:off x="2081727" y="1928380"/>
          <a:ext cx="2753619" cy="1652171"/>
        </a:xfrm>
        <a:prstGeom prst="rect">
          <a:avLst/>
        </a:prstGeom>
        <a:solidFill>
          <a:schemeClr val="accent2">
            <a:hueOff val="-124240"/>
            <a:satOff val="-40751"/>
            <a:lumOff val="-1485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solidFill>
                <a:schemeClr val="tx1"/>
              </a:solidFill>
            </a:rPr>
            <a:t>Average UK property value is £252,687 currently, and they are 10% higher than a year earlier.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2081727" y="1928380"/>
        <a:ext cx="2753619" cy="1652171"/>
      </dsp:txXfrm>
    </dsp:sp>
    <dsp:sp modelId="{EDD7B754-C839-0944-A90F-8EEFDDD97B83}">
      <dsp:nvSpPr>
        <dsp:cNvPr id="0" name=""/>
        <dsp:cNvSpPr/>
      </dsp:nvSpPr>
      <dsp:spPr>
        <a:xfrm>
          <a:off x="5110708" y="1928380"/>
          <a:ext cx="2753619" cy="1652171"/>
        </a:xfrm>
        <a:prstGeom prst="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solidFill>
                <a:schemeClr val="tx1"/>
              </a:solidFill>
            </a:rPr>
            <a:t>House prices have risen to almost 15% above levels seen in March 2020 when the coronavirus pandemic first struck the UK.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5110708" y="1928380"/>
        <a:ext cx="2753619" cy="16521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B3208-68DF-1340-BDE8-89076B2679FD}">
      <dsp:nvSpPr>
        <dsp:cNvPr id="0" name=""/>
        <dsp:cNvSpPr/>
      </dsp:nvSpPr>
      <dsp:spPr>
        <a:xfrm>
          <a:off x="397549" y="1960"/>
          <a:ext cx="2751906" cy="1651143"/>
        </a:xfrm>
        <a:prstGeom prst="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baseline="0">
              <a:solidFill>
                <a:schemeClr val="tx1"/>
              </a:solidFill>
            </a:rPr>
            <a:t>By the end of Q3 2021 most property sales in West Midlands involved semi-detached properties . A total of 14 275 were sold with average of £233,359.</a:t>
          </a:r>
          <a:endParaRPr lang="en-US" sz="1500" kern="1200">
            <a:solidFill>
              <a:schemeClr val="tx1"/>
            </a:solidFill>
          </a:endParaRPr>
        </a:p>
      </dsp:txBody>
      <dsp:txXfrm>
        <a:off x="397549" y="1960"/>
        <a:ext cx="2751906" cy="1651143"/>
      </dsp:txXfrm>
    </dsp:sp>
    <dsp:sp modelId="{B4DE8E8C-17CF-6545-AD75-76CDF6A921CC}">
      <dsp:nvSpPr>
        <dsp:cNvPr id="0" name=""/>
        <dsp:cNvSpPr/>
      </dsp:nvSpPr>
      <dsp:spPr>
        <a:xfrm>
          <a:off x="3424646" y="1960"/>
          <a:ext cx="2751906" cy="1651143"/>
        </a:xfrm>
        <a:prstGeom prst="rect">
          <a:avLst/>
        </a:prstGeom>
        <a:solidFill>
          <a:schemeClr val="accent2">
            <a:shade val="50000"/>
            <a:hueOff val="-108967"/>
            <a:satOff val="10292"/>
            <a:lumOff val="1613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baseline="0" dirty="0">
              <a:solidFill>
                <a:schemeClr val="tx1"/>
              </a:solidFill>
            </a:rPr>
            <a:t>Detached properties sold for an average price of £408,892, while terraced and flats fetched £194,109 and £150,312, respectively.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3424646" y="1960"/>
        <a:ext cx="2751906" cy="1651143"/>
      </dsp:txXfrm>
    </dsp:sp>
    <dsp:sp modelId="{641CAB5F-DDB4-D64D-9A0D-FF86158865E7}">
      <dsp:nvSpPr>
        <dsp:cNvPr id="0" name=""/>
        <dsp:cNvSpPr/>
      </dsp:nvSpPr>
      <dsp:spPr>
        <a:xfrm>
          <a:off x="6451743" y="1960"/>
          <a:ext cx="2751906" cy="1651143"/>
        </a:xfrm>
        <a:prstGeom prst="rect">
          <a:avLst/>
        </a:prstGeom>
        <a:solidFill>
          <a:schemeClr val="accent2">
            <a:shade val="50000"/>
            <a:hueOff val="-217934"/>
            <a:satOff val="20585"/>
            <a:lumOff val="32266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baseline="0" dirty="0">
              <a:solidFill>
                <a:schemeClr val="tx1"/>
              </a:solidFill>
            </a:rPr>
            <a:t>West Midlands county, with an overall average price of £268,973 was more expensive than nearby East Midlands (£251,117) and Northwest (£236,640), but was cheaper than Southwest (£342,135). 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6451743" y="1960"/>
        <a:ext cx="2751906" cy="1651143"/>
      </dsp:txXfrm>
    </dsp:sp>
    <dsp:sp modelId="{CBD16FEC-1044-D543-84B7-7328027E96E6}">
      <dsp:nvSpPr>
        <dsp:cNvPr id="0" name=""/>
        <dsp:cNvSpPr/>
      </dsp:nvSpPr>
      <dsp:spPr>
        <a:xfrm>
          <a:off x="1911098" y="1928295"/>
          <a:ext cx="2751906" cy="1651143"/>
        </a:xfrm>
        <a:prstGeom prst="rect">
          <a:avLst/>
        </a:prstGeom>
        <a:solidFill>
          <a:schemeClr val="accent2">
            <a:shade val="50000"/>
            <a:hueOff val="-217934"/>
            <a:satOff val="20585"/>
            <a:lumOff val="32266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baseline="0">
              <a:solidFill>
                <a:schemeClr val="tx1"/>
              </a:solidFill>
            </a:rPr>
            <a:t>The highest priced area within West Midlands was Warwickshire (£334,741) and the least expensive was Stoke-on-Trent (£146,853).</a:t>
          </a:r>
          <a:endParaRPr lang="en-US" sz="1500" kern="1200">
            <a:solidFill>
              <a:schemeClr val="tx1"/>
            </a:solidFill>
          </a:endParaRPr>
        </a:p>
      </dsp:txBody>
      <dsp:txXfrm>
        <a:off x="1911098" y="1928295"/>
        <a:ext cx="2751906" cy="1651143"/>
      </dsp:txXfrm>
    </dsp:sp>
    <dsp:sp modelId="{DC3716AD-C749-5A43-A524-3DC6AD548634}">
      <dsp:nvSpPr>
        <dsp:cNvPr id="0" name=""/>
        <dsp:cNvSpPr/>
      </dsp:nvSpPr>
      <dsp:spPr>
        <a:xfrm>
          <a:off x="4938195" y="1928295"/>
          <a:ext cx="2751906" cy="1651143"/>
        </a:xfrm>
        <a:prstGeom prst="rect">
          <a:avLst/>
        </a:prstGeom>
        <a:solidFill>
          <a:schemeClr val="accent2">
            <a:shade val="50000"/>
            <a:hueOff val="-108967"/>
            <a:satOff val="10292"/>
            <a:lumOff val="1613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baseline="0">
              <a:solidFill>
                <a:schemeClr val="tx1"/>
              </a:solidFill>
            </a:rPr>
            <a:t>During the last year, average prices in West Midlands were 6,55% up from the previous year and 1,68% up from 2018 when the average house price was £227,496.</a:t>
          </a:r>
          <a:endParaRPr lang="en-US" sz="1500" kern="1200">
            <a:solidFill>
              <a:schemeClr val="tx1"/>
            </a:solidFill>
          </a:endParaRPr>
        </a:p>
      </dsp:txBody>
      <dsp:txXfrm>
        <a:off x="4938195" y="1928295"/>
        <a:ext cx="2751906" cy="16511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77668-D6F4-3F4F-A3D1-097160836A3D}">
      <dsp:nvSpPr>
        <dsp:cNvPr id="0" name=""/>
        <dsp:cNvSpPr/>
      </dsp:nvSpPr>
      <dsp:spPr>
        <a:xfrm>
          <a:off x="46" y="191287"/>
          <a:ext cx="4486498" cy="604800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 dirty="0">
              <a:solidFill>
                <a:schemeClr val="tx1"/>
              </a:solidFill>
            </a:rPr>
            <a:t>Housing Price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46" y="191287"/>
        <a:ext cx="4486498" cy="604800"/>
      </dsp:txXfrm>
    </dsp:sp>
    <dsp:sp modelId="{65C39C23-5E98-3743-8317-3E2ECD2231FF}">
      <dsp:nvSpPr>
        <dsp:cNvPr id="0" name=""/>
        <dsp:cNvSpPr/>
      </dsp:nvSpPr>
      <dsp:spPr>
        <a:xfrm>
          <a:off x="46" y="796087"/>
          <a:ext cx="4486498" cy="259402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>
              <a:solidFill>
                <a:schemeClr val="tx1"/>
              </a:solidFill>
            </a:rPr>
            <a:t>Since 2005 the housing price has increased till 2008.</a:t>
          </a:r>
          <a:endParaRPr lang="en-US" sz="2100" kern="1200" dirty="0">
            <a:solidFill>
              <a:schemeClr val="tx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>
              <a:solidFill>
                <a:schemeClr val="tx1"/>
              </a:solidFill>
            </a:rPr>
            <a:t>However, during the financial crisis there was a reduction of </a:t>
          </a:r>
          <a:r>
            <a:rPr lang="en-GB" sz="2100" b="0" i="0" kern="1200" dirty="0">
              <a:solidFill>
                <a:schemeClr val="tx1"/>
              </a:solidFill>
            </a:rPr>
            <a:t>8.33%. </a:t>
          </a:r>
          <a:endParaRPr lang="en-US" sz="2100" kern="1200" dirty="0">
            <a:solidFill>
              <a:schemeClr val="tx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>
              <a:solidFill>
                <a:schemeClr val="tx1"/>
              </a:solidFill>
            </a:rPr>
            <a:t>In 2019 to 2020 the UK housing price increased by 3.11%.</a:t>
          </a:r>
          <a:endParaRPr lang="en-US" sz="2100" kern="1200" dirty="0">
            <a:solidFill>
              <a:schemeClr val="tx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>
              <a:solidFill>
                <a:schemeClr val="tx1"/>
              </a:solidFill>
            </a:rPr>
            <a:t>In 2020 to 2021 the UK housing price increased by 8%. 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46" y="796087"/>
        <a:ext cx="4486498" cy="2594025"/>
      </dsp:txXfrm>
    </dsp:sp>
    <dsp:sp modelId="{A2A21B55-CDE6-5241-9A04-0364C21A3F5E}">
      <dsp:nvSpPr>
        <dsp:cNvPr id="0" name=""/>
        <dsp:cNvSpPr/>
      </dsp:nvSpPr>
      <dsp:spPr>
        <a:xfrm>
          <a:off x="5114654" y="191287"/>
          <a:ext cx="4486498" cy="604800"/>
        </a:xfrm>
        <a:prstGeom prst="rect">
          <a:avLst/>
        </a:prstGeom>
        <a:solidFill>
          <a:schemeClr val="accent2">
            <a:shade val="80000"/>
            <a:hueOff val="-186484"/>
            <a:satOff val="11680"/>
            <a:lumOff val="20492"/>
            <a:alphaOff val="0"/>
          </a:schemeClr>
        </a:solidFill>
        <a:ln w="34925" cap="flat" cmpd="sng" algn="in">
          <a:solidFill>
            <a:schemeClr val="accent2">
              <a:shade val="80000"/>
              <a:hueOff val="-186484"/>
              <a:satOff val="11680"/>
              <a:lumOff val="204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 dirty="0">
              <a:solidFill>
                <a:schemeClr val="tx1"/>
              </a:solidFill>
            </a:rPr>
            <a:t>Sales Volume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5114654" y="191287"/>
        <a:ext cx="4486498" cy="604800"/>
      </dsp:txXfrm>
    </dsp:sp>
    <dsp:sp modelId="{98A6273F-9BE5-E443-AFDA-A66F83DDE8B5}">
      <dsp:nvSpPr>
        <dsp:cNvPr id="0" name=""/>
        <dsp:cNvSpPr/>
      </dsp:nvSpPr>
      <dsp:spPr>
        <a:xfrm>
          <a:off x="5114654" y="796087"/>
          <a:ext cx="4486498" cy="259402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>
              <a:solidFill>
                <a:schemeClr val="tx1"/>
              </a:solidFill>
            </a:rPr>
            <a:t>There was a large increase of sales volume from 2005 to 2006 and a </a:t>
          </a:r>
          <a:r>
            <a:rPr lang="en-GB" sz="2100" b="1" kern="1200" dirty="0">
              <a:solidFill>
                <a:schemeClr val="tx1"/>
              </a:solidFill>
            </a:rPr>
            <a:t>very sharp reduction </a:t>
          </a:r>
          <a:r>
            <a:rPr lang="en-GB" sz="2100" kern="1200" dirty="0">
              <a:solidFill>
                <a:schemeClr val="tx1"/>
              </a:solidFill>
            </a:rPr>
            <a:t>from 2007 to 2008 by 92.8% in the UK.</a:t>
          </a:r>
          <a:endParaRPr lang="en-US" sz="2100" kern="1200" dirty="0">
            <a:solidFill>
              <a:schemeClr val="tx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>
              <a:solidFill>
                <a:schemeClr val="tx1"/>
              </a:solidFill>
            </a:rPr>
            <a:t>In 2019 to 2020 the UK sales volume decreased by 20.4%.</a:t>
          </a:r>
          <a:endParaRPr lang="en-US" sz="2100" kern="1200" dirty="0">
            <a:solidFill>
              <a:schemeClr val="tx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>
              <a:solidFill>
                <a:schemeClr val="tx1"/>
              </a:solidFill>
            </a:rPr>
            <a:t>In 2020 to 2021 the UK sales volume </a:t>
          </a:r>
          <a:r>
            <a:rPr lang="en-GB" sz="2100" b="1" kern="1200" dirty="0">
              <a:solidFill>
                <a:schemeClr val="tx1"/>
              </a:solidFill>
            </a:rPr>
            <a:t>decreased</a:t>
          </a:r>
          <a:r>
            <a:rPr lang="en-GB" sz="2100" kern="1200" dirty="0">
              <a:solidFill>
                <a:schemeClr val="tx1"/>
              </a:solidFill>
            </a:rPr>
            <a:t> by 54.3%.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5114654" y="796087"/>
        <a:ext cx="4486498" cy="25940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B3F994-91EC-E842-9C33-954725A11530}">
      <dsp:nvSpPr>
        <dsp:cNvPr id="0" name=""/>
        <dsp:cNvSpPr/>
      </dsp:nvSpPr>
      <dsp:spPr>
        <a:xfrm>
          <a:off x="0" y="17633"/>
          <a:ext cx="9845040" cy="887923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dirty="0">
              <a:solidFill>
                <a:schemeClr val="tx1"/>
              </a:solidFill>
            </a:rPr>
            <a:t>Housing Price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43345" y="60978"/>
        <a:ext cx="9758350" cy="801233"/>
      </dsp:txXfrm>
    </dsp:sp>
    <dsp:sp modelId="{B31BF00A-0441-C64D-A712-EB8A06ABB4EC}">
      <dsp:nvSpPr>
        <dsp:cNvPr id="0" name=""/>
        <dsp:cNvSpPr/>
      </dsp:nvSpPr>
      <dsp:spPr>
        <a:xfrm>
          <a:off x="0" y="905557"/>
          <a:ext cx="9845040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58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itchFamily="2" charset="2"/>
            <a:buChar char="§"/>
          </a:pPr>
          <a:r>
            <a:rPr lang="en-US" sz="2400" kern="1200" dirty="0">
              <a:solidFill>
                <a:schemeClr val="tx1"/>
              </a:solidFill>
            </a:rPr>
            <a:t>The top UK Average price has been seen in </a:t>
          </a:r>
          <a:r>
            <a:rPr lang="en-US" sz="2400" b="1" kern="1200" dirty="0">
              <a:solidFill>
                <a:schemeClr val="tx1"/>
              </a:solidFill>
            </a:rPr>
            <a:t>Kensington and Chelsea </a:t>
          </a:r>
          <a:r>
            <a:rPr lang="en-US" sz="2400" kern="1200" dirty="0">
              <a:solidFill>
                <a:schemeClr val="tx1"/>
              </a:solidFill>
            </a:rPr>
            <a:t>£1,321,924 in July 2021, 84% higher than Birmingham.</a:t>
          </a:r>
        </a:p>
      </dsp:txBody>
      <dsp:txXfrm>
        <a:off x="0" y="905557"/>
        <a:ext cx="9845040" cy="993600"/>
      </dsp:txXfrm>
    </dsp:sp>
    <dsp:sp modelId="{C9A87229-2318-5141-90FF-327DE3FB2ADC}">
      <dsp:nvSpPr>
        <dsp:cNvPr id="0" name=""/>
        <dsp:cNvSpPr/>
      </dsp:nvSpPr>
      <dsp:spPr>
        <a:xfrm>
          <a:off x="0" y="1899157"/>
          <a:ext cx="9845040" cy="767740"/>
        </a:xfrm>
        <a:prstGeom prst="roundRect">
          <a:avLst/>
        </a:prstGeom>
        <a:solidFill>
          <a:schemeClr val="accent2">
            <a:shade val="80000"/>
            <a:hueOff val="-186484"/>
            <a:satOff val="11680"/>
            <a:lumOff val="2049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>
              <a:solidFill>
                <a:schemeClr val="tx1"/>
              </a:solidFill>
            </a:rPr>
            <a:t>Sales Volume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37478" y="1936635"/>
        <a:ext cx="9770084" cy="692784"/>
      </dsp:txXfrm>
    </dsp:sp>
    <dsp:sp modelId="{ABCC08B5-297A-254A-AE00-98B6863E1723}">
      <dsp:nvSpPr>
        <dsp:cNvPr id="0" name=""/>
        <dsp:cNvSpPr/>
      </dsp:nvSpPr>
      <dsp:spPr>
        <a:xfrm>
          <a:off x="0" y="2666898"/>
          <a:ext cx="9845040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58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itchFamily="2" charset="2"/>
            <a:buChar char="§"/>
          </a:pPr>
          <a:r>
            <a:rPr lang="en-US" sz="2400" kern="1200" dirty="0">
              <a:solidFill>
                <a:schemeClr val="tx1"/>
              </a:solidFill>
            </a:rPr>
            <a:t>The top UK Sales volume has been seen in the </a:t>
          </a:r>
          <a:r>
            <a:rPr lang="en-US" sz="2400" b="1" kern="1200" dirty="0">
              <a:solidFill>
                <a:schemeClr val="tx1"/>
              </a:solidFill>
            </a:rPr>
            <a:t>City of Edinburgh</a:t>
          </a:r>
          <a:r>
            <a:rPr lang="en-US" sz="2400" kern="1200" dirty="0">
              <a:solidFill>
                <a:schemeClr val="tx1"/>
              </a:solidFill>
            </a:rPr>
            <a:t> with 1194 houses sold in July 2021, 81% higher than Birmingham.</a:t>
          </a:r>
        </a:p>
      </dsp:txBody>
      <dsp:txXfrm>
        <a:off x="0" y="2666898"/>
        <a:ext cx="9845040" cy="9936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93C17-62B0-BF40-80FB-1EE2ABA6BB42}">
      <dsp:nvSpPr>
        <dsp:cNvPr id="0" name=""/>
        <dsp:cNvSpPr/>
      </dsp:nvSpPr>
      <dsp:spPr>
        <a:xfrm>
          <a:off x="0" y="863248"/>
          <a:ext cx="6506304" cy="826365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1" kern="1200" dirty="0">
              <a:solidFill>
                <a:schemeClr val="tx1"/>
              </a:solidFill>
            </a:rPr>
            <a:t>Housing Price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40340" y="903588"/>
        <a:ext cx="6425624" cy="745685"/>
      </dsp:txXfrm>
    </dsp:sp>
    <dsp:sp modelId="{5F5AB10A-5CA3-B64A-A52B-BE4C40469772}">
      <dsp:nvSpPr>
        <dsp:cNvPr id="0" name=""/>
        <dsp:cNvSpPr/>
      </dsp:nvSpPr>
      <dsp:spPr>
        <a:xfrm>
          <a:off x="0" y="1689613"/>
          <a:ext cx="6506304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575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b="1" kern="1200" dirty="0">
              <a:solidFill>
                <a:schemeClr val="tx1"/>
              </a:solidFill>
            </a:rPr>
            <a:t>Stratford Upon Avon </a:t>
          </a:r>
          <a:r>
            <a:rPr lang="en-GB" sz="2400" kern="1200" dirty="0">
              <a:solidFill>
                <a:schemeClr val="tx1"/>
              </a:solidFill>
            </a:rPr>
            <a:t>has the highest Average Price of £350713, 41% higher than Birmingham.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0" y="1689613"/>
        <a:ext cx="6506304" cy="1076400"/>
      </dsp:txXfrm>
    </dsp:sp>
    <dsp:sp modelId="{FBC1DC3C-BF9C-884F-BD9C-E15386E121EB}">
      <dsp:nvSpPr>
        <dsp:cNvPr id="0" name=""/>
        <dsp:cNvSpPr/>
      </dsp:nvSpPr>
      <dsp:spPr>
        <a:xfrm>
          <a:off x="0" y="2766013"/>
          <a:ext cx="6506304" cy="872178"/>
        </a:xfrm>
        <a:prstGeom prst="roundRect">
          <a:avLst/>
        </a:prstGeom>
        <a:solidFill>
          <a:schemeClr val="accent2">
            <a:shade val="80000"/>
            <a:hueOff val="-186484"/>
            <a:satOff val="11680"/>
            <a:lumOff val="2049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1" kern="1200" dirty="0">
              <a:solidFill>
                <a:schemeClr val="tx1"/>
              </a:solidFill>
            </a:rPr>
            <a:t>Sales Volume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42576" y="2808589"/>
        <a:ext cx="6421152" cy="787026"/>
      </dsp:txXfrm>
    </dsp:sp>
    <dsp:sp modelId="{FA4EDF74-F14C-FC46-B5F3-16F44D502688}">
      <dsp:nvSpPr>
        <dsp:cNvPr id="0" name=""/>
        <dsp:cNvSpPr/>
      </dsp:nvSpPr>
      <dsp:spPr>
        <a:xfrm>
          <a:off x="0" y="3638191"/>
          <a:ext cx="6506304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575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b="1" kern="1200" dirty="0">
              <a:solidFill>
                <a:schemeClr val="tx1"/>
              </a:solidFill>
            </a:rPr>
            <a:t>The City of Birmingham </a:t>
          </a:r>
          <a:r>
            <a:rPr lang="en-GB" sz="2400" kern="1200" dirty="0">
              <a:solidFill>
                <a:schemeClr val="tx1"/>
              </a:solidFill>
            </a:rPr>
            <a:t>has the highest sales volume with 225 houses sold per month.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0" y="3638191"/>
        <a:ext cx="6506304" cy="10764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A58742-0DF0-1C47-956B-9333D77A4382}">
      <dsp:nvSpPr>
        <dsp:cNvPr id="0" name=""/>
        <dsp:cNvSpPr/>
      </dsp:nvSpPr>
      <dsp:spPr>
        <a:xfrm>
          <a:off x="0" y="3480"/>
          <a:ext cx="9601200" cy="638819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>
              <a:solidFill>
                <a:schemeClr val="tx1"/>
              </a:solidFill>
            </a:rPr>
            <a:t>Housing Price</a:t>
          </a:r>
          <a:endParaRPr lang="en-US" sz="2800" kern="1200">
            <a:solidFill>
              <a:schemeClr val="tx1"/>
            </a:solidFill>
          </a:endParaRPr>
        </a:p>
      </dsp:txBody>
      <dsp:txXfrm>
        <a:off x="31185" y="34665"/>
        <a:ext cx="9538830" cy="576449"/>
      </dsp:txXfrm>
    </dsp:sp>
    <dsp:sp modelId="{C4F85591-7DBE-CA4E-A2D4-C4108E5FC650}">
      <dsp:nvSpPr>
        <dsp:cNvPr id="0" name=""/>
        <dsp:cNvSpPr/>
      </dsp:nvSpPr>
      <dsp:spPr>
        <a:xfrm>
          <a:off x="0" y="642300"/>
          <a:ext cx="9601200" cy="92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itchFamily="2" charset="2"/>
            <a:buChar char="§"/>
          </a:pPr>
          <a:r>
            <a:rPr lang="en-GB" sz="2200" kern="1200" dirty="0">
              <a:solidFill>
                <a:schemeClr val="tx1"/>
              </a:solidFill>
            </a:rPr>
            <a:t>Warwickshire had the highest Average house price of £334,741 and only 4951 sales per month, 26% higher than West Midlands. 39% higher than in Birmingham.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0" y="642300"/>
        <a:ext cx="9601200" cy="927360"/>
      </dsp:txXfrm>
    </dsp:sp>
    <dsp:sp modelId="{C89EDAA2-57CB-1348-848F-B729CC2903E3}">
      <dsp:nvSpPr>
        <dsp:cNvPr id="0" name=""/>
        <dsp:cNvSpPr/>
      </dsp:nvSpPr>
      <dsp:spPr>
        <a:xfrm>
          <a:off x="0" y="1569660"/>
          <a:ext cx="9601200" cy="638819"/>
        </a:xfrm>
        <a:prstGeom prst="roundRect">
          <a:avLst/>
        </a:prstGeom>
        <a:solidFill>
          <a:schemeClr val="accent2">
            <a:shade val="80000"/>
            <a:hueOff val="-186484"/>
            <a:satOff val="11680"/>
            <a:lumOff val="2049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solidFill>
                <a:schemeClr val="tx1"/>
              </a:solidFill>
            </a:rPr>
            <a:t>Sales Volume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1185" y="1600845"/>
        <a:ext cx="9538830" cy="576449"/>
      </dsp:txXfrm>
    </dsp:sp>
    <dsp:sp modelId="{773ECC62-0B5B-5D44-AE13-18ED6E168B50}">
      <dsp:nvSpPr>
        <dsp:cNvPr id="0" name=""/>
        <dsp:cNvSpPr/>
      </dsp:nvSpPr>
      <dsp:spPr>
        <a:xfrm>
          <a:off x="0" y="2208480"/>
          <a:ext cx="9601200" cy="92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itchFamily="2" charset="2"/>
            <a:buChar char="§"/>
          </a:pPr>
          <a:r>
            <a:rPr lang="en-GB" sz="2200" kern="1200" dirty="0">
              <a:solidFill>
                <a:schemeClr val="tx1"/>
              </a:solidFill>
            </a:rPr>
            <a:t>The West Midlands had the highest Sales volume out of all the regions with 16,299, 42% more than the second highest region Staffordshire and had an average price of £248,439. 17% higher than Birmingham. 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0" y="2208480"/>
        <a:ext cx="9601200" cy="927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file:///Users/saraharayratti/Downloads/animation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14E41D-8849-CA49-BEDF-ED5109F4E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/>
              <a:t>H.api-Group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6DA128-9C95-4748-A917-6D8E5D8A8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Simon, Ovidiu, Adam, Clifford &amp; Sarah</a:t>
            </a:r>
          </a:p>
        </p:txBody>
      </p:sp>
    </p:spTree>
    <p:extLst>
      <p:ext uri="{BB962C8B-B14F-4D97-AF65-F5344CB8AC3E}">
        <p14:creationId xmlns:p14="http://schemas.microsoft.com/office/powerpoint/2010/main" val="479186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C5F79084-E805-48DA-8EAC-CD5FD493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CBD2D7AA-7731-F24A-ADBA-669D6AF14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7"/>
          <a:stretch/>
        </p:blipFill>
        <p:spPr>
          <a:xfrm>
            <a:off x="1036321" y="171450"/>
            <a:ext cx="10833946" cy="647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56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CEC79-61DA-FC45-B50E-F31EAD66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bg2"/>
                </a:solidFill>
              </a:rPr>
              <a:t>&lt;What can we gather from these trends?&gt;</a:t>
            </a:r>
            <a:br>
              <a:rPr lang="en-US" sz="54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(</a:t>
            </a:r>
            <a:r>
              <a:rPr lang="en-GB" sz="2000" dirty="0">
                <a:solidFill>
                  <a:schemeClr val="bg2"/>
                </a:solidFill>
              </a:rPr>
              <a:t>January 2005 and July 2021) </a:t>
            </a:r>
            <a:endParaRPr lang="en-US" sz="5400" dirty="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E19CD7-C134-B840-9B26-DB2E9675A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pPr lvl="0"/>
            <a:r>
              <a:rPr lang="en-GB" sz="1700"/>
              <a:t>The highest number of transactions was March 2016 in Birmingham, 1978 sales, whilst  Wolverhampton with a total sales of 78 house in January 2010 is the lowest.</a:t>
            </a:r>
          </a:p>
          <a:p>
            <a:pPr lvl="0"/>
            <a:r>
              <a:rPr lang="en-GB" sz="1700"/>
              <a:t>April 2020 was the lowest month for  WM County LAD’s house sales since 2009, caused by impacts from the Covid-19 pandemic.</a:t>
            </a:r>
          </a:p>
          <a:p>
            <a:pPr lvl="0"/>
            <a:r>
              <a:rPr lang="en-GB" sz="1700"/>
              <a:t>Between 2010 and Feb 2020, WM County LAD’s house transactions followed a seasonal, but generally stable trend.</a:t>
            </a:r>
          </a:p>
          <a:p>
            <a:pPr lvl="0"/>
            <a:r>
              <a:rPr lang="en-GB" sz="1700"/>
              <a:t>There was a very large peak in March 2016 caused by significantly increased transaction completions before the introduction of higher rates for additional properties from April 2016.</a:t>
            </a:r>
          </a:p>
          <a:p>
            <a:pPr lvl="0"/>
            <a:r>
              <a:rPr lang="en-GB" sz="1700"/>
              <a:t>The fall in transactions from late 2007 coincided with the financial crisis, before which transactions had increased steadily before peaking in mid 2006.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428022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B5A25C4-967E-8345-8A50-98EB531D506A}"/>
              </a:ext>
            </a:extLst>
          </p:cNvPr>
          <p:cNvSpPr txBox="1">
            <a:spLocks/>
          </p:cNvSpPr>
          <p:nvPr/>
        </p:nvSpPr>
        <p:spPr>
          <a:xfrm>
            <a:off x="8154186" y="634028"/>
            <a:ext cx="3355942" cy="3732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800" cap="all" dirty="0"/>
              <a:t>&lt;Top Sales Volume Within the West Midlands Counties&gt;</a:t>
            </a:r>
          </a:p>
          <a:p>
            <a:pPr algn="ctr">
              <a:spcAft>
                <a:spcPts val="600"/>
              </a:spcAft>
            </a:pPr>
            <a:endParaRPr lang="en-US" sz="1800" cap="all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9FF1F8E3-CA5E-EA43-8A3D-719D3CF3E2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0" t="18999" r="21535" b="7779"/>
          <a:stretch/>
        </p:blipFill>
        <p:spPr>
          <a:xfrm>
            <a:off x="1492570" y="1705043"/>
            <a:ext cx="5538057" cy="361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4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C7FD61-E96E-B24D-AA10-EEB7A8F00C1D}"/>
              </a:ext>
            </a:extLst>
          </p:cNvPr>
          <p:cNvSpPr txBox="1">
            <a:spLocks/>
          </p:cNvSpPr>
          <p:nvPr/>
        </p:nvSpPr>
        <p:spPr>
          <a:xfrm>
            <a:off x="8154186" y="634028"/>
            <a:ext cx="3355942" cy="3732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84048" indent="-384048" algn="ctr">
              <a:spcAft>
                <a:spcPts val="200"/>
              </a:spcAft>
            </a:pPr>
            <a:r>
              <a:rPr lang="en-US" sz="2800" cap="all" dirty="0"/>
              <a:t>&lt;Lowest Sales Volume Within the West Midlands counties &gt;</a:t>
            </a:r>
          </a:p>
          <a:p>
            <a:pPr marL="384048" indent="-384048" algn="ctr">
              <a:spcAft>
                <a:spcPts val="200"/>
              </a:spcAft>
            </a:pPr>
            <a:endParaRPr lang="en-US" sz="2000" cap="all" dirty="0"/>
          </a:p>
        </p:txBody>
      </p:sp>
      <p:sp>
        <p:nvSpPr>
          <p:cNvPr id="3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C23AA93-3DD9-BA41-8F73-F2CAC89E5F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7" t="18959" r="20207" b="4894"/>
          <a:stretch/>
        </p:blipFill>
        <p:spPr>
          <a:xfrm>
            <a:off x="1379023" y="1633541"/>
            <a:ext cx="5659222" cy="379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30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6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38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40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9BB4706-0F4F-B04D-9BDD-8BE5D8E7E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556"/>
          <a:stretch/>
        </p:blipFill>
        <p:spPr>
          <a:xfrm>
            <a:off x="160867" y="480514"/>
            <a:ext cx="12031133" cy="6216117"/>
          </a:xfrm>
          <a:prstGeom prst="rect">
            <a:avLst/>
          </a:prstGeom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id="{BEC68B92-EFF8-AB4F-930D-25F8C2EAB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19145"/>
            <a:ext cx="988695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cap="all" dirty="0"/>
              <a:t>&lt;In the </a:t>
            </a:r>
            <a:r>
              <a:rPr lang="en-US" sz="3600" cap="all" dirty="0" err="1"/>
              <a:t>uk</a:t>
            </a:r>
            <a:r>
              <a:rPr lang="en-US" sz="3600" cap="all" dirty="0"/>
              <a:t>&gt;</a:t>
            </a:r>
          </a:p>
        </p:txBody>
      </p:sp>
      <p:sp>
        <p:nvSpPr>
          <p:cNvPr id="11" name="Content Placeholder 41">
            <a:extLst>
              <a:ext uri="{FF2B5EF4-FFF2-40B4-BE49-F238E27FC236}">
                <a16:creationId xmlns:a16="http://schemas.microsoft.com/office/drawing/2014/main" id="{CD17FA28-0A96-664A-BB9F-C8EBC57D45DD}"/>
              </a:ext>
            </a:extLst>
          </p:cNvPr>
          <p:cNvSpPr txBox="1">
            <a:spLocks/>
          </p:cNvSpPr>
          <p:nvPr/>
        </p:nvSpPr>
        <p:spPr>
          <a:xfrm>
            <a:off x="8131144" y="1052513"/>
            <a:ext cx="3582761" cy="20907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England</a:t>
            </a:r>
            <a:r>
              <a:rPr lang="en-GB" dirty="0"/>
              <a:t> had the highest number of sales in July 2021 (14,215), followed by </a:t>
            </a:r>
            <a:r>
              <a:rPr lang="en-GB" b="1" dirty="0"/>
              <a:t>Scotland</a:t>
            </a:r>
            <a:r>
              <a:rPr lang="en-GB" dirty="0"/>
              <a:t> with a total transactions of 10,667, while </a:t>
            </a:r>
            <a:r>
              <a:rPr lang="en-GB" b="1" dirty="0"/>
              <a:t>Wales</a:t>
            </a:r>
            <a:r>
              <a:rPr lang="en-GB" dirty="0"/>
              <a:t> registered the lowest numbers of transactions, 1,008.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40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5F79084-E805-48DA-8EAC-CD5FD493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3D4BC12-1636-3940-A54D-FF61FB9831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6"/>
          <a:stretch/>
        </p:blipFill>
        <p:spPr>
          <a:xfrm>
            <a:off x="19" y="-198229"/>
            <a:ext cx="12544405" cy="7056229"/>
          </a:xfrm>
          <a:prstGeom prst="rect">
            <a:avLst/>
          </a:prstGeom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F094DE73-F055-C848-AD4E-02B5D85B7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95" y="176270"/>
            <a:ext cx="988695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cap="all" dirty="0"/>
              <a:t>&lt;by counties&gt;</a:t>
            </a:r>
          </a:p>
        </p:txBody>
      </p:sp>
    </p:spTree>
    <p:extLst>
      <p:ext uri="{BB962C8B-B14F-4D97-AF65-F5344CB8AC3E}">
        <p14:creationId xmlns:p14="http://schemas.microsoft.com/office/powerpoint/2010/main" val="44203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701CC-CFD7-6C45-91C9-BADE13477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11" y="147902"/>
            <a:ext cx="9415463" cy="1485900"/>
          </a:xfrm>
        </p:spPr>
        <p:txBody>
          <a:bodyPr>
            <a:normAutofit/>
          </a:bodyPr>
          <a:lstStyle/>
          <a:p>
            <a:r>
              <a:rPr lang="en-US" sz="3400" dirty="0"/>
              <a:t>&lt;Within The West Midlands&gt;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ACBFF-3002-4646-B3BC-74ED84493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4603532"/>
            <a:ext cx="4143375" cy="2368768"/>
          </a:xfrm>
          <a:solidFill>
            <a:schemeClr val="bg2"/>
          </a:solidFill>
        </p:spPr>
        <p:txBody>
          <a:bodyPr>
            <a:normAutofit fontScale="40000" lnSpcReduction="20000"/>
          </a:bodyPr>
          <a:lstStyle/>
          <a:p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sz="8000" dirty="0">
                <a:hlinkClick r:id="rId2"/>
              </a:rPr>
              <a:t>Sales Animation</a:t>
            </a:r>
            <a:endParaRPr lang="en-US" sz="8000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B33A4B03-7195-784C-9698-6EC058E0F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704" y="624526"/>
            <a:ext cx="10222709" cy="560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68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9FAD38-6F45-514A-BB26-9A6E7CB0E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385" y="22456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&lt;Average price vs sale comparison&gt;</a:t>
            </a:r>
          </a:p>
        </p:txBody>
      </p:sp>
    </p:spTree>
    <p:extLst>
      <p:ext uri="{BB962C8B-B14F-4D97-AF65-F5344CB8AC3E}">
        <p14:creationId xmlns:p14="http://schemas.microsoft.com/office/powerpoint/2010/main" val="2426874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CD28224-3EBB-4CBA-812D-0D554983E9D7}"/>
              </a:ext>
            </a:extLst>
          </p:cNvPr>
          <p:cNvGraphicFramePr>
            <a:graphicFrameLocks/>
          </p:cNvGraphicFramePr>
          <p:nvPr/>
        </p:nvGraphicFramePr>
        <p:xfrm>
          <a:off x="725214" y="0"/>
          <a:ext cx="1146678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3282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10CEA1-F3FF-43E7-95CA-403CB26BAB52}"/>
              </a:ext>
            </a:extLst>
          </p:cNvPr>
          <p:cNvGraphicFramePr>
            <a:graphicFrameLocks/>
          </p:cNvGraphicFramePr>
          <p:nvPr/>
        </p:nvGraphicFramePr>
        <p:xfrm>
          <a:off x="704193" y="0"/>
          <a:ext cx="11240157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1907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26C3D-3A6A-9D40-91ED-342F5FFBB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51641"/>
            <a:ext cx="4577255" cy="1520059"/>
          </a:xfrm>
        </p:spPr>
        <p:txBody>
          <a:bodyPr>
            <a:normAutofit/>
          </a:bodyPr>
          <a:lstStyle/>
          <a:p>
            <a:r>
              <a:rPr lang="en-US" sz="3700" dirty="0"/>
              <a:t>&lt;Introduction&gt;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9B59-6A42-8944-894A-C51B78F60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758" y="1810031"/>
            <a:ext cx="3725917" cy="3770961"/>
          </a:xfrm>
        </p:spPr>
        <p:txBody>
          <a:bodyPr>
            <a:normAutofit fontScale="92500"/>
          </a:bodyPr>
          <a:lstStyle/>
          <a:p>
            <a:r>
              <a:rPr lang="en-GB" sz="2400" dirty="0"/>
              <a:t>Crises seem to be an unavoidable part of our global economic system, affecting our society in unpredictable ways. We were motivated by the current health and financial crisis, to create a project that studies and analyses a critical part of everyone's lives: housing.</a:t>
            </a:r>
          </a:p>
        </p:txBody>
      </p:sp>
      <p:pic>
        <p:nvPicPr>
          <p:cNvPr id="2050" name="Picture 2" descr="UK house prices at record level for fifth successive month | Property  Reporter">
            <a:extLst>
              <a:ext uri="{FF2B5EF4-FFF2-40B4-BE49-F238E27FC236}">
                <a16:creationId xmlns:a16="http://schemas.microsoft.com/office/drawing/2014/main" id="{DC7D08A2-C268-1443-A561-F6101D8928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8"/>
          <a:stretch/>
        </p:blipFill>
        <p:spPr bwMode="auto">
          <a:xfrm>
            <a:off x="5052488" y="1810032"/>
            <a:ext cx="6517065" cy="366585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203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A8EC510-20B3-AE46-AC2E-81FBC93F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GB" dirty="0"/>
              <a:t>&lt;Where is the highest sales volume and housing price within the West Midlands?&gt;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C2EC422-DE67-4895-A6BB-0257BD7E65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6520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9FAD38-6F45-514A-BB26-9A6E7CB0E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385" y="1899600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&lt; Cities within the West Midlands&gt;</a:t>
            </a:r>
          </a:p>
        </p:txBody>
      </p:sp>
    </p:spTree>
    <p:extLst>
      <p:ext uri="{BB962C8B-B14F-4D97-AF65-F5344CB8AC3E}">
        <p14:creationId xmlns:p14="http://schemas.microsoft.com/office/powerpoint/2010/main" val="3214024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CA0BC703-D95A-AE4D-A82C-426F52D5B0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4"/>
          <a:stretch/>
        </p:blipFill>
        <p:spPr>
          <a:xfrm>
            <a:off x="706695" y="142874"/>
            <a:ext cx="7424449" cy="6714749"/>
          </a:xfrm>
          <a:prstGeom prst="rect">
            <a:avLst/>
          </a:prstGeom>
        </p:spPr>
      </p:pic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3555D2EA-0508-42A3-9F2B-F92778429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1144" y="1052513"/>
            <a:ext cx="3582761" cy="2090737"/>
          </a:xfrm>
        </p:spPr>
        <p:txBody>
          <a:bodyPr>
            <a:normAutofit/>
          </a:bodyPr>
          <a:lstStyle/>
          <a:p>
            <a:r>
              <a:rPr lang="en-US" dirty="0"/>
              <a:t>Sales volume in the West Midlands is highest in the  </a:t>
            </a:r>
            <a:r>
              <a:rPr lang="en-US" b="1" dirty="0"/>
              <a:t>City of Birmingham </a:t>
            </a:r>
            <a:r>
              <a:rPr lang="en-US" u="sng" dirty="0"/>
              <a:t>with 255 houses sold in July 2021 </a:t>
            </a:r>
            <a:r>
              <a:rPr lang="en-US" dirty="0"/>
              <a:t>and an average price of £205450.50</a:t>
            </a:r>
          </a:p>
          <a:p>
            <a:endParaRPr lang="en-US" dirty="0"/>
          </a:p>
        </p:txBody>
      </p:sp>
      <p:pic>
        <p:nvPicPr>
          <p:cNvPr id="32" name="Picture 31" descr="A black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4810C7BF-4B67-044E-B7E1-6D085640FC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03" b="17271"/>
          <a:stretch/>
        </p:blipFill>
        <p:spPr>
          <a:xfrm>
            <a:off x="8359744" y="3428812"/>
            <a:ext cx="3582761" cy="1786126"/>
          </a:xfrm>
          <a:prstGeom prst="rect">
            <a:avLst/>
          </a:prstGeom>
        </p:spPr>
      </p:pic>
      <p:sp>
        <p:nvSpPr>
          <p:cNvPr id="39" name="Title 1">
            <a:extLst>
              <a:ext uri="{FF2B5EF4-FFF2-40B4-BE49-F238E27FC236}">
                <a16:creationId xmlns:a16="http://schemas.microsoft.com/office/drawing/2014/main" id="{D7262298-672F-0E4F-9C82-9F5088D68CB0}"/>
              </a:ext>
            </a:extLst>
          </p:cNvPr>
          <p:cNvSpPr txBox="1">
            <a:spLocks/>
          </p:cNvSpPr>
          <p:nvPr/>
        </p:nvSpPr>
        <p:spPr>
          <a:xfrm>
            <a:off x="1323975" y="223838"/>
            <a:ext cx="988695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&lt;Top Sales Volume Within West Midlands Cities&gt;</a:t>
            </a:r>
          </a:p>
          <a:p>
            <a:r>
              <a:rPr lang="en-US" sz="1200" dirty="0"/>
              <a:t>July 2021</a:t>
            </a:r>
          </a:p>
        </p:txBody>
      </p:sp>
    </p:spTree>
    <p:extLst>
      <p:ext uri="{BB962C8B-B14F-4D97-AF65-F5344CB8AC3E}">
        <p14:creationId xmlns:p14="http://schemas.microsoft.com/office/powerpoint/2010/main" val="3787797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85CBEB-9EA0-47C8-B659-5E2CAE3B8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963" y="1042988"/>
            <a:ext cx="3282694" cy="1600200"/>
          </a:xfrm>
        </p:spPr>
        <p:txBody>
          <a:bodyPr>
            <a:normAutofit/>
          </a:bodyPr>
          <a:lstStyle/>
          <a:p>
            <a:r>
              <a:rPr lang="en-US" dirty="0"/>
              <a:t>Whereas Average Price is highest in </a:t>
            </a:r>
            <a:r>
              <a:rPr lang="en-US" b="1" dirty="0"/>
              <a:t>Stratford Upon Avon </a:t>
            </a:r>
            <a:r>
              <a:rPr lang="en-US" dirty="0"/>
              <a:t>£350712.98 with only </a:t>
            </a:r>
            <a:r>
              <a:rPr lang="en-US" u="sng" dirty="0"/>
              <a:t>36 houses sold in July 2021</a:t>
            </a:r>
          </a:p>
          <a:p>
            <a:endParaRPr lang="en-US" dirty="0"/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CFFE3BDB-023C-F242-A4F3-3BCDAF0EEE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2"/>
          <a:stretch/>
        </p:blipFill>
        <p:spPr>
          <a:xfrm>
            <a:off x="4125657" y="157163"/>
            <a:ext cx="8066343" cy="6700838"/>
          </a:xfrm>
          <a:prstGeom prst="rect">
            <a:avLst/>
          </a:prstGeom>
        </p:spPr>
      </p:pic>
      <p:pic>
        <p:nvPicPr>
          <p:cNvPr id="8" name="Picture 7" descr="A black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A0D4489D-F6B4-E444-810B-50772FC74C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03"/>
          <a:stretch/>
        </p:blipFill>
        <p:spPr>
          <a:xfrm>
            <a:off x="842963" y="3429000"/>
            <a:ext cx="3282694" cy="20907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2383CAF-5A40-C144-A57E-6DDAA7D626B1}"/>
              </a:ext>
            </a:extLst>
          </p:cNvPr>
          <p:cNvSpPr/>
          <p:nvPr/>
        </p:nvSpPr>
        <p:spPr>
          <a:xfrm>
            <a:off x="4785631" y="157163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&lt;Top Average Pricing Within West Midlands Cities&gt;</a:t>
            </a:r>
            <a:br>
              <a:rPr lang="en-US" dirty="0"/>
            </a:br>
            <a:r>
              <a:rPr lang="en-US" sz="1200" dirty="0"/>
              <a:t>July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385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E8A3474-A3A2-4200-9E98-3433E3D19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5A698B-F644-41A9-BD67-6316EDB7A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916D8B-8E5E-442C-93D2-F10B32496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444B8DA-C76F-4B2F-AFC5-37872641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7E2B20CB-FF0A-40D4-9C62-172DA9BB9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5E7CCC3-B903-495C-835D-87A78FB05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AE6F1334-58D4-4C4B-8867-462687DA2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94" y="1306270"/>
            <a:ext cx="4405291" cy="421806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84170D1-B32B-4D7D-AA30-9D84747A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70" y="981884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EBBDECD-6ACD-114A-B0CD-25C993559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53177" y="1289920"/>
            <a:ext cx="4404940" cy="42507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076126-21C4-D746-975C-B4A98E37E96A}"/>
              </a:ext>
            </a:extLst>
          </p:cNvPr>
          <p:cNvSpPr txBox="1"/>
          <p:nvPr/>
        </p:nvSpPr>
        <p:spPr>
          <a:xfrm>
            <a:off x="1429256" y="995580"/>
            <a:ext cx="96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&lt;UK&gt;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7EA882-793F-D846-8DD3-62B05B4B8924}"/>
              </a:ext>
            </a:extLst>
          </p:cNvPr>
          <p:cNvSpPr txBox="1"/>
          <p:nvPr/>
        </p:nvSpPr>
        <p:spPr>
          <a:xfrm>
            <a:off x="8269732" y="947981"/>
            <a:ext cx="315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&lt;Cities in West Midlands&gt;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7648844-8E64-994D-8405-6400901DF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095" y="184121"/>
            <a:ext cx="11573355" cy="6880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&lt;Does The Increase In House Pricing Affect Sales Volume?&gt;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B0DE2-D6A8-B743-8EF0-17DDF55E70A0}"/>
              </a:ext>
            </a:extLst>
          </p:cNvPr>
          <p:cNvSpPr txBox="1"/>
          <p:nvPr/>
        </p:nvSpPr>
        <p:spPr>
          <a:xfrm>
            <a:off x="965420" y="5887535"/>
            <a:ext cx="4907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The UK  has a negative correlation; however, it has an </a:t>
            </a:r>
            <a:r>
              <a:rPr lang="en-US" dirty="0" err="1"/>
              <a:t>r-value</a:t>
            </a:r>
            <a:r>
              <a:rPr lang="en-US" dirty="0"/>
              <a:t> of 0.069 and a p-value of 1.32.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55B58E-26F5-4C4A-B0D0-15E94F79993A}"/>
              </a:ext>
            </a:extLst>
          </p:cNvPr>
          <p:cNvSpPr txBox="1"/>
          <p:nvPr/>
        </p:nvSpPr>
        <p:spPr>
          <a:xfrm>
            <a:off x="6131269" y="6006362"/>
            <a:ext cx="5307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Birmingham has a negative correlation; however, it has an </a:t>
            </a:r>
            <a:r>
              <a:rPr lang="en-US" dirty="0" err="1"/>
              <a:t>r-value</a:t>
            </a:r>
            <a:r>
              <a:rPr lang="en-US" dirty="0"/>
              <a:t> of 0.12 and a p-value of 1.75</a:t>
            </a:r>
          </a:p>
        </p:txBody>
      </p:sp>
    </p:spTree>
    <p:extLst>
      <p:ext uri="{BB962C8B-B14F-4D97-AF65-F5344CB8AC3E}">
        <p14:creationId xmlns:p14="http://schemas.microsoft.com/office/powerpoint/2010/main" val="3241133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F113D-FAC2-EC45-8042-EE1E0B694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sz="3700"/>
              <a:t>&lt;UK Top Sales volume&gt;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2BB33-0214-424F-A89A-27F107EDA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/>
              <a:t>The top UK Sales volume has been seen in the </a:t>
            </a:r>
            <a:r>
              <a:rPr lang="en-US" b="1"/>
              <a:t>City of Edinburgh </a:t>
            </a:r>
            <a:r>
              <a:rPr lang="en-US"/>
              <a:t>with </a:t>
            </a:r>
            <a:r>
              <a:rPr lang="en-US" u="sng"/>
              <a:t>1194 houses sold in July 2021 </a:t>
            </a:r>
            <a:r>
              <a:rPr lang="en-US"/>
              <a:t>this month with an average price of £306,911.32.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3120B5-A19D-4543-B02C-9BDE0436D5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87" t="43692" r="40379" b="26870"/>
          <a:stretch/>
        </p:blipFill>
        <p:spPr>
          <a:xfrm>
            <a:off x="6096000" y="541083"/>
            <a:ext cx="4860265" cy="577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58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F113D-FAC2-EC45-8042-EE1E0B694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450" y="208598"/>
            <a:ext cx="9601200" cy="1485900"/>
          </a:xfrm>
        </p:spPr>
        <p:txBody>
          <a:bodyPr/>
          <a:lstStyle/>
          <a:p>
            <a:r>
              <a:rPr lang="en-US" dirty="0"/>
              <a:t>&lt;UK Top Average price&gt;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2BB33-0214-424F-A89A-27F107EDA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0" y="3071278"/>
            <a:ext cx="5068252" cy="14859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The top UK Average price has been seen in </a:t>
            </a:r>
            <a:r>
              <a:rPr lang="en-US" sz="2400" b="1" dirty="0"/>
              <a:t>Kensington and Chelsea </a:t>
            </a:r>
            <a:r>
              <a:rPr lang="en-US" sz="2400" dirty="0"/>
              <a:t>£1,321,924 with average sale volume of </a:t>
            </a:r>
            <a:r>
              <a:rPr lang="en-US" sz="2400" u="sng" dirty="0"/>
              <a:t>15 houses sold houses sold in July 2021.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D23BC-6F8E-443D-A459-17FDB749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55" t="51004" r="39927" b="20129"/>
          <a:stretch/>
        </p:blipFill>
        <p:spPr>
          <a:xfrm>
            <a:off x="1257450" y="1127760"/>
            <a:ext cx="4930638" cy="537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20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9FAD38-6F45-514A-BB26-9A6E7CB0E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630" y="1899600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&lt;Conclusions and findings&gt;</a:t>
            </a:r>
          </a:p>
        </p:txBody>
      </p:sp>
    </p:spTree>
    <p:extLst>
      <p:ext uri="{BB962C8B-B14F-4D97-AF65-F5344CB8AC3E}">
        <p14:creationId xmlns:p14="http://schemas.microsoft.com/office/powerpoint/2010/main" val="4050214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92CB-FC74-AA4E-908A-547CDE983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100" dirty="0"/>
              <a:t>&lt;</a:t>
            </a:r>
            <a:r>
              <a:rPr lang="en-US" sz="4100" b="1" dirty="0"/>
              <a:t>What trends have the UK housing prices and sales followed for the past 16 years?</a:t>
            </a:r>
            <a:r>
              <a:rPr lang="en-US" sz="4100" dirty="0"/>
              <a:t>&gt;</a:t>
            </a:r>
          </a:p>
        </p:txBody>
      </p:sp>
      <p:graphicFrame>
        <p:nvGraphicFramePr>
          <p:cNvPr id="18" name="TextBox 15">
            <a:extLst>
              <a:ext uri="{FF2B5EF4-FFF2-40B4-BE49-F238E27FC236}">
                <a16:creationId xmlns:a16="http://schemas.microsoft.com/office/drawing/2014/main" id="{CCE272C8-F54F-4774-84D7-0C43107F1B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9098469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305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92CB-FC74-AA4E-908A-547CDE98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&lt;Where are housing prices and sales volume highest in the UK?&gt;</a:t>
            </a:r>
          </a:p>
        </p:txBody>
      </p:sp>
      <p:graphicFrame>
        <p:nvGraphicFramePr>
          <p:cNvPr id="16" name="TextBox 13">
            <a:extLst>
              <a:ext uri="{FF2B5EF4-FFF2-40B4-BE49-F238E27FC236}">
                <a16:creationId xmlns:a16="http://schemas.microsoft.com/office/drawing/2014/main" id="{CD914793-A707-4957-B4EE-58AE8F6A70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522876"/>
              </p:ext>
            </p:extLst>
          </p:nvPr>
        </p:nvGraphicFramePr>
        <p:xfrm>
          <a:off x="1371600" y="2171700"/>
          <a:ext cx="9845040" cy="3678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3298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6DB0A-4B53-F849-ABF3-0B717EEB9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4173658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&lt;Questions proposed&gt;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1CEE43-4B7F-4CA1-8940-1BF7334769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156008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1108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D92CB-FC74-AA4E-908A-547CDE983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&lt;</a:t>
            </a:r>
            <a:r>
              <a:rPr lang="en-US" b="1" dirty="0"/>
              <a:t>Where is the highest sales volume and house price within the West Midlands?</a:t>
            </a:r>
            <a:r>
              <a:rPr lang="en-US" dirty="0"/>
              <a:t>&gt;</a:t>
            </a:r>
            <a:br>
              <a:rPr lang="en-US" dirty="0"/>
            </a:br>
            <a:r>
              <a:rPr lang="en-US" sz="1800" dirty="0"/>
              <a:t>(July 2021)</a:t>
            </a:r>
            <a:endParaRPr lang="en-US" dirty="0"/>
          </a:p>
        </p:txBody>
      </p:sp>
      <p:graphicFrame>
        <p:nvGraphicFramePr>
          <p:cNvPr id="13" name="TextBox 10">
            <a:extLst>
              <a:ext uri="{FF2B5EF4-FFF2-40B4-BE49-F238E27FC236}">
                <a16:creationId xmlns:a16="http://schemas.microsoft.com/office/drawing/2014/main" id="{B259AE67-0C13-4F1B-A408-6D3168E99F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4555799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8017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92CB-FC74-AA4E-908A-547CDE98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&lt;The West Midlands vs other regions of England: housing prices and purchase volume&gt;</a:t>
            </a:r>
          </a:p>
        </p:txBody>
      </p:sp>
      <p:graphicFrame>
        <p:nvGraphicFramePr>
          <p:cNvPr id="11" name="TextBox 8">
            <a:extLst>
              <a:ext uri="{FF2B5EF4-FFF2-40B4-BE49-F238E27FC236}">
                <a16:creationId xmlns:a16="http://schemas.microsoft.com/office/drawing/2014/main" id="{FA8D3621-B4E1-488B-AE7E-EDBD16A445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735028"/>
              </p:ext>
            </p:extLst>
          </p:nvPr>
        </p:nvGraphicFramePr>
        <p:xfrm>
          <a:off x="1371600" y="2599628"/>
          <a:ext cx="9601200" cy="3139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2586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D92CB-FC74-AA4E-908A-547CDE983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2"/>
                </a:solidFill>
              </a:rPr>
              <a:t>&lt;Findings&gt; </a:t>
            </a:r>
            <a:br>
              <a:rPr lang="en-US" sz="54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(July 2021)</a:t>
            </a:r>
            <a:endParaRPr lang="en-US" sz="5400" dirty="0">
              <a:solidFill>
                <a:schemeClr val="bg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023E8-23E9-4A79-802B-967096E5744F}"/>
              </a:ext>
            </a:extLst>
          </p:cNvPr>
          <p:cNvSpPr txBox="1"/>
          <p:nvPr/>
        </p:nvSpPr>
        <p:spPr>
          <a:xfrm>
            <a:off x="6176720" y="791570"/>
            <a:ext cx="5740960" cy="5578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285750" indent="-384048" algn="just" defTabSz="914400">
              <a:lnSpc>
                <a:spcPct val="120000"/>
              </a:lnSpc>
              <a:spcAft>
                <a:spcPts val="200"/>
              </a:spcAft>
              <a:buFont typeface="Wingdings" pitchFamily="2" charset="2"/>
              <a:buChar char="§"/>
            </a:pPr>
            <a:r>
              <a:rPr lang="en-US" sz="1900" dirty="0">
                <a:solidFill>
                  <a:schemeClr val="tx2"/>
                </a:solidFill>
              </a:rPr>
              <a:t>Birmingham is 4.6% lower than the average housing price in the UK. </a:t>
            </a:r>
          </a:p>
          <a:p>
            <a:pPr marL="285750" indent="-384048" algn="just" defTabSz="914400">
              <a:lnSpc>
                <a:spcPct val="120000"/>
              </a:lnSpc>
              <a:spcAft>
                <a:spcPts val="200"/>
              </a:spcAft>
              <a:buFont typeface="Wingdings" pitchFamily="2" charset="2"/>
              <a:buChar char="§"/>
            </a:pPr>
            <a:r>
              <a:rPr lang="en-US" sz="1900" dirty="0">
                <a:solidFill>
                  <a:schemeClr val="tx2"/>
                </a:solidFill>
              </a:rPr>
              <a:t>24.8% lower than the English average house price.</a:t>
            </a:r>
          </a:p>
          <a:p>
            <a:pPr marL="285750" indent="-384048" algn="just" defTabSz="914400">
              <a:lnSpc>
                <a:spcPct val="120000"/>
              </a:lnSpc>
              <a:spcAft>
                <a:spcPts val="200"/>
              </a:spcAft>
              <a:buFont typeface="Wingdings" pitchFamily="2" charset="2"/>
              <a:buChar char="§"/>
            </a:pPr>
            <a:r>
              <a:rPr lang="en-US" sz="1900" dirty="0">
                <a:solidFill>
                  <a:schemeClr val="tx2"/>
                </a:solidFill>
              </a:rPr>
              <a:t>17% lower than West Midlands average price. </a:t>
            </a:r>
          </a:p>
          <a:p>
            <a:pPr marL="285750" indent="-384048" algn="just" defTabSz="914400">
              <a:lnSpc>
                <a:spcPct val="120000"/>
              </a:lnSpc>
              <a:spcAft>
                <a:spcPts val="200"/>
              </a:spcAft>
              <a:buFont typeface="Wingdings" pitchFamily="2" charset="2"/>
              <a:buChar char="§"/>
            </a:pPr>
            <a:r>
              <a:rPr lang="en-US" sz="1900" dirty="0">
                <a:solidFill>
                  <a:schemeClr val="tx2"/>
                </a:solidFill>
              </a:rPr>
              <a:t>11th lowest house price out of 30.</a:t>
            </a:r>
          </a:p>
          <a:p>
            <a:pPr marL="285750" indent="-384048" algn="just" defTabSz="914400">
              <a:lnSpc>
                <a:spcPct val="120000"/>
              </a:lnSpc>
              <a:spcAft>
                <a:spcPts val="200"/>
              </a:spcAft>
              <a:buFont typeface="Wingdings" pitchFamily="2" charset="2"/>
              <a:buChar char="§"/>
            </a:pPr>
            <a:r>
              <a:rPr lang="en-US" sz="1900" dirty="0">
                <a:solidFill>
                  <a:schemeClr val="tx2"/>
                </a:solidFill>
              </a:rPr>
              <a:t>41% lower then the highest city in the West Midlands. </a:t>
            </a:r>
          </a:p>
          <a:p>
            <a:pPr marL="285750" indent="-384048" algn="just" defTabSz="914400">
              <a:lnSpc>
                <a:spcPct val="120000"/>
              </a:lnSpc>
              <a:spcAft>
                <a:spcPts val="200"/>
              </a:spcAft>
              <a:buFont typeface="Wingdings" pitchFamily="2" charset="2"/>
              <a:buChar char="§"/>
            </a:pPr>
            <a:r>
              <a:rPr lang="en-US" sz="1900" dirty="0">
                <a:solidFill>
                  <a:schemeClr val="tx2"/>
                </a:solidFill>
              </a:rPr>
              <a:t>Birmingham has increased by £11810 5.9% since 2019. </a:t>
            </a:r>
          </a:p>
          <a:p>
            <a:pPr marL="285750" indent="-384048" algn="just" defTabSz="914400">
              <a:lnSpc>
                <a:spcPct val="120000"/>
              </a:lnSpc>
              <a:spcAft>
                <a:spcPts val="200"/>
              </a:spcAft>
              <a:buFont typeface="Wingdings" pitchFamily="2" charset="2"/>
              <a:buChar char="§"/>
            </a:pPr>
            <a:r>
              <a:rPr lang="en-US" sz="1900" dirty="0">
                <a:solidFill>
                  <a:schemeClr val="tx2"/>
                </a:solidFill>
              </a:rPr>
              <a:t>2.1% less than the UK increase.</a:t>
            </a:r>
          </a:p>
          <a:p>
            <a:pPr marL="285750" indent="-384048" algn="just" defTabSz="914400">
              <a:lnSpc>
                <a:spcPct val="120000"/>
              </a:lnSpc>
              <a:spcAft>
                <a:spcPts val="200"/>
              </a:spcAft>
              <a:buFont typeface="Wingdings" pitchFamily="2" charset="2"/>
              <a:buChar char="§"/>
            </a:pPr>
            <a:r>
              <a:rPr lang="en-US" sz="1900" dirty="0">
                <a:solidFill>
                  <a:schemeClr val="tx2"/>
                </a:solidFill>
              </a:rPr>
              <a:t>Even with the events of the Covid-19 pandemic the sales volume in the UK have increased by 11.7% from 2020.</a:t>
            </a:r>
          </a:p>
          <a:p>
            <a:pPr marL="285750" indent="-384048" algn="just" defTabSz="914400">
              <a:lnSpc>
                <a:spcPct val="120000"/>
              </a:lnSpc>
              <a:spcAft>
                <a:spcPts val="200"/>
              </a:spcAft>
              <a:buFont typeface="Wingdings" pitchFamily="2" charset="2"/>
              <a:buChar char="§"/>
            </a:pPr>
            <a:r>
              <a:rPr lang="en-US" sz="1900" dirty="0">
                <a:solidFill>
                  <a:schemeClr val="tx2"/>
                </a:solidFill>
              </a:rPr>
              <a:t>However, there has been a reduction of sales volume by 9.3% since before the outbreak of Covid- 19. </a:t>
            </a:r>
          </a:p>
          <a:p>
            <a:pPr marL="285750" indent="-384048" algn="just" defTabSz="914400">
              <a:lnSpc>
                <a:spcPct val="120000"/>
              </a:lnSpc>
              <a:spcAft>
                <a:spcPts val="200"/>
              </a:spcAft>
              <a:buFont typeface="Wingdings" pitchFamily="2" charset="2"/>
              <a:buChar char="§"/>
            </a:pPr>
            <a:r>
              <a:rPr lang="en-US" sz="1900" dirty="0">
                <a:solidFill>
                  <a:schemeClr val="tx2"/>
                </a:solidFill>
              </a:rPr>
              <a:t>Nevertheless, sales volume has not been affected by the increase in house prices.</a:t>
            </a:r>
          </a:p>
          <a:p>
            <a:pPr indent="-384048" algn="just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sz="1500" dirty="0">
              <a:solidFill>
                <a:schemeClr val="tx2"/>
              </a:solidFill>
            </a:endParaRPr>
          </a:p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sz="1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35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10B86-FACE-8246-A3A9-6C72F405D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all" dirty="0"/>
              <a:t>&lt;Data used&gt;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F12FA4-09AF-9144-A32D-894E1FA5F32D}"/>
              </a:ext>
            </a:extLst>
          </p:cNvPr>
          <p:cNvSpPr txBox="1"/>
          <p:nvPr/>
        </p:nvSpPr>
        <p:spPr>
          <a:xfrm>
            <a:off x="784743" y="2286000"/>
            <a:ext cx="5793475" cy="3581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384048" defTabSz="914400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§"/>
            </a:pPr>
            <a:r>
              <a:rPr lang="en-US" sz="2800" dirty="0">
                <a:solidFill>
                  <a:schemeClr val="tx2"/>
                </a:solidFill>
              </a:rPr>
              <a:t>A collection of data of the UK housing market starting from 2005.</a:t>
            </a:r>
          </a:p>
          <a:p>
            <a:pPr marL="285750" indent="-384048" defTabSz="914400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§"/>
            </a:pPr>
            <a:r>
              <a:rPr lang="en-US" sz="2800" dirty="0">
                <a:solidFill>
                  <a:schemeClr val="tx2"/>
                </a:solidFill>
              </a:rPr>
              <a:t>Analysis of the average house prices, sales, number of houses and different type of housing.</a:t>
            </a:r>
          </a:p>
          <a:p>
            <a:pPr marL="816102" lvl="1" indent="-457200" defTabSz="91440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Divided by country, cities, regions and counties, to that extends until July 2021.</a:t>
            </a:r>
          </a:p>
          <a:p>
            <a:pPr defTabSz="914400">
              <a:lnSpc>
                <a:spcPct val="94000"/>
              </a:lnSpc>
              <a:spcAft>
                <a:spcPts val="200"/>
              </a:spcAft>
            </a:pPr>
            <a:r>
              <a:rPr lang="en-US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UK Community Renewal Fund - Gloucestershire County Council">
            <a:extLst>
              <a:ext uri="{FF2B5EF4-FFF2-40B4-BE49-F238E27FC236}">
                <a16:creationId xmlns:a16="http://schemas.microsoft.com/office/drawing/2014/main" id="{51CAEF10-DB87-2C44-B7CC-02898AF5F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37090" y="1268652"/>
            <a:ext cx="3730079" cy="1454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me - Office for National Statistics">
            <a:extLst>
              <a:ext uri="{FF2B5EF4-FFF2-40B4-BE49-F238E27FC236}">
                <a16:creationId xmlns:a16="http://schemas.microsoft.com/office/drawing/2014/main" id="{A6882E7D-E0E3-7D40-B2A5-1EAAEE0B2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37090" y="4499236"/>
            <a:ext cx="3730079" cy="72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357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14E41D-8849-CA49-BEDF-ED5109F4E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9630" y="2092302"/>
            <a:ext cx="8361229" cy="2098226"/>
          </a:xfrm>
        </p:spPr>
        <p:txBody>
          <a:bodyPr>
            <a:normAutofit fontScale="90000"/>
          </a:bodyPr>
          <a:lstStyle/>
          <a:p>
            <a:r>
              <a:rPr lang="en-US" dirty="0"/>
              <a:t>&lt;Average prices of housing in the </a:t>
            </a:r>
            <a:r>
              <a:rPr lang="en-US" dirty="0" err="1"/>
              <a:t>uk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45238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9CA54EE-9C8A-499D-8CB3-B5BE9AE952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6194597"/>
              </p:ext>
            </p:extLst>
          </p:nvPr>
        </p:nvGraphicFramePr>
        <p:xfrm>
          <a:off x="1322194" y="1289918"/>
          <a:ext cx="9550581" cy="4242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727FB11-012A-284E-BE3D-ACE1279B2598}"/>
              </a:ext>
            </a:extLst>
          </p:cNvPr>
          <p:cNvSpPr txBox="1"/>
          <p:nvPr/>
        </p:nvSpPr>
        <p:spPr>
          <a:xfrm rot="16200000">
            <a:off x="793338" y="2988526"/>
            <a:ext cx="73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98E068-27DB-544A-8BD0-B367979D58C8}"/>
              </a:ext>
            </a:extLst>
          </p:cNvPr>
          <p:cNvSpPr txBox="1"/>
          <p:nvPr/>
        </p:nvSpPr>
        <p:spPr>
          <a:xfrm>
            <a:off x="4830131" y="5532771"/>
            <a:ext cx="73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350974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4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8" name="Rectangle 18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8F6A7FA-79F0-274C-95DA-D89A0C3208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594219"/>
              </p:ext>
            </p:extLst>
          </p:nvPr>
        </p:nvGraphicFramePr>
        <p:xfrm>
          <a:off x="1322194" y="1289918"/>
          <a:ext cx="9550581" cy="4242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itle 1">
            <a:extLst>
              <a:ext uri="{FF2B5EF4-FFF2-40B4-BE49-F238E27FC236}">
                <a16:creationId xmlns:a16="http://schemas.microsoft.com/office/drawing/2014/main" id="{5EA4183A-80A1-554E-84E2-A2F8D7A33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6955" y="141992"/>
            <a:ext cx="9886950" cy="76813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r"/>
            <a:r>
              <a:rPr lang="en-US" sz="3600" cap="all"/>
              <a:t>&lt;Average house price in the uk &gt;</a:t>
            </a:r>
            <a:br>
              <a:rPr lang="en-US" sz="3600" cap="all"/>
            </a:br>
            <a:r>
              <a:rPr lang="en-US" sz="1800" cap="all"/>
              <a:t>(Over the past 12 years)</a:t>
            </a:r>
            <a:endParaRPr lang="en-US" sz="3600" cap="al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408A80-0AA0-1148-8CAB-5FD030FBFD8D}"/>
              </a:ext>
            </a:extLst>
          </p:cNvPr>
          <p:cNvSpPr txBox="1"/>
          <p:nvPr/>
        </p:nvSpPr>
        <p:spPr>
          <a:xfrm>
            <a:off x="4509198" y="5424282"/>
            <a:ext cx="64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501242-0E48-6441-879B-0B291A64DC3C}"/>
              </a:ext>
            </a:extLst>
          </p:cNvPr>
          <p:cNvSpPr txBox="1"/>
          <p:nvPr/>
        </p:nvSpPr>
        <p:spPr>
          <a:xfrm rot="16200000">
            <a:off x="830450" y="3244333"/>
            <a:ext cx="68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238633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9A54D-841C-FA46-B963-D7576D75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dirty="0"/>
              <a:t>&lt;What can we gather from the data?&gt;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3392D3-F8EA-4723-88CF-5CF5E8AA2A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334576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338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E85D60-2CEC-3F41-ABCB-DF7CC5D7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&lt;Sales Volume&gt;</a:t>
            </a:r>
          </a:p>
        </p:txBody>
      </p:sp>
    </p:spTree>
    <p:extLst>
      <p:ext uri="{BB962C8B-B14F-4D97-AF65-F5344CB8AC3E}">
        <p14:creationId xmlns:p14="http://schemas.microsoft.com/office/powerpoint/2010/main" val="1557542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{ACCFAD61-B449-4F49-9587-89E423D92102}tf10001072</Template>
  <TotalTime>1665</TotalTime>
  <Words>1494</Words>
  <Application>Microsoft Macintosh PowerPoint</Application>
  <PresentationFormat>Widescreen</PresentationFormat>
  <Paragraphs>117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Franklin Gothic Book</vt:lpstr>
      <vt:lpstr>Wingdings</vt:lpstr>
      <vt:lpstr>Crop</vt:lpstr>
      <vt:lpstr>H.api-Group</vt:lpstr>
      <vt:lpstr>&lt;Introduction&gt;</vt:lpstr>
      <vt:lpstr>&lt;Questions proposed&gt;</vt:lpstr>
      <vt:lpstr>&lt;Data used&gt;</vt:lpstr>
      <vt:lpstr>&lt;Average prices of housing in the uk&gt;</vt:lpstr>
      <vt:lpstr>PowerPoint Presentation</vt:lpstr>
      <vt:lpstr>&lt;Average house price in the uk &gt; (Over the past 12 years)</vt:lpstr>
      <vt:lpstr>&lt;What can we gather from the data?&gt;</vt:lpstr>
      <vt:lpstr>&lt;Sales Volume&gt;</vt:lpstr>
      <vt:lpstr>PowerPoint Presentation</vt:lpstr>
      <vt:lpstr>&lt;What can we gather from these trends?&gt; (January 2005 and July 2021) </vt:lpstr>
      <vt:lpstr>PowerPoint Presentation</vt:lpstr>
      <vt:lpstr>PowerPoint Presentation</vt:lpstr>
      <vt:lpstr>&lt;In the uk&gt;</vt:lpstr>
      <vt:lpstr>&lt;by counties&gt;</vt:lpstr>
      <vt:lpstr>&lt;Within The West Midlands&gt;</vt:lpstr>
      <vt:lpstr>&lt;Average price vs sale comparison&gt;</vt:lpstr>
      <vt:lpstr>PowerPoint Presentation</vt:lpstr>
      <vt:lpstr>PowerPoint Presentation</vt:lpstr>
      <vt:lpstr>&lt;Where is the highest sales volume and housing price within the West Midlands?&gt;</vt:lpstr>
      <vt:lpstr>&lt; Cities within the West Midlands&gt;</vt:lpstr>
      <vt:lpstr>PowerPoint Presentation</vt:lpstr>
      <vt:lpstr>PowerPoint Presentation</vt:lpstr>
      <vt:lpstr>&lt;Does The Increase In House Pricing Affect Sales Volume?&gt;</vt:lpstr>
      <vt:lpstr>&lt;UK Top Sales volume&gt;</vt:lpstr>
      <vt:lpstr>&lt;UK Top Average price&gt;</vt:lpstr>
      <vt:lpstr>&lt;Conclusions and findings&gt;</vt:lpstr>
      <vt:lpstr>&lt;What trends have the UK housing prices and sales followed for the past 16 years?&gt;</vt:lpstr>
      <vt:lpstr>&lt;Where are housing prices and sales volume highest in the UK?&gt;</vt:lpstr>
      <vt:lpstr>&lt;Where is the highest sales volume and house price within the West Midlands?&gt; (July 2021)</vt:lpstr>
      <vt:lpstr>&lt;The West Midlands vs other regions of England: housing prices and purchase volume&gt;</vt:lpstr>
      <vt:lpstr>&lt;Findings&gt;  (July 2021)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H.api-Group</dc:title>
  <dc:creator>Sarah Aray (BA Pol Sci + IR w Yr CS FT)</dc:creator>
  <cp:lastModifiedBy>Sarah Aray (BA Pol Sci + IR w Yr CS FT)</cp:lastModifiedBy>
  <cp:revision>13</cp:revision>
  <dcterms:created xsi:type="dcterms:W3CDTF">2021-12-16T19:43:58Z</dcterms:created>
  <dcterms:modified xsi:type="dcterms:W3CDTF">2021-12-18T09:43:38Z</dcterms:modified>
</cp:coreProperties>
</file>