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6" r:id="rId9"/>
    <p:sldId id="265" r:id="rId10"/>
    <p:sldId id="264" r:id="rId11"/>
    <p:sldId id="262" r:id="rId12"/>
    <p:sldId id="269" r:id="rId13"/>
    <p:sldId id="274" r:id="rId14"/>
    <p:sldId id="267" r:id="rId15"/>
    <p:sldId id="277" r:id="rId16"/>
    <p:sldId id="275" r:id="rId17"/>
    <p:sldId id="268" r:id="rId18"/>
    <p:sldId id="271" r:id="rId19"/>
    <p:sldId id="278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6197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araharayratti\Desktop\hapi-group-project-1\Excel%20\UK1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araharayratti\Desktop\hapi-group-project-1\Excel%20\UK1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[UK12.xlsx]UK average prices 12 years (2)!PivotTable1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&lt;Average house prices in the UK&gt;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9867980806612708E-2"/>
          <c:y val="9.9107133808312473E-2"/>
          <c:w val="0.68706699623823941"/>
          <c:h val="0.8189274999628786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'UK average prices 12 years (2)'!$B$3:$B$5</c:f>
              <c:strCache>
                <c:ptCount val="1"/>
                <c:pt idx="0">
                  <c:v>E92000001 - England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'UK average prices 12 years (2)'!$A$6:$A$20</c:f>
              <c:strCache>
                <c:ptCount val="14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  <c:pt idx="13">
                  <c:v>2021</c:v>
                </c:pt>
              </c:strCache>
            </c:strRef>
          </c:cat>
          <c:val>
            <c:numRef>
              <c:f>'UK average prices 12 years (2)'!$B$6:$B$20</c:f>
              <c:numCache>
                <c:formatCode>General</c:formatCode>
                <c:ptCount val="14"/>
                <c:pt idx="0">
                  <c:v>182379.82690833334</c:v>
                </c:pt>
                <c:pt idx="1">
                  <c:v>166558.63924166668</c:v>
                </c:pt>
                <c:pt idx="2">
                  <c:v>177472.53550833336</c:v>
                </c:pt>
                <c:pt idx="3">
                  <c:v>175229.96049166666</c:v>
                </c:pt>
                <c:pt idx="4">
                  <c:v>177488.02027499999</c:v>
                </c:pt>
                <c:pt idx="5">
                  <c:v>182581.394375</c:v>
                </c:pt>
                <c:pt idx="6">
                  <c:v>197771.08615833332</c:v>
                </c:pt>
                <c:pt idx="7">
                  <c:v>211174.75404166666</c:v>
                </c:pt>
                <c:pt idx="8">
                  <c:v>227337.08129999999</c:v>
                </c:pt>
                <c:pt idx="9">
                  <c:v>238161.07293333334</c:v>
                </c:pt>
                <c:pt idx="10">
                  <c:v>245017.40445833327</c:v>
                </c:pt>
                <c:pt idx="11">
                  <c:v>246634.90185000002</c:v>
                </c:pt>
                <c:pt idx="12">
                  <c:v>253665.12515833334</c:v>
                </c:pt>
                <c:pt idx="13">
                  <c:v>273291.74582222226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E6-514B-9186-95F7145F12D1}"/>
            </c:ext>
          </c:extLst>
        </c:ser>
        <c:ser>
          <c:idx val="1"/>
          <c:order val="1"/>
          <c:tx>
            <c:strRef>
              <c:f>'UK average prices 12 years (2)'!$D$3:$D$5</c:f>
              <c:strCache>
                <c:ptCount val="1"/>
                <c:pt idx="0">
                  <c:v>N92000001 - Northern Ireland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3000"/>
                    <a:lumMod val="102000"/>
                  </a:schemeClr>
                </a:gs>
                <a:gs pos="50000">
                  <a:schemeClr val="accent2">
                    <a:shade val="100000"/>
                    <a:satMod val="110000"/>
                    <a:lumMod val="100000"/>
                  </a:schemeClr>
                </a:gs>
                <a:gs pos="100000">
                  <a:schemeClr val="accent2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'UK average prices 12 years (2)'!$A$6:$A$20</c:f>
              <c:strCache>
                <c:ptCount val="14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  <c:pt idx="13">
                  <c:v>2021</c:v>
                </c:pt>
              </c:strCache>
            </c:strRef>
          </c:cat>
          <c:val>
            <c:numRef>
              <c:f>'UK average prices 12 years (2)'!$D$6:$D$20</c:f>
              <c:numCache>
                <c:formatCode>General</c:formatCode>
                <c:ptCount val="14"/>
                <c:pt idx="0">
                  <c:v>176514.16777500001</c:v>
                </c:pt>
                <c:pt idx="1">
                  <c:v>141384.10804999995</c:v>
                </c:pt>
                <c:pt idx="2">
                  <c:v>131723.72799999997</c:v>
                </c:pt>
                <c:pt idx="3">
                  <c:v>115786.29584999998</c:v>
                </c:pt>
                <c:pt idx="4">
                  <c:v>102857.73873749998</c:v>
                </c:pt>
                <c:pt idx="5">
                  <c:v>99925.461609999998</c:v>
                </c:pt>
                <c:pt idx="6">
                  <c:v>107616.79505</c:v>
                </c:pt>
                <c:pt idx="7">
                  <c:v>115437.83527500003</c:v>
                </c:pt>
                <c:pt idx="8">
                  <c:v>122972.3996</c:v>
                </c:pt>
                <c:pt idx="9">
                  <c:v>127610.89862499996</c:v>
                </c:pt>
                <c:pt idx="10">
                  <c:v>133442.47562499999</c:v>
                </c:pt>
                <c:pt idx="11">
                  <c:v>138093.21784999999</c:v>
                </c:pt>
                <c:pt idx="12">
                  <c:v>143190.31952499997</c:v>
                </c:pt>
                <c:pt idx="13">
                  <c:v>154224.06883333335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E6-514B-9186-95F7145F12D1}"/>
            </c:ext>
          </c:extLst>
        </c:ser>
        <c:ser>
          <c:idx val="2"/>
          <c:order val="2"/>
          <c:tx>
            <c:strRef>
              <c:f>'UK average prices 12 years (2)'!$F$3:$F$5</c:f>
              <c:strCache>
                <c:ptCount val="1"/>
                <c:pt idx="0">
                  <c:v>S92000003 - Scotland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4000"/>
                    <a:satMod val="103000"/>
                    <a:lumMod val="102000"/>
                  </a:schemeClr>
                </a:gs>
                <a:gs pos="50000">
                  <a:schemeClr val="accent3">
                    <a:shade val="100000"/>
                    <a:satMod val="110000"/>
                    <a:lumMod val="100000"/>
                  </a:schemeClr>
                </a:gs>
                <a:gs pos="100000">
                  <a:schemeClr val="accent3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'UK average prices 12 years (2)'!$A$6:$A$20</c:f>
              <c:strCache>
                <c:ptCount val="14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  <c:pt idx="13">
                  <c:v>2021</c:v>
                </c:pt>
              </c:strCache>
            </c:strRef>
          </c:cat>
          <c:val>
            <c:numRef>
              <c:f>'UK average prices 12 years (2)'!$F$6:$F$20</c:f>
              <c:numCache>
                <c:formatCode>General</c:formatCode>
                <c:ptCount val="14"/>
                <c:pt idx="0">
                  <c:v>136633.98338333334</c:v>
                </c:pt>
                <c:pt idx="1">
                  <c:v>129881.00271666666</c:v>
                </c:pt>
                <c:pt idx="2">
                  <c:v>131901.89575</c:v>
                </c:pt>
                <c:pt idx="3">
                  <c:v>129489.315825</c:v>
                </c:pt>
                <c:pt idx="4">
                  <c:v>125248.78982499999</c:v>
                </c:pt>
                <c:pt idx="5">
                  <c:v>125754.63342500002</c:v>
                </c:pt>
                <c:pt idx="6">
                  <c:v>131664.20268333334</c:v>
                </c:pt>
                <c:pt idx="7">
                  <c:v>136887.19643333336</c:v>
                </c:pt>
                <c:pt idx="8">
                  <c:v>138749.18445</c:v>
                </c:pt>
                <c:pt idx="9">
                  <c:v>142835.59671666668</c:v>
                </c:pt>
                <c:pt idx="10">
                  <c:v>149104.00668333334</c:v>
                </c:pt>
                <c:pt idx="11">
                  <c:v>151815.82228333334</c:v>
                </c:pt>
                <c:pt idx="12">
                  <c:v>156120.56144166665</c:v>
                </c:pt>
                <c:pt idx="13">
                  <c:v>170613.63901111114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E6-514B-9186-95F7145F12D1}"/>
            </c:ext>
          </c:extLst>
        </c:ser>
        <c:ser>
          <c:idx val="3"/>
          <c:order val="3"/>
          <c:tx>
            <c:strRef>
              <c:f>'UK average prices 12 years (2)'!$H$3:$H$5</c:f>
              <c:strCache>
                <c:ptCount val="1"/>
                <c:pt idx="0">
                  <c:v>W92000004 - Wales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4000"/>
                    <a:satMod val="103000"/>
                    <a:lumMod val="102000"/>
                  </a:schemeClr>
                </a:gs>
                <a:gs pos="50000">
                  <a:schemeClr val="accent4">
                    <a:shade val="100000"/>
                    <a:satMod val="110000"/>
                    <a:lumMod val="100000"/>
                  </a:schemeClr>
                </a:gs>
                <a:gs pos="100000">
                  <a:schemeClr val="accent4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'UK average prices 12 years (2)'!$A$6:$A$20</c:f>
              <c:strCache>
                <c:ptCount val="14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  <c:pt idx="13">
                  <c:v>2021</c:v>
                </c:pt>
              </c:strCache>
            </c:strRef>
          </c:cat>
          <c:val>
            <c:numRef>
              <c:f>'UK average prices 12 years (2)'!$H$6:$H$20</c:f>
              <c:numCache>
                <c:formatCode>General</c:formatCode>
                <c:ptCount val="14"/>
                <c:pt idx="0">
                  <c:v>138651.37044166666</c:v>
                </c:pt>
                <c:pt idx="1">
                  <c:v>127657.60555833334</c:v>
                </c:pt>
                <c:pt idx="2">
                  <c:v>130972.99065000001</c:v>
                </c:pt>
                <c:pt idx="3">
                  <c:v>128410.59415</c:v>
                </c:pt>
                <c:pt idx="4">
                  <c:v>127898.34305833334</c:v>
                </c:pt>
                <c:pt idx="5">
                  <c:v>128423.37711666668</c:v>
                </c:pt>
                <c:pt idx="6">
                  <c:v>134879.1635</c:v>
                </c:pt>
                <c:pt idx="7">
                  <c:v>138631.59357500004</c:v>
                </c:pt>
                <c:pt idx="8">
                  <c:v>144425.21148333332</c:v>
                </c:pt>
                <c:pt idx="9">
                  <c:v>150566.16931666664</c:v>
                </c:pt>
                <c:pt idx="10">
                  <c:v>157401.35774166667</c:v>
                </c:pt>
                <c:pt idx="11">
                  <c:v>163480.09643333332</c:v>
                </c:pt>
                <c:pt idx="12">
                  <c:v>169523.01298333335</c:v>
                </c:pt>
                <c:pt idx="13">
                  <c:v>187237.74134444448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AE6-514B-9186-95F7145F1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113143663"/>
        <c:axId val="1113155727"/>
      </c:barChart>
      <c:valAx>
        <c:axId val="11131557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3143663"/>
        <c:crosses val="autoZero"/>
        <c:crossBetween val="between"/>
      </c:valAx>
      <c:catAx>
        <c:axId val="11131436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315572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[UK12.xlsx]UK average prices 12 years (2)!PivotTable1</c:name>
    <c:fmtId val="17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'UK average prices 12 years (2)'!$B$3:$B$5</c:f>
              <c:strCache>
                <c:ptCount val="1"/>
                <c:pt idx="0">
                  <c:v>E92000001 - England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'UK average prices 12 years (2)'!$A$6:$A$20</c:f>
              <c:strCache>
                <c:ptCount val="14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  <c:pt idx="13">
                  <c:v>2021</c:v>
                </c:pt>
              </c:strCache>
            </c:strRef>
          </c:cat>
          <c:val>
            <c:numRef>
              <c:f>'UK average prices 12 years (2)'!$B$6:$B$20</c:f>
              <c:numCache>
                <c:formatCode>General</c:formatCode>
                <c:ptCount val="14"/>
                <c:pt idx="0">
                  <c:v>182379.82690833334</c:v>
                </c:pt>
                <c:pt idx="1">
                  <c:v>166558.63924166668</c:v>
                </c:pt>
                <c:pt idx="2">
                  <c:v>177472.53550833336</c:v>
                </c:pt>
                <c:pt idx="3">
                  <c:v>175229.96049166666</c:v>
                </c:pt>
                <c:pt idx="4">
                  <c:v>177488.02027499999</c:v>
                </c:pt>
                <c:pt idx="5">
                  <c:v>182581.394375</c:v>
                </c:pt>
                <c:pt idx="6">
                  <c:v>197771.08615833332</c:v>
                </c:pt>
                <c:pt idx="7">
                  <c:v>211174.75404166666</c:v>
                </c:pt>
                <c:pt idx="8">
                  <c:v>227337.08129999999</c:v>
                </c:pt>
                <c:pt idx="9">
                  <c:v>238161.07293333334</c:v>
                </c:pt>
                <c:pt idx="10">
                  <c:v>245017.40445833327</c:v>
                </c:pt>
                <c:pt idx="11">
                  <c:v>246634.90185000002</c:v>
                </c:pt>
                <c:pt idx="12">
                  <c:v>253665.12515833334</c:v>
                </c:pt>
                <c:pt idx="13">
                  <c:v>273291.74582222226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AB-6749-9418-89B002C59950}"/>
            </c:ext>
          </c:extLst>
        </c:ser>
        <c:ser>
          <c:idx val="1"/>
          <c:order val="1"/>
          <c:tx>
            <c:strRef>
              <c:f>'UK average prices 12 years (2)'!$D$3:$D$5</c:f>
              <c:strCache>
                <c:ptCount val="1"/>
                <c:pt idx="0">
                  <c:v>N92000001 - Northern Ireland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'UK average prices 12 years (2)'!$A$6:$A$20</c:f>
              <c:strCache>
                <c:ptCount val="14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  <c:pt idx="13">
                  <c:v>2021</c:v>
                </c:pt>
              </c:strCache>
            </c:strRef>
          </c:cat>
          <c:val>
            <c:numRef>
              <c:f>'UK average prices 12 years (2)'!$D$6:$D$20</c:f>
              <c:numCache>
                <c:formatCode>General</c:formatCode>
                <c:ptCount val="14"/>
                <c:pt idx="0">
                  <c:v>176514.16777500001</c:v>
                </c:pt>
                <c:pt idx="1">
                  <c:v>141384.10804999995</c:v>
                </c:pt>
                <c:pt idx="2">
                  <c:v>131723.72799999997</c:v>
                </c:pt>
                <c:pt idx="3">
                  <c:v>115786.29584999998</c:v>
                </c:pt>
                <c:pt idx="4">
                  <c:v>102857.73873749998</c:v>
                </c:pt>
                <c:pt idx="5">
                  <c:v>99925.461609999998</c:v>
                </c:pt>
                <c:pt idx="6">
                  <c:v>107616.79505</c:v>
                </c:pt>
                <c:pt idx="7">
                  <c:v>115437.83527500003</c:v>
                </c:pt>
                <c:pt idx="8">
                  <c:v>122972.3996</c:v>
                </c:pt>
                <c:pt idx="9">
                  <c:v>127610.89862499996</c:v>
                </c:pt>
                <c:pt idx="10">
                  <c:v>133442.47562499999</c:v>
                </c:pt>
                <c:pt idx="11">
                  <c:v>138093.21784999999</c:v>
                </c:pt>
                <c:pt idx="12">
                  <c:v>143190.31952499997</c:v>
                </c:pt>
                <c:pt idx="13">
                  <c:v>154224.06883333335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AB-6749-9418-89B002C59950}"/>
            </c:ext>
          </c:extLst>
        </c:ser>
        <c:ser>
          <c:idx val="2"/>
          <c:order val="2"/>
          <c:tx>
            <c:strRef>
              <c:f>'UK average prices 12 years (2)'!$F$3:$F$5</c:f>
              <c:strCache>
                <c:ptCount val="1"/>
                <c:pt idx="0">
                  <c:v>S92000003 - Scotland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'UK average prices 12 years (2)'!$A$6:$A$20</c:f>
              <c:strCache>
                <c:ptCount val="14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  <c:pt idx="13">
                  <c:v>2021</c:v>
                </c:pt>
              </c:strCache>
            </c:strRef>
          </c:cat>
          <c:val>
            <c:numRef>
              <c:f>'UK average prices 12 years (2)'!$F$6:$F$20</c:f>
              <c:numCache>
                <c:formatCode>General</c:formatCode>
                <c:ptCount val="14"/>
                <c:pt idx="0">
                  <c:v>136633.98338333334</c:v>
                </c:pt>
                <c:pt idx="1">
                  <c:v>129881.00271666666</c:v>
                </c:pt>
                <c:pt idx="2">
                  <c:v>131901.89575</c:v>
                </c:pt>
                <c:pt idx="3">
                  <c:v>129489.315825</c:v>
                </c:pt>
                <c:pt idx="4">
                  <c:v>125248.78982499999</c:v>
                </c:pt>
                <c:pt idx="5">
                  <c:v>125754.63342500002</c:v>
                </c:pt>
                <c:pt idx="6">
                  <c:v>131664.20268333334</c:v>
                </c:pt>
                <c:pt idx="7">
                  <c:v>136887.19643333336</c:v>
                </c:pt>
                <c:pt idx="8">
                  <c:v>138749.18445</c:v>
                </c:pt>
                <c:pt idx="9">
                  <c:v>142835.59671666668</c:v>
                </c:pt>
                <c:pt idx="10">
                  <c:v>149104.00668333334</c:v>
                </c:pt>
                <c:pt idx="11">
                  <c:v>151815.82228333334</c:v>
                </c:pt>
                <c:pt idx="12">
                  <c:v>156120.56144166665</c:v>
                </c:pt>
                <c:pt idx="13">
                  <c:v>170613.63901111114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AB-6749-9418-89B002C59950}"/>
            </c:ext>
          </c:extLst>
        </c:ser>
        <c:ser>
          <c:idx val="3"/>
          <c:order val="3"/>
          <c:tx>
            <c:strRef>
              <c:f>'UK average prices 12 years (2)'!$H$3:$H$5</c:f>
              <c:strCache>
                <c:ptCount val="1"/>
                <c:pt idx="0">
                  <c:v>W92000004 - Wales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'UK average prices 12 years (2)'!$A$6:$A$20</c:f>
              <c:strCache>
                <c:ptCount val="14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  <c:pt idx="13">
                  <c:v>2021</c:v>
                </c:pt>
              </c:strCache>
            </c:strRef>
          </c:cat>
          <c:val>
            <c:numRef>
              <c:f>'UK average prices 12 years (2)'!$H$6:$H$20</c:f>
              <c:numCache>
                <c:formatCode>General</c:formatCode>
                <c:ptCount val="14"/>
                <c:pt idx="0">
                  <c:v>138651.37044166666</c:v>
                </c:pt>
                <c:pt idx="1">
                  <c:v>127657.60555833334</c:v>
                </c:pt>
                <c:pt idx="2">
                  <c:v>130972.99065000001</c:v>
                </c:pt>
                <c:pt idx="3">
                  <c:v>128410.59415</c:v>
                </c:pt>
                <c:pt idx="4">
                  <c:v>127898.34305833334</c:v>
                </c:pt>
                <c:pt idx="5">
                  <c:v>128423.37711666668</c:v>
                </c:pt>
                <c:pt idx="6">
                  <c:v>134879.1635</c:v>
                </c:pt>
                <c:pt idx="7">
                  <c:v>138631.59357500004</c:v>
                </c:pt>
                <c:pt idx="8">
                  <c:v>144425.21148333332</c:v>
                </c:pt>
                <c:pt idx="9">
                  <c:v>150566.16931666664</c:v>
                </c:pt>
                <c:pt idx="10">
                  <c:v>157401.35774166667</c:v>
                </c:pt>
                <c:pt idx="11">
                  <c:v>163480.09643333332</c:v>
                </c:pt>
                <c:pt idx="12">
                  <c:v>169523.01298333335</c:v>
                </c:pt>
                <c:pt idx="13">
                  <c:v>187237.74134444448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3AB-6749-9418-89B002C599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9901711"/>
        <c:axId val="1309889647"/>
      </c:lineChart>
      <c:catAx>
        <c:axId val="130990171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889647"/>
        <c:crosses val="autoZero"/>
        <c:auto val="1"/>
        <c:lblAlgn val="ctr"/>
        <c:lblOffset val="100"/>
        <c:noMultiLvlLbl val="0"/>
      </c:catAx>
      <c:valAx>
        <c:axId val="1309889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901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36EC7B-9254-4593-AA5E-36ED4721A1E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DD20ECD-346F-45FE-A0F7-2F0551429274}">
      <dgm:prSet/>
      <dgm:spPr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19000">
              <a:schemeClr val="accent2">
                <a:hueOff val="0"/>
                <a:satOff val="0"/>
                <a:lum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</a:gradFill>
      </dgm:spPr>
      <dgm:t>
        <a:bodyPr/>
        <a:lstStyle/>
        <a:p>
          <a:r>
            <a:rPr lang="en-GB" baseline="0" dirty="0">
              <a:solidFill>
                <a:schemeClr val="tx1"/>
              </a:solidFill>
            </a:rPr>
            <a:t>What trends have the UK housing prices and sales followed for the past 12 years? </a:t>
          </a:r>
          <a:endParaRPr lang="en-US" dirty="0">
            <a:solidFill>
              <a:schemeClr val="tx1"/>
            </a:solidFill>
          </a:endParaRPr>
        </a:p>
      </dgm:t>
    </dgm:pt>
    <dgm:pt modelId="{B640B640-EE01-4809-A1D7-952CA6C2FA32}" type="parTrans" cxnId="{F65A9701-EF75-45A4-95CD-28922D934D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22DF341-BC6B-4452-A156-673E14828575}" type="sibTrans" cxnId="{F65A9701-EF75-45A4-95CD-28922D934D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C8B7E9F-6170-4B77-9A14-FD1748EED8FA}">
      <dgm:prSet/>
      <dgm:spPr/>
      <dgm:t>
        <a:bodyPr/>
        <a:lstStyle/>
        <a:p>
          <a:r>
            <a:rPr lang="en-GB" i="1" baseline="0">
              <a:solidFill>
                <a:schemeClr val="tx1"/>
              </a:solidFill>
            </a:rPr>
            <a:t>How have they been affected by the 2008 financial crash and Covid-19?</a:t>
          </a:r>
          <a:endParaRPr lang="en-US">
            <a:solidFill>
              <a:schemeClr val="tx1"/>
            </a:solidFill>
          </a:endParaRPr>
        </a:p>
      </dgm:t>
    </dgm:pt>
    <dgm:pt modelId="{ACAEFE57-A0B8-446E-A10C-4150654B4C87}" type="parTrans" cxnId="{D7D4369F-7AC5-48FD-A431-EAC148EA18B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F1715EC-E73E-45C3-9E9E-E09FD8955A4A}" type="sibTrans" cxnId="{D7D4369F-7AC5-48FD-A431-EAC148EA18B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3425A29-B7DD-4B12-8AD8-2E692F20FBED}">
      <dgm:prSet/>
      <dgm:spPr/>
      <dgm:t>
        <a:bodyPr/>
        <a:lstStyle/>
        <a:p>
          <a:r>
            <a:rPr lang="en-GB" baseline="0" dirty="0">
              <a:solidFill>
                <a:schemeClr val="tx1"/>
              </a:solidFill>
            </a:rPr>
            <a:t>Where are housing prices and sales volume highest in the UK? </a:t>
          </a:r>
          <a:endParaRPr lang="en-US" dirty="0">
            <a:solidFill>
              <a:schemeClr val="tx1"/>
            </a:solidFill>
          </a:endParaRPr>
        </a:p>
      </dgm:t>
    </dgm:pt>
    <dgm:pt modelId="{5E5C16D9-8454-496D-AD40-34B46342E01B}" type="parTrans" cxnId="{14CB7E1E-D1E9-4ED4-B10A-25B48FE7E4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1628AB7-2B0A-4879-9DFC-A6CCB275B99E}" type="sibTrans" cxnId="{14CB7E1E-D1E9-4ED4-B10A-25B48FE7E4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B45247F-1F15-40BE-8615-960E8D5DF803}">
      <dgm:prSet/>
      <dgm:spPr/>
      <dgm:t>
        <a:bodyPr/>
        <a:lstStyle/>
        <a:p>
          <a:r>
            <a:rPr lang="en-GB" i="1" baseline="0">
              <a:solidFill>
                <a:schemeClr val="tx1"/>
              </a:solidFill>
            </a:rPr>
            <a:t>Using the most recent data from July 2021</a:t>
          </a:r>
          <a:endParaRPr lang="en-US">
            <a:solidFill>
              <a:schemeClr val="tx1"/>
            </a:solidFill>
          </a:endParaRPr>
        </a:p>
      </dgm:t>
    </dgm:pt>
    <dgm:pt modelId="{19D45BA3-6621-45C9-A5AE-C4B4881D71FE}" type="parTrans" cxnId="{DA391598-6E6D-4BF1-A4A5-1456C8F48D7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2E8283A-5108-431D-9D8E-430AF4376242}" type="sibTrans" cxnId="{DA391598-6E6D-4BF1-A4A5-1456C8F48D7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818EED5-E835-42AD-86AE-D63C66F011A4}">
      <dgm:prSet/>
      <dgm:spPr/>
      <dgm:t>
        <a:bodyPr/>
        <a:lstStyle/>
        <a:p>
          <a:r>
            <a:rPr lang="en-GB" baseline="0">
              <a:solidFill>
                <a:schemeClr val="tx1"/>
              </a:solidFill>
            </a:rPr>
            <a:t>Where is the highest sales volume and house price within the West Midlands?</a:t>
          </a:r>
          <a:endParaRPr lang="en-US">
            <a:solidFill>
              <a:schemeClr val="tx1"/>
            </a:solidFill>
          </a:endParaRPr>
        </a:p>
      </dgm:t>
    </dgm:pt>
    <dgm:pt modelId="{E6582CC9-3849-4652-AC0F-C4B3FF59A1A0}" type="parTrans" cxnId="{49F573BD-F59F-4164-AE2A-39D4458648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2DAF790-0467-4AD1-B6BE-D337E2BC9E2A}" type="sibTrans" cxnId="{49F573BD-F59F-4164-AE2A-39D4458648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8B5DC4-3FE4-476B-B407-4D480D799440}">
      <dgm:prSet/>
      <dgm:spPr/>
      <dgm:t>
        <a:bodyPr/>
        <a:lstStyle/>
        <a:p>
          <a:r>
            <a:rPr lang="en-GB" baseline="0">
              <a:solidFill>
                <a:schemeClr val="tx1"/>
              </a:solidFill>
            </a:rPr>
            <a:t>How does the West Midlands compare with the other regions of England when it comes to housing prices and purchase volume? </a:t>
          </a:r>
          <a:endParaRPr lang="en-US">
            <a:solidFill>
              <a:schemeClr val="tx1"/>
            </a:solidFill>
          </a:endParaRPr>
        </a:p>
      </dgm:t>
    </dgm:pt>
    <dgm:pt modelId="{BF0643B8-8320-413E-B322-D1909383F0D8}" type="parTrans" cxnId="{A316ACAD-DF92-4F7C-898C-8B22631CD29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77A94AC-8BC1-4D52-ABA5-5F90E9882910}" type="sibTrans" cxnId="{A316ACAD-DF92-4F7C-898C-8B22631CD29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1975134-DD9B-4F3A-BD34-5CE5659BD1D3}">
      <dgm:prSet/>
      <dgm:spPr/>
      <dgm:t>
        <a:bodyPr/>
        <a:lstStyle/>
        <a:p>
          <a:r>
            <a:rPr lang="en-GB" i="1" baseline="0">
              <a:solidFill>
                <a:schemeClr val="tx1"/>
              </a:solidFill>
            </a:rPr>
            <a:t>A comparison between Birmingham, Coventry, Dudley, Sandwell, Solihull, Walsall, Wolverhampton, using the most recent data (July 2021)</a:t>
          </a:r>
          <a:endParaRPr lang="en-US">
            <a:solidFill>
              <a:schemeClr val="tx1"/>
            </a:solidFill>
          </a:endParaRPr>
        </a:p>
      </dgm:t>
    </dgm:pt>
    <dgm:pt modelId="{964FC534-E446-485B-AD6B-637643A248FE}" type="parTrans" cxnId="{8871D886-6B2E-44BA-8414-E76CFCEA17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73C460A-75E0-49A0-88F1-60DA2377738B}" type="sibTrans" cxnId="{8871D886-6B2E-44BA-8414-E76CFCEA17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5E5B2AA-85FC-FA4F-B30D-B8A9A386C6F8}" type="pres">
      <dgm:prSet presAssocID="{4C36EC7B-9254-4593-AA5E-36ED4721A1E0}" presName="linear" presStyleCnt="0">
        <dgm:presLayoutVars>
          <dgm:animLvl val="lvl"/>
          <dgm:resizeHandles val="exact"/>
        </dgm:presLayoutVars>
      </dgm:prSet>
      <dgm:spPr/>
    </dgm:pt>
    <dgm:pt modelId="{9DA6F63F-3B65-C942-BA3E-B2DAC62A6AD3}" type="pres">
      <dgm:prSet presAssocID="{EDD20ECD-346F-45FE-A0F7-2F055142927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2EC6725-FC2D-B44A-BB52-F0094591F1BE}" type="pres">
      <dgm:prSet presAssocID="{EDD20ECD-346F-45FE-A0F7-2F0551429274}" presName="childText" presStyleLbl="revTx" presStyleIdx="0" presStyleCnt="3">
        <dgm:presLayoutVars>
          <dgm:bulletEnabled val="1"/>
        </dgm:presLayoutVars>
      </dgm:prSet>
      <dgm:spPr/>
    </dgm:pt>
    <dgm:pt modelId="{86F0D8F6-35C6-5B49-9B9D-975AE96986D2}" type="pres">
      <dgm:prSet presAssocID="{A3425A29-B7DD-4B12-8AD8-2E692F20FBE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150DCF-6D4E-3F43-A2C5-C1D2B7188AD0}" type="pres">
      <dgm:prSet presAssocID="{A3425A29-B7DD-4B12-8AD8-2E692F20FBED}" presName="childText" presStyleLbl="revTx" presStyleIdx="1" presStyleCnt="3">
        <dgm:presLayoutVars>
          <dgm:bulletEnabled val="1"/>
        </dgm:presLayoutVars>
      </dgm:prSet>
      <dgm:spPr/>
    </dgm:pt>
    <dgm:pt modelId="{C05C6754-EEFA-764B-BE57-407694297070}" type="pres">
      <dgm:prSet presAssocID="{7818EED5-E835-42AD-86AE-D63C66F011A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22CDB8C-15E1-8342-BE52-76100232022D}" type="pres">
      <dgm:prSet presAssocID="{F2DAF790-0467-4AD1-B6BE-D337E2BC9E2A}" presName="spacer" presStyleCnt="0"/>
      <dgm:spPr/>
    </dgm:pt>
    <dgm:pt modelId="{FB230554-1EFD-B343-BDAD-EFCA765A98CE}" type="pres">
      <dgm:prSet presAssocID="{FC8B5DC4-3FE4-476B-B407-4D480D79944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5EA9516-EDCA-994A-80E3-7D1A162F8411}" type="pres">
      <dgm:prSet presAssocID="{FC8B5DC4-3FE4-476B-B407-4D480D79944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65A9701-EF75-45A4-95CD-28922D934D32}" srcId="{4C36EC7B-9254-4593-AA5E-36ED4721A1E0}" destId="{EDD20ECD-346F-45FE-A0F7-2F0551429274}" srcOrd="0" destOrd="0" parTransId="{B640B640-EE01-4809-A1D7-952CA6C2FA32}" sibTransId="{C22DF341-BC6B-4452-A156-673E14828575}"/>
    <dgm:cxn modelId="{14CB7E1E-D1E9-4ED4-B10A-25B48FE7E493}" srcId="{4C36EC7B-9254-4593-AA5E-36ED4721A1E0}" destId="{A3425A29-B7DD-4B12-8AD8-2E692F20FBED}" srcOrd="1" destOrd="0" parTransId="{5E5C16D9-8454-496D-AD40-34B46342E01B}" sibTransId="{B1628AB7-2B0A-4879-9DFC-A6CCB275B99E}"/>
    <dgm:cxn modelId="{8F66A732-5CF8-C643-B58F-5D3496030ACC}" type="presOf" srcId="{EDD20ECD-346F-45FE-A0F7-2F0551429274}" destId="{9DA6F63F-3B65-C942-BA3E-B2DAC62A6AD3}" srcOrd="0" destOrd="0" presId="urn:microsoft.com/office/officeart/2005/8/layout/vList2"/>
    <dgm:cxn modelId="{A4881953-1222-2349-A00C-DEF9B9A49F48}" type="presOf" srcId="{5B45247F-1F15-40BE-8615-960E8D5DF803}" destId="{EB150DCF-6D4E-3F43-A2C5-C1D2B7188AD0}" srcOrd="0" destOrd="0" presId="urn:microsoft.com/office/officeart/2005/8/layout/vList2"/>
    <dgm:cxn modelId="{2B036F71-8026-FC4A-84EE-C41F40325CBE}" type="presOf" srcId="{4C36EC7B-9254-4593-AA5E-36ED4721A1E0}" destId="{35E5B2AA-85FC-FA4F-B30D-B8A9A386C6F8}" srcOrd="0" destOrd="0" presId="urn:microsoft.com/office/officeart/2005/8/layout/vList2"/>
    <dgm:cxn modelId="{7DB9C072-6E56-9E44-9F64-E10760BA7E39}" type="presOf" srcId="{7818EED5-E835-42AD-86AE-D63C66F011A4}" destId="{C05C6754-EEFA-764B-BE57-407694297070}" srcOrd="0" destOrd="0" presId="urn:microsoft.com/office/officeart/2005/8/layout/vList2"/>
    <dgm:cxn modelId="{106E6B73-C612-8244-80B0-281FA9B00517}" type="presOf" srcId="{FC8B5DC4-3FE4-476B-B407-4D480D799440}" destId="{FB230554-1EFD-B343-BDAD-EFCA765A98CE}" srcOrd="0" destOrd="0" presId="urn:microsoft.com/office/officeart/2005/8/layout/vList2"/>
    <dgm:cxn modelId="{8871D886-6B2E-44BA-8414-E76CFCEA1772}" srcId="{FC8B5DC4-3FE4-476B-B407-4D480D799440}" destId="{71975134-DD9B-4F3A-BD34-5CE5659BD1D3}" srcOrd="0" destOrd="0" parTransId="{964FC534-E446-485B-AD6B-637643A248FE}" sibTransId="{573C460A-75E0-49A0-88F1-60DA2377738B}"/>
    <dgm:cxn modelId="{DA391598-6E6D-4BF1-A4A5-1456C8F48D7F}" srcId="{A3425A29-B7DD-4B12-8AD8-2E692F20FBED}" destId="{5B45247F-1F15-40BE-8615-960E8D5DF803}" srcOrd="0" destOrd="0" parTransId="{19D45BA3-6621-45C9-A5AE-C4B4881D71FE}" sibTransId="{E2E8283A-5108-431D-9D8E-430AF4376242}"/>
    <dgm:cxn modelId="{D7D4369F-7AC5-48FD-A431-EAC148EA18B9}" srcId="{EDD20ECD-346F-45FE-A0F7-2F0551429274}" destId="{5C8B7E9F-6170-4B77-9A14-FD1748EED8FA}" srcOrd="0" destOrd="0" parTransId="{ACAEFE57-A0B8-446E-A10C-4150654B4C87}" sibTransId="{2F1715EC-E73E-45C3-9E9E-E09FD8955A4A}"/>
    <dgm:cxn modelId="{A316ACAD-DF92-4F7C-898C-8B22631CD29A}" srcId="{4C36EC7B-9254-4593-AA5E-36ED4721A1E0}" destId="{FC8B5DC4-3FE4-476B-B407-4D480D799440}" srcOrd="3" destOrd="0" parTransId="{BF0643B8-8320-413E-B322-D1909383F0D8}" sibTransId="{177A94AC-8BC1-4D52-ABA5-5F90E9882910}"/>
    <dgm:cxn modelId="{49F573BD-F59F-4164-AE2A-39D4458648B6}" srcId="{4C36EC7B-9254-4593-AA5E-36ED4721A1E0}" destId="{7818EED5-E835-42AD-86AE-D63C66F011A4}" srcOrd="2" destOrd="0" parTransId="{E6582CC9-3849-4652-AC0F-C4B3FF59A1A0}" sibTransId="{F2DAF790-0467-4AD1-B6BE-D337E2BC9E2A}"/>
    <dgm:cxn modelId="{58AD0CBF-DC6A-E94C-942E-CA746B8B5822}" type="presOf" srcId="{5C8B7E9F-6170-4B77-9A14-FD1748EED8FA}" destId="{72EC6725-FC2D-B44A-BB52-F0094591F1BE}" srcOrd="0" destOrd="0" presId="urn:microsoft.com/office/officeart/2005/8/layout/vList2"/>
    <dgm:cxn modelId="{DD428DF5-0F33-D04F-A837-E2F2010653BE}" type="presOf" srcId="{A3425A29-B7DD-4B12-8AD8-2E692F20FBED}" destId="{86F0D8F6-35C6-5B49-9B9D-975AE96986D2}" srcOrd="0" destOrd="0" presId="urn:microsoft.com/office/officeart/2005/8/layout/vList2"/>
    <dgm:cxn modelId="{3D992DF8-AD1C-804F-9B2D-23D745FDE284}" type="presOf" srcId="{71975134-DD9B-4F3A-BD34-5CE5659BD1D3}" destId="{F5EA9516-EDCA-994A-80E3-7D1A162F8411}" srcOrd="0" destOrd="0" presId="urn:microsoft.com/office/officeart/2005/8/layout/vList2"/>
    <dgm:cxn modelId="{5FAF1269-8B62-CA47-9686-1A0B934FF909}" type="presParOf" srcId="{35E5B2AA-85FC-FA4F-B30D-B8A9A386C6F8}" destId="{9DA6F63F-3B65-C942-BA3E-B2DAC62A6AD3}" srcOrd="0" destOrd="0" presId="urn:microsoft.com/office/officeart/2005/8/layout/vList2"/>
    <dgm:cxn modelId="{4D731CD0-C21D-2042-B7A5-3C11825B13B4}" type="presParOf" srcId="{35E5B2AA-85FC-FA4F-B30D-B8A9A386C6F8}" destId="{72EC6725-FC2D-B44A-BB52-F0094591F1BE}" srcOrd="1" destOrd="0" presId="urn:microsoft.com/office/officeart/2005/8/layout/vList2"/>
    <dgm:cxn modelId="{9AFC5BEA-C379-334A-A751-4C09E2578EB7}" type="presParOf" srcId="{35E5B2AA-85FC-FA4F-B30D-B8A9A386C6F8}" destId="{86F0D8F6-35C6-5B49-9B9D-975AE96986D2}" srcOrd="2" destOrd="0" presId="urn:microsoft.com/office/officeart/2005/8/layout/vList2"/>
    <dgm:cxn modelId="{EC524944-DF6D-A142-80F4-49DFDE1B76A2}" type="presParOf" srcId="{35E5B2AA-85FC-FA4F-B30D-B8A9A386C6F8}" destId="{EB150DCF-6D4E-3F43-A2C5-C1D2B7188AD0}" srcOrd="3" destOrd="0" presId="urn:microsoft.com/office/officeart/2005/8/layout/vList2"/>
    <dgm:cxn modelId="{77010FCA-F615-6845-91B4-4ADA4EB18517}" type="presParOf" srcId="{35E5B2AA-85FC-FA4F-B30D-B8A9A386C6F8}" destId="{C05C6754-EEFA-764B-BE57-407694297070}" srcOrd="4" destOrd="0" presId="urn:microsoft.com/office/officeart/2005/8/layout/vList2"/>
    <dgm:cxn modelId="{A046CC4D-C169-A344-B8B6-A9B9C5DAC5C1}" type="presParOf" srcId="{35E5B2AA-85FC-FA4F-B30D-B8A9A386C6F8}" destId="{322CDB8C-15E1-8342-BE52-76100232022D}" srcOrd="5" destOrd="0" presId="urn:microsoft.com/office/officeart/2005/8/layout/vList2"/>
    <dgm:cxn modelId="{ED8508BB-11D3-7244-84C1-7EBB1E72AE3E}" type="presParOf" srcId="{35E5B2AA-85FC-FA4F-B30D-B8A9A386C6F8}" destId="{FB230554-1EFD-B343-BDAD-EFCA765A98CE}" srcOrd="6" destOrd="0" presId="urn:microsoft.com/office/officeart/2005/8/layout/vList2"/>
    <dgm:cxn modelId="{FB14FC78-14AC-5445-AB8B-469D1E135FEC}" type="presParOf" srcId="{35E5B2AA-85FC-FA4F-B30D-B8A9A386C6F8}" destId="{F5EA9516-EDCA-994A-80E3-7D1A162F8411}" srcOrd="7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6F63F-3B65-C942-BA3E-B2DAC62A6AD3}">
      <dsp:nvSpPr>
        <dsp:cNvPr id="0" name=""/>
        <dsp:cNvSpPr/>
      </dsp:nvSpPr>
      <dsp:spPr>
        <a:xfrm>
          <a:off x="0" y="224988"/>
          <a:ext cx="6506304" cy="10003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19000">
              <a:schemeClr val="accent2">
                <a:hueOff val="0"/>
                <a:satOff val="0"/>
                <a:lum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baseline="0" dirty="0">
              <a:solidFill>
                <a:schemeClr val="tx1"/>
              </a:solidFill>
            </a:rPr>
            <a:t>What trends have the UK housing prices and sales followed for the past 12 years? 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48833" y="273821"/>
        <a:ext cx="6408638" cy="902684"/>
      </dsp:txXfrm>
    </dsp:sp>
    <dsp:sp modelId="{72EC6725-FC2D-B44A-BB52-F0094591F1BE}">
      <dsp:nvSpPr>
        <dsp:cNvPr id="0" name=""/>
        <dsp:cNvSpPr/>
      </dsp:nvSpPr>
      <dsp:spPr>
        <a:xfrm>
          <a:off x="0" y="1225338"/>
          <a:ext cx="6506304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57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i="1" kern="1200" baseline="0">
              <a:solidFill>
                <a:schemeClr val="tx1"/>
              </a:solidFill>
            </a:rPr>
            <a:t>How have they been affected by the 2008 financial crash and Covid-19?</a:t>
          </a:r>
          <a:endParaRPr lang="en-US" sz="1500" kern="1200">
            <a:solidFill>
              <a:schemeClr val="tx1"/>
            </a:solidFill>
          </a:endParaRPr>
        </a:p>
      </dsp:txBody>
      <dsp:txXfrm>
        <a:off x="0" y="1225338"/>
        <a:ext cx="6506304" cy="314640"/>
      </dsp:txXfrm>
    </dsp:sp>
    <dsp:sp modelId="{86F0D8F6-35C6-5B49-9B9D-975AE96986D2}">
      <dsp:nvSpPr>
        <dsp:cNvPr id="0" name=""/>
        <dsp:cNvSpPr/>
      </dsp:nvSpPr>
      <dsp:spPr>
        <a:xfrm>
          <a:off x="0" y="1539978"/>
          <a:ext cx="6506304" cy="1000350"/>
        </a:xfrm>
        <a:prstGeom prst="roundRect">
          <a:avLst/>
        </a:prstGeom>
        <a:gradFill rotWithShape="0">
          <a:gsLst>
            <a:gs pos="0">
              <a:schemeClr val="accent2">
                <a:hueOff val="-55218"/>
                <a:satOff val="-18112"/>
                <a:lumOff val="-660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55218"/>
                <a:satOff val="-18112"/>
                <a:lumOff val="-660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55218"/>
                <a:satOff val="-18112"/>
                <a:lumOff val="-660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baseline="0" dirty="0">
              <a:solidFill>
                <a:schemeClr val="tx1"/>
              </a:solidFill>
            </a:rPr>
            <a:t>Where are housing prices and sales volume highest in the UK? 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48833" y="1588811"/>
        <a:ext cx="6408638" cy="902684"/>
      </dsp:txXfrm>
    </dsp:sp>
    <dsp:sp modelId="{EB150DCF-6D4E-3F43-A2C5-C1D2B7188AD0}">
      <dsp:nvSpPr>
        <dsp:cNvPr id="0" name=""/>
        <dsp:cNvSpPr/>
      </dsp:nvSpPr>
      <dsp:spPr>
        <a:xfrm>
          <a:off x="0" y="2540328"/>
          <a:ext cx="6506304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57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i="1" kern="1200" baseline="0">
              <a:solidFill>
                <a:schemeClr val="tx1"/>
              </a:solidFill>
            </a:rPr>
            <a:t>Using the most recent data from July 2021</a:t>
          </a:r>
          <a:endParaRPr lang="en-US" sz="1500" kern="1200">
            <a:solidFill>
              <a:schemeClr val="tx1"/>
            </a:solidFill>
          </a:endParaRPr>
        </a:p>
      </dsp:txBody>
      <dsp:txXfrm>
        <a:off x="0" y="2540328"/>
        <a:ext cx="6506304" cy="314640"/>
      </dsp:txXfrm>
    </dsp:sp>
    <dsp:sp modelId="{C05C6754-EEFA-764B-BE57-407694297070}">
      <dsp:nvSpPr>
        <dsp:cNvPr id="0" name=""/>
        <dsp:cNvSpPr/>
      </dsp:nvSpPr>
      <dsp:spPr>
        <a:xfrm>
          <a:off x="0" y="2854968"/>
          <a:ext cx="6506304" cy="1000350"/>
        </a:xfrm>
        <a:prstGeom prst="roundRect">
          <a:avLst/>
        </a:prstGeom>
        <a:gradFill rotWithShape="0">
          <a:gsLst>
            <a:gs pos="0">
              <a:schemeClr val="accent2">
                <a:hueOff val="-110436"/>
                <a:satOff val="-36223"/>
                <a:lumOff val="-1320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10436"/>
                <a:satOff val="-36223"/>
                <a:lumOff val="-1320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10436"/>
                <a:satOff val="-36223"/>
                <a:lumOff val="-1320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baseline="0">
              <a:solidFill>
                <a:schemeClr val="tx1"/>
              </a:solidFill>
            </a:rPr>
            <a:t>Where is the highest sales volume and house price within the West Midlands?</a:t>
          </a:r>
          <a:endParaRPr lang="en-US" sz="1900" kern="1200">
            <a:solidFill>
              <a:schemeClr val="tx1"/>
            </a:solidFill>
          </a:endParaRPr>
        </a:p>
      </dsp:txBody>
      <dsp:txXfrm>
        <a:off x="48833" y="2903801"/>
        <a:ext cx="6408638" cy="902684"/>
      </dsp:txXfrm>
    </dsp:sp>
    <dsp:sp modelId="{FB230554-1EFD-B343-BDAD-EFCA765A98CE}">
      <dsp:nvSpPr>
        <dsp:cNvPr id="0" name=""/>
        <dsp:cNvSpPr/>
      </dsp:nvSpPr>
      <dsp:spPr>
        <a:xfrm>
          <a:off x="0" y="3910038"/>
          <a:ext cx="6506304" cy="1000350"/>
        </a:xfrm>
        <a:prstGeom prst="roundRect">
          <a:avLst/>
        </a:prstGeom>
        <a:gradFill rotWithShape="0">
          <a:gsLst>
            <a:gs pos="0">
              <a:schemeClr val="accent2">
                <a:hueOff val="-165654"/>
                <a:satOff val="-54335"/>
                <a:lumOff val="-1980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65654"/>
                <a:satOff val="-54335"/>
                <a:lumOff val="-1980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65654"/>
                <a:satOff val="-54335"/>
                <a:lumOff val="-1980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baseline="0">
              <a:solidFill>
                <a:schemeClr val="tx1"/>
              </a:solidFill>
            </a:rPr>
            <a:t>How does the West Midlands compare with the other regions of England when it comes to housing prices and purchase volume? </a:t>
          </a:r>
          <a:endParaRPr lang="en-US" sz="1900" kern="1200">
            <a:solidFill>
              <a:schemeClr val="tx1"/>
            </a:solidFill>
          </a:endParaRPr>
        </a:p>
      </dsp:txBody>
      <dsp:txXfrm>
        <a:off x="48833" y="3958871"/>
        <a:ext cx="6408638" cy="902684"/>
      </dsp:txXfrm>
    </dsp:sp>
    <dsp:sp modelId="{F5EA9516-EDCA-994A-80E3-7D1A162F8411}">
      <dsp:nvSpPr>
        <dsp:cNvPr id="0" name=""/>
        <dsp:cNvSpPr/>
      </dsp:nvSpPr>
      <dsp:spPr>
        <a:xfrm>
          <a:off x="0" y="4910388"/>
          <a:ext cx="6506304" cy="442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57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i="1" kern="1200" baseline="0">
              <a:solidFill>
                <a:schemeClr val="tx1"/>
              </a:solidFill>
            </a:rPr>
            <a:t>A comparison between Birmingham, Coventry, Dudley, Sandwell, Solihull, Walsall, Wolverhampton, using the most recent data (July 2021)</a:t>
          </a:r>
          <a:endParaRPr lang="en-US" sz="1500" kern="1200">
            <a:solidFill>
              <a:schemeClr val="tx1"/>
            </a:solidFill>
          </a:endParaRPr>
        </a:p>
      </dsp:txBody>
      <dsp:txXfrm>
        <a:off x="0" y="4910388"/>
        <a:ext cx="6506304" cy="442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file:///Users/saraharayratti/Downloads/animation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14E41D-8849-CA49-BEDF-ED5109F4E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/>
              <a:t>H.api-Group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6DA128-9C95-4748-A917-6D8E5D8A8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Simon, Ovidiu, Adam, Clifford &amp; Sarah</a:t>
            </a:r>
          </a:p>
        </p:txBody>
      </p:sp>
    </p:spTree>
    <p:extLst>
      <p:ext uri="{BB962C8B-B14F-4D97-AF65-F5344CB8AC3E}">
        <p14:creationId xmlns:p14="http://schemas.microsoft.com/office/powerpoint/2010/main" val="479186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5F79084-E805-48DA-8EAC-CD5FD493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3D4BC12-1636-3940-A54D-FF61FB9831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6"/>
          <a:stretch/>
        </p:blipFill>
        <p:spPr>
          <a:xfrm>
            <a:off x="19" y="-198229"/>
            <a:ext cx="12544405" cy="7056229"/>
          </a:xfrm>
          <a:prstGeom prst="rect">
            <a:avLst/>
          </a:prstGeom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F094DE73-F055-C848-AD4E-02B5D85B7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95" y="176270"/>
            <a:ext cx="988695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cap="all" dirty="0"/>
              <a:t>&lt;by counties&gt;</a:t>
            </a:r>
          </a:p>
        </p:txBody>
      </p:sp>
    </p:spTree>
    <p:extLst>
      <p:ext uri="{BB962C8B-B14F-4D97-AF65-F5344CB8AC3E}">
        <p14:creationId xmlns:p14="http://schemas.microsoft.com/office/powerpoint/2010/main" val="44203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01CC-CFD7-6C45-91C9-BADE13477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11" y="147902"/>
            <a:ext cx="9415463" cy="1485900"/>
          </a:xfrm>
        </p:spPr>
        <p:txBody>
          <a:bodyPr>
            <a:normAutofit/>
          </a:bodyPr>
          <a:lstStyle/>
          <a:p>
            <a:r>
              <a:rPr lang="en-US" sz="3400" dirty="0"/>
              <a:t>&lt;Within The West Midlands&gt;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ACBFF-3002-4646-B3BC-74ED84493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4657724"/>
            <a:ext cx="4143375" cy="2314575"/>
          </a:xfrm>
        </p:spPr>
        <p:txBody>
          <a:bodyPr>
            <a:normAutofit fontScale="40000" lnSpcReduction="20000"/>
          </a:bodyPr>
          <a:lstStyle/>
          <a:p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sz="8000" dirty="0">
                <a:hlinkClick r:id="rId2"/>
              </a:rPr>
              <a:t>Sales Animation</a:t>
            </a:r>
            <a:endParaRPr lang="en-US" sz="8000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B33A4B03-7195-784C-9698-6EC058E0F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704" y="624526"/>
            <a:ext cx="10222709" cy="560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68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C089-A1E1-3C43-B11C-29B4499B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Ovis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DC72F-B58C-6443-A231-C75E1819E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05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9FAD38-6F45-514A-BB26-9A6E7CB0E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630" y="2088492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&lt; Cities within the West Midlands&gt;</a:t>
            </a:r>
          </a:p>
        </p:txBody>
      </p:sp>
    </p:spTree>
    <p:extLst>
      <p:ext uri="{BB962C8B-B14F-4D97-AF65-F5344CB8AC3E}">
        <p14:creationId xmlns:p14="http://schemas.microsoft.com/office/powerpoint/2010/main" val="3214024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CA0BC703-D95A-AE4D-A82C-426F52D5B0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4"/>
          <a:stretch/>
        </p:blipFill>
        <p:spPr>
          <a:xfrm>
            <a:off x="706695" y="142874"/>
            <a:ext cx="7424449" cy="6714749"/>
          </a:xfrm>
          <a:prstGeom prst="rect">
            <a:avLst/>
          </a:prstGeom>
        </p:spPr>
      </p:pic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3555D2EA-0508-42A3-9F2B-F92778429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1144" y="1052513"/>
            <a:ext cx="3582761" cy="2090737"/>
          </a:xfrm>
        </p:spPr>
        <p:txBody>
          <a:bodyPr>
            <a:normAutofit/>
          </a:bodyPr>
          <a:lstStyle/>
          <a:p>
            <a:r>
              <a:rPr lang="en-US" dirty="0"/>
              <a:t>Sales volume in the West Midlands is highest in the  </a:t>
            </a:r>
            <a:r>
              <a:rPr lang="en-US" b="1" dirty="0"/>
              <a:t>City of Birmingham </a:t>
            </a:r>
            <a:r>
              <a:rPr lang="en-US" u="sng" dirty="0"/>
              <a:t>with 255 houses sold in July 2021 </a:t>
            </a:r>
            <a:r>
              <a:rPr lang="en-US" dirty="0"/>
              <a:t>and an average price of £205450.50</a:t>
            </a:r>
          </a:p>
          <a:p>
            <a:endParaRPr lang="en-US" dirty="0"/>
          </a:p>
        </p:txBody>
      </p:sp>
      <p:pic>
        <p:nvPicPr>
          <p:cNvPr id="32" name="Picture 31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4810C7BF-4B67-044E-B7E1-6D085640FC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03" b="17271"/>
          <a:stretch/>
        </p:blipFill>
        <p:spPr>
          <a:xfrm>
            <a:off x="8359744" y="3428812"/>
            <a:ext cx="3582761" cy="1786126"/>
          </a:xfrm>
          <a:prstGeom prst="rect">
            <a:avLst/>
          </a:prstGeom>
        </p:spPr>
      </p:pic>
      <p:sp>
        <p:nvSpPr>
          <p:cNvPr id="39" name="Title 1">
            <a:extLst>
              <a:ext uri="{FF2B5EF4-FFF2-40B4-BE49-F238E27FC236}">
                <a16:creationId xmlns:a16="http://schemas.microsoft.com/office/drawing/2014/main" id="{D7262298-672F-0E4F-9C82-9F5088D68CB0}"/>
              </a:ext>
            </a:extLst>
          </p:cNvPr>
          <p:cNvSpPr txBox="1">
            <a:spLocks/>
          </p:cNvSpPr>
          <p:nvPr/>
        </p:nvSpPr>
        <p:spPr>
          <a:xfrm>
            <a:off x="1323975" y="223838"/>
            <a:ext cx="988695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&lt;Top Sales Volume Within West Midlands Cities&gt;</a:t>
            </a:r>
          </a:p>
          <a:p>
            <a:r>
              <a:rPr lang="en-US" sz="1200" dirty="0"/>
              <a:t>July 2021</a:t>
            </a:r>
          </a:p>
        </p:txBody>
      </p:sp>
    </p:spTree>
    <p:extLst>
      <p:ext uri="{BB962C8B-B14F-4D97-AF65-F5344CB8AC3E}">
        <p14:creationId xmlns:p14="http://schemas.microsoft.com/office/powerpoint/2010/main" val="3787797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85CBEB-9EA0-47C8-B659-5E2CAE3B8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963" y="1042988"/>
            <a:ext cx="3282694" cy="1600200"/>
          </a:xfrm>
        </p:spPr>
        <p:txBody>
          <a:bodyPr>
            <a:normAutofit/>
          </a:bodyPr>
          <a:lstStyle/>
          <a:p>
            <a:r>
              <a:rPr lang="en-US" dirty="0"/>
              <a:t>Whereas Average Price is highest in </a:t>
            </a:r>
            <a:r>
              <a:rPr lang="en-US" b="1" dirty="0"/>
              <a:t>Stratford Upon Avon </a:t>
            </a:r>
            <a:r>
              <a:rPr lang="en-US" dirty="0"/>
              <a:t>£350712.98 with only </a:t>
            </a:r>
            <a:r>
              <a:rPr lang="en-US" u="sng" dirty="0"/>
              <a:t>36 houses sold in July 2021</a:t>
            </a:r>
          </a:p>
          <a:p>
            <a:endParaRPr lang="en-US" dirty="0"/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CFFE3BDB-023C-F242-A4F3-3BCDAF0EE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2"/>
          <a:stretch/>
        </p:blipFill>
        <p:spPr>
          <a:xfrm>
            <a:off x="4125657" y="157163"/>
            <a:ext cx="8066343" cy="6700838"/>
          </a:xfrm>
          <a:prstGeom prst="rect">
            <a:avLst/>
          </a:prstGeom>
        </p:spPr>
      </p:pic>
      <p:pic>
        <p:nvPicPr>
          <p:cNvPr id="8" name="Picture 7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A0D4489D-F6B4-E444-810B-50772FC74C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03"/>
          <a:stretch/>
        </p:blipFill>
        <p:spPr>
          <a:xfrm>
            <a:off x="842963" y="3429000"/>
            <a:ext cx="3282694" cy="20907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2383CAF-5A40-C144-A57E-6DDAA7D626B1}"/>
              </a:ext>
            </a:extLst>
          </p:cNvPr>
          <p:cNvSpPr/>
          <p:nvPr/>
        </p:nvSpPr>
        <p:spPr>
          <a:xfrm>
            <a:off x="4785631" y="157163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&lt;Top Average Pricing Within West Midlands Cities&gt;</a:t>
            </a:r>
            <a:br>
              <a:rPr lang="en-US" dirty="0"/>
            </a:br>
            <a:r>
              <a:rPr lang="en-US" sz="1200" dirty="0"/>
              <a:t>July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385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E8A3474-A3A2-4200-9E98-3433E3D19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5A698B-F644-41A9-BD67-6316EDB7A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916D8B-8E5E-442C-93D2-F10B32496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444B8DA-C76F-4B2F-AFC5-37872641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7E2B20CB-FF0A-40D4-9C62-172DA9BB9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5E7CCC3-B903-495C-835D-87A78FB05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AE6F1334-58D4-4C4B-8867-462687DA2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94" y="1306270"/>
            <a:ext cx="4405291" cy="421806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84170D1-B32B-4D7D-AA30-9D84747A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70" y="981884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EBBDECD-6ACD-114A-B0CD-25C993559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53177" y="1289920"/>
            <a:ext cx="4404940" cy="42507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076126-21C4-D746-975C-B4A98E37E96A}"/>
              </a:ext>
            </a:extLst>
          </p:cNvPr>
          <p:cNvSpPr txBox="1"/>
          <p:nvPr/>
        </p:nvSpPr>
        <p:spPr>
          <a:xfrm>
            <a:off x="1429256" y="995580"/>
            <a:ext cx="96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&lt;UK&gt;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7EA882-793F-D846-8DD3-62B05B4B8924}"/>
              </a:ext>
            </a:extLst>
          </p:cNvPr>
          <p:cNvSpPr txBox="1"/>
          <p:nvPr/>
        </p:nvSpPr>
        <p:spPr>
          <a:xfrm>
            <a:off x="8269732" y="947981"/>
            <a:ext cx="31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&lt;Cities in West Midlands&gt;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7648844-8E64-994D-8405-6400901DF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095" y="184121"/>
            <a:ext cx="11573355" cy="6880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&lt;Does The Increase In House Pricing Affect Sales Volume?&gt;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B0DE2-D6A8-B743-8EF0-17DDF55E70A0}"/>
              </a:ext>
            </a:extLst>
          </p:cNvPr>
          <p:cNvSpPr txBox="1"/>
          <p:nvPr/>
        </p:nvSpPr>
        <p:spPr>
          <a:xfrm>
            <a:off x="965420" y="5887535"/>
            <a:ext cx="490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The UK  has a negative correlation; however, it has an </a:t>
            </a:r>
            <a:r>
              <a:rPr lang="en-US" dirty="0" err="1"/>
              <a:t>r-value</a:t>
            </a:r>
            <a:r>
              <a:rPr lang="en-US" dirty="0"/>
              <a:t> of 0.069 and a p-value of 1.32.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55B58E-26F5-4C4A-B0D0-15E94F79993A}"/>
              </a:ext>
            </a:extLst>
          </p:cNvPr>
          <p:cNvSpPr txBox="1"/>
          <p:nvPr/>
        </p:nvSpPr>
        <p:spPr>
          <a:xfrm>
            <a:off x="6131269" y="6006362"/>
            <a:ext cx="5307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Birmingham has a negative correlation; however, it has an </a:t>
            </a:r>
            <a:r>
              <a:rPr lang="en-US" dirty="0" err="1"/>
              <a:t>r-value</a:t>
            </a:r>
            <a:r>
              <a:rPr lang="en-US" dirty="0"/>
              <a:t> of 0.12 and a p-value of 1.75</a:t>
            </a:r>
          </a:p>
        </p:txBody>
      </p:sp>
    </p:spTree>
    <p:extLst>
      <p:ext uri="{BB962C8B-B14F-4D97-AF65-F5344CB8AC3E}">
        <p14:creationId xmlns:p14="http://schemas.microsoft.com/office/powerpoint/2010/main" val="3241133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113D-FAC2-EC45-8042-EE1E0B69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Simon’s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2BB33-0214-424F-A89A-27F107EDA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14488"/>
            <a:ext cx="10387013" cy="4252912"/>
          </a:xfrm>
        </p:spPr>
        <p:txBody>
          <a:bodyPr>
            <a:normAutofit/>
          </a:bodyPr>
          <a:lstStyle/>
          <a:p>
            <a:r>
              <a:rPr lang="en-US" dirty="0"/>
              <a:t>The top UK Sales volume has been seen in the City of Edinburgh with 1194 houses sold in July 2021 this month with an average price of £306,911.32</a:t>
            </a:r>
          </a:p>
          <a:p>
            <a:r>
              <a:rPr lang="en-US" dirty="0"/>
              <a:t>The top UK Average price has been seen in Kensington and Chelsea £1,321,924 with average sale volume of 15 houses sold houses sold in July 2021</a:t>
            </a:r>
          </a:p>
        </p:txBody>
      </p:sp>
    </p:spTree>
    <p:extLst>
      <p:ext uri="{BB962C8B-B14F-4D97-AF65-F5344CB8AC3E}">
        <p14:creationId xmlns:p14="http://schemas.microsoft.com/office/powerpoint/2010/main" val="1430217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80E6-990C-714B-9507-3387C756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Clifford’s Part &amp;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2E9E9-D57D-7049-8E96-24383F4A4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36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92CB-FC74-AA4E-908A-547CDE98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05945-6C75-C746-8C09-4601667A2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1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26C3D-3A6A-9D40-91ED-342F5FFBB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51641"/>
            <a:ext cx="4577255" cy="1520059"/>
          </a:xfrm>
        </p:spPr>
        <p:txBody>
          <a:bodyPr>
            <a:normAutofit/>
          </a:bodyPr>
          <a:lstStyle/>
          <a:p>
            <a:r>
              <a:rPr lang="en-US" sz="3700" dirty="0"/>
              <a:t>&lt;Introduction&gt;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9B59-6A42-8944-894A-C51B78F6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758" y="1810031"/>
            <a:ext cx="3725917" cy="3770961"/>
          </a:xfrm>
        </p:spPr>
        <p:txBody>
          <a:bodyPr>
            <a:normAutofit fontScale="92500"/>
          </a:bodyPr>
          <a:lstStyle/>
          <a:p>
            <a:r>
              <a:rPr lang="en-GB" sz="2400" dirty="0"/>
              <a:t>Crises seem to be an unavoidable part of our global economic system, affecting our society in unpredictable ways. We were motivated by the current health and financial crisis, to create a project that studies and analyses a critical part of everyone's lives: housing.</a:t>
            </a:r>
          </a:p>
        </p:txBody>
      </p:sp>
      <p:pic>
        <p:nvPicPr>
          <p:cNvPr id="2050" name="Picture 2" descr="UK house prices at record level for fifth successive month | Property  Reporter">
            <a:extLst>
              <a:ext uri="{FF2B5EF4-FFF2-40B4-BE49-F238E27FC236}">
                <a16:creationId xmlns:a16="http://schemas.microsoft.com/office/drawing/2014/main" id="{DC7D08A2-C268-1443-A561-F6101D8928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8"/>
          <a:stretch/>
        </p:blipFill>
        <p:spPr bwMode="auto">
          <a:xfrm>
            <a:off x="5052488" y="1810032"/>
            <a:ext cx="6517065" cy="366585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203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4902-0B8E-1C4D-BB12-BF804C46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&lt;Dependencies used&gt;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5B465-887F-ED48-AC76-8F5AEA7E0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/>
              <a:t>Matplotlip</a:t>
            </a:r>
            <a:endParaRPr lang="en-GB" dirty="0"/>
          </a:p>
          <a:p>
            <a:r>
              <a:rPr lang="en-GB" dirty="0"/>
              <a:t>Pandas</a:t>
            </a:r>
          </a:p>
          <a:p>
            <a:r>
              <a:rPr lang="en-GB" dirty="0" err="1"/>
              <a:t>Plotly.express</a:t>
            </a:r>
            <a:endParaRPr lang="en-GB" dirty="0"/>
          </a:p>
          <a:p>
            <a:r>
              <a:rPr lang="en-GB" dirty="0" err="1"/>
              <a:t>Geopandas</a:t>
            </a:r>
            <a:endParaRPr lang="en-GB" dirty="0"/>
          </a:p>
          <a:p>
            <a:r>
              <a:rPr lang="en-GB" dirty="0" err="1"/>
              <a:t>Scipy.stats</a:t>
            </a:r>
            <a:endParaRPr lang="en-GB" dirty="0"/>
          </a:p>
          <a:p>
            <a:r>
              <a:rPr lang="en-GB" dirty="0" err="1"/>
              <a:t>Numpy</a:t>
            </a:r>
            <a:endParaRPr lang="en-GB" dirty="0"/>
          </a:p>
          <a:p>
            <a:r>
              <a:rPr lang="en-GB" dirty="0"/>
              <a:t>Requests </a:t>
            </a:r>
          </a:p>
          <a:p>
            <a:r>
              <a:rPr lang="en-GB" dirty="0" err="1"/>
              <a:t>Gmaps</a:t>
            </a:r>
            <a:endParaRPr lang="en-GB" dirty="0"/>
          </a:p>
          <a:p>
            <a:r>
              <a:rPr lang="en-GB" dirty="0"/>
              <a:t>OS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4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6DB0A-4B53-F849-ABF3-0B717EEB9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4173658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&lt;Questions proposed&gt;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1CEE43-4B7F-4CA1-8940-1BF733476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82095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110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0B86-FACE-8246-A3A9-6C72F405D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dirty="0"/>
              <a:t>&lt;Data used&gt;</a:t>
            </a:r>
          </a:p>
        </p:txBody>
      </p:sp>
      <p:pic>
        <p:nvPicPr>
          <p:cNvPr id="1026" name="Picture 2" descr="UK Community Renewal Fund - Gloucestershire County Council">
            <a:extLst>
              <a:ext uri="{FF2B5EF4-FFF2-40B4-BE49-F238E27FC236}">
                <a16:creationId xmlns:a16="http://schemas.microsoft.com/office/drawing/2014/main" id="{51CAEF10-DB87-2C44-B7CC-02898AF5F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394" y="2286000"/>
            <a:ext cx="3810003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me - Office for National Statistics">
            <a:extLst>
              <a:ext uri="{FF2B5EF4-FFF2-40B4-BE49-F238E27FC236}">
                <a16:creationId xmlns:a16="http://schemas.microsoft.com/office/drawing/2014/main" id="{A6882E7D-E0E3-7D40-B2A5-1EAAEE0B2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0649" y="4729467"/>
            <a:ext cx="3211495" cy="62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F12FA4-09AF-9144-A32D-894E1FA5F32D}"/>
              </a:ext>
            </a:extLst>
          </p:cNvPr>
          <p:cNvSpPr txBox="1"/>
          <p:nvPr/>
        </p:nvSpPr>
        <p:spPr>
          <a:xfrm>
            <a:off x="5100824" y="2286000"/>
            <a:ext cx="6176776" cy="719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 collection of data of the UK housing market starting from 2005.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Font typeface="Wingdings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35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9CA54EE-9C8A-499D-8CB3-B5BE9AE952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6194597"/>
              </p:ext>
            </p:extLst>
          </p:nvPr>
        </p:nvGraphicFramePr>
        <p:xfrm>
          <a:off x="1322194" y="1289918"/>
          <a:ext cx="9550581" cy="4242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974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4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8" name="Rectangle 18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8F6A7FA-79F0-274C-95DA-D89A0C3208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896275"/>
              </p:ext>
            </p:extLst>
          </p:nvPr>
        </p:nvGraphicFramePr>
        <p:xfrm>
          <a:off x="1322194" y="1289918"/>
          <a:ext cx="9550581" cy="4242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5EA4183A-80A1-554E-84E2-A2F8D7A33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6955" y="141992"/>
            <a:ext cx="9886950" cy="76813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r"/>
            <a:r>
              <a:rPr lang="en-US" sz="3600" cap="all" dirty="0"/>
              <a:t>&lt;Average house price in the </a:t>
            </a:r>
            <a:r>
              <a:rPr lang="en-US" sz="3600" cap="all" dirty="0" err="1"/>
              <a:t>uk</a:t>
            </a:r>
            <a:r>
              <a:rPr lang="en-US" sz="3600" cap="all" dirty="0"/>
              <a:t> &gt;</a:t>
            </a:r>
            <a:br>
              <a:rPr lang="en-US" sz="3600" cap="all" dirty="0"/>
            </a:br>
            <a:r>
              <a:rPr lang="en-US" sz="1800" cap="all" dirty="0"/>
              <a:t>(Over the past 12 years)</a:t>
            </a:r>
            <a:endParaRPr lang="en-US" sz="3600" cap="all" dirty="0"/>
          </a:p>
        </p:txBody>
      </p:sp>
    </p:spTree>
    <p:extLst>
      <p:ext uri="{BB962C8B-B14F-4D97-AF65-F5344CB8AC3E}">
        <p14:creationId xmlns:p14="http://schemas.microsoft.com/office/powerpoint/2010/main" val="238633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A54D-841C-FA46-B963-D7576D75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Adams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31B78-3858-AE49-9ED1-4B3524E4F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8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E85D60-2CEC-3F41-ABCB-DF7CC5D7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&lt;Sales Volume&gt;</a:t>
            </a:r>
          </a:p>
        </p:txBody>
      </p:sp>
    </p:spTree>
    <p:extLst>
      <p:ext uri="{BB962C8B-B14F-4D97-AF65-F5344CB8AC3E}">
        <p14:creationId xmlns:p14="http://schemas.microsoft.com/office/powerpoint/2010/main" val="1557542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6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38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40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9BB4706-0F4F-B04D-9BDD-8BE5D8E7E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56"/>
          <a:stretch/>
        </p:blipFill>
        <p:spPr>
          <a:xfrm>
            <a:off x="160867" y="480514"/>
            <a:ext cx="12031133" cy="6216117"/>
          </a:xfrm>
          <a:prstGeom prst="rect">
            <a:avLst/>
          </a:prstGeom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BEC68B92-EFF8-AB4F-930D-25F8C2EAB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19145"/>
            <a:ext cx="988695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cap="all" dirty="0"/>
              <a:t>&lt;In the </a:t>
            </a:r>
            <a:r>
              <a:rPr lang="en-US" sz="3600" cap="all" dirty="0" err="1"/>
              <a:t>uk</a:t>
            </a:r>
            <a:r>
              <a:rPr lang="en-US" sz="3600" cap="all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2414074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{ACCFAD61-B449-4F49-9587-89E423D92102}tf10001072</Template>
  <TotalTime>1436</TotalTime>
  <Words>463</Words>
  <Application>Microsoft Macintosh PowerPoint</Application>
  <PresentationFormat>Widescreen</PresentationFormat>
  <Paragraphs>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Franklin Gothic Book</vt:lpstr>
      <vt:lpstr>Wingdings</vt:lpstr>
      <vt:lpstr>Crop</vt:lpstr>
      <vt:lpstr>H.api-Group</vt:lpstr>
      <vt:lpstr>&lt;Introduction&gt;</vt:lpstr>
      <vt:lpstr>&lt;Questions proposed&gt;</vt:lpstr>
      <vt:lpstr>&lt;Data used&gt;</vt:lpstr>
      <vt:lpstr>PowerPoint Presentation</vt:lpstr>
      <vt:lpstr>&lt;Average house price in the uk &gt; (Over the past 12 years)</vt:lpstr>
      <vt:lpstr>Adams Description</vt:lpstr>
      <vt:lpstr>&lt;Sales Volume&gt;</vt:lpstr>
      <vt:lpstr>&lt;In the uk&gt;</vt:lpstr>
      <vt:lpstr>&lt;by counties&gt;</vt:lpstr>
      <vt:lpstr>&lt;Within The West Midlands&gt;</vt:lpstr>
      <vt:lpstr>Ovis description</vt:lpstr>
      <vt:lpstr>&lt; Cities within the West Midlands&gt;</vt:lpstr>
      <vt:lpstr>PowerPoint Presentation</vt:lpstr>
      <vt:lpstr>PowerPoint Presentation</vt:lpstr>
      <vt:lpstr>&lt;Does The Increase In House Pricing Affect Sales Volume?&gt;</vt:lpstr>
      <vt:lpstr>Simon’s Description</vt:lpstr>
      <vt:lpstr>Clifford’s Part &amp; Description</vt:lpstr>
      <vt:lpstr>Conclusions and findings </vt:lpstr>
      <vt:lpstr>&lt;Dependencies used&gt;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H.api-Group</dc:title>
  <dc:creator>Sarah Aray (BA Pol Sci + IR w Yr CS FT)</dc:creator>
  <cp:lastModifiedBy>Sarah Aray (BA Pol Sci + IR w Yr CS FT)</cp:lastModifiedBy>
  <cp:revision>1</cp:revision>
  <dcterms:created xsi:type="dcterms:W3CDTF">2021-12-16T19:43:58Z</dcterms:created>
  <dcterms:modified xsi:type="dcterms:W3CDTF">2021-12-17T19:40:03Z</dcterms:modified>
</cp:coreProperties>
</file>