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5" r:id="rId5"/>
    <p:sldId id="266" r:id="rId6"/>
    <p:sldId id="267" r:id="rId7"/>
    <p:sldId id="268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92" d="100"/>
          <a:sy n="92" d="100"/>
        </p:scale>
        <p:origin x="-75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40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3" y="2420875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8"/>
            <a:ext cx="628649" cy="57576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0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771900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778000"/>
            <a:ext cx="6619245" cy="1366886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6" y="2384824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2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2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3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6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6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6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50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30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3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6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6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80"/>
            <a:ext cx="2733212" cy="2286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1" y="4793880"/>
            <a:ext cx="742949" cy="2285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7" y="958850"/>
            <a:ext cx="4692019" cy="35614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30" y="4793880"/>
            <a:ext cx="744101" cy="2285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008234"/>
            <a:ext cx="3263269" cy="1712868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1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6" y="1952626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6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6" y="2384823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6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6" y="2384823"/>
            <a:ext cx="3618869" cy="21300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971550"/>
            <a:ext cx="2094869" cy="12001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346961"/>
            <a:ext cx="2094869" cy="2171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270001"/>
            <a:ext cx="2898851" cy="130175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4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7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30" y="4793880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80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8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047750"/>
            <a:ext cx="5638800" cy="762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2000" dirty="0" smtClean="0"/>
              <a:t> 	</a:t>
            </a:r>
            <a:r>
              <a:rPr lang="en-IN" sz="2000" b="1" dirty="0" smtClean="0"/>
              <a:t>Structure of Ruby 	Programs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61950"/>
            <a:ext cx="6619244" cy="646065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TODAY’S TOPIC</a:t>
            </a:r>
            <a:endParaRPr lang="en-IN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42875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1600" dirty="0" smtClean="0">
                <a:solidFill>
                  <a:schemeClr val="bg1"/>
                </a:solidFill>
              </a:rPr>
              <a:t>  	</a:t>
            </a:r>
            <a:r>
              <a:rPr lang="en-IN" sz="1600" dirty="0" smtClean="0">
                <a:solidFill>
                  <a:srgbClr val="FF0000"/>
                </a:solidFill>
              </a:rPr>
              <a:t>Lexical Structure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600" dirty="0" smtClean="0">
                <a:solidFill>
                  <a:schemeClr val="bg1"/>
                </a:solidFill>
              </a:rPr>
              <a:t> 	</a:t>
            </a:r>
            <a:r>
              <a:rPr lang="en-IN" sz="1600" dirty="0" smtClean="0"/>
              <a:t>Comments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600" dirty="0" smtClean="0">
                <a:solidFill>
                  <a:schemeClr val="bg1"/>
                </a:solidFill>
              </a:rPr>
              <a:t> 	</a:t>
            </a:r>
            <a:r>
              <a:rPr lang="en-IN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Embedded documents</a:t>
            </a:r>
            <a:endParaRPr lang="en-US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724150"/>
            <a:ext cx="70104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v"/>
            </a:pPr>
            <a:r>
              <a:rPr lang="en-IN" sz="2000" b="1" dirty="0" smtClean="0">
                <a:solidFill>
                  <a:schemeClr val="bg1"/>
                </a:solidFill>
              </a:rPr>
              <a:t>    Literals</a:t>
            </a:r>
          </a:p>
          <a:p>
            <a:pPr>
              <a:lnSpc>
                <a:spcPct val="125000"/>
              </a:lnSpc>
              <a:buFont typeface="Wingdings" pitchFamily="2" charset="2"/>
              <a:buChar char="v"/>
            </a:pPr>
            <a:r>
              <a:rPr lang="en-IN" sz="2000" b="1" dirty="0" smtClean="0">
                <a:solidFill>
                  <a:schemeClr val="bg1"/>
                </a:solidFill>
              </a:rPr>
              <a:t>    Identifiers</a:t>
            </a:r>
          </a:p>
          <a:p>
            <a:pPr>
              <a:lnSpc>
                <a:spcPct val="125000"/>
              </a:lnSpc>
              <a:buFont typeface="Wingdings" pitchFamily="2" charset="2"/>
              <a:buChar char="v"/>
            </a:pPr>
            <a:r>
              <a:rPr lang="en-IN" sz="2000" b="1" dirty="0" smtClean="0">
                <a:solidFill>
                  <a:schemeClr val="bg1"/>
                </a:solidFill>
              </a:rPr>
              <a:t>    Keywords</a:t>
            </a:r>
          </a:p>
          <a:p>
            <a:pPr>
              <a:lnSpc>
                <a:spcPct val="125000"/>
              </a:lnSpc>
              <a:buFont typeface="Wingdings" pitchFamily="2" charset="2"/>
              <a:buChar char="v"/>
            </a:pPr>
            <a:r>
              <a:rPr lang="en-IN" sz="2000" b="1" dirty="0" smtClean="0">
                <a:solidFill>
                  <a:schemeClr val="bg1"/>
                </a:solidFill>
              </a:rPr>
              <a:t>    </a:t>
            </a:r>
            <a:r>
              <a:rPr lang="en-IN" sz="2000" b="1" dirty="0" smtClean="0">
                <a:solidFill>
                  <a:schemeClr val="bg1"/>
                </a:solidFill>
              </a:rPr>
              <a:t>Whitespace</a:t>
            </a:r>
          </a:p>
          <a:p>
            <a:pPr>
              <a:lnSpc>
                <a:spcPct val="125000"/>
              </a:lnSpc>
              <a:buFont typeface="Wingdings" pitchFamily="2" charset="2"/>
              <a:buChar char="v"/>
            </a:pPr>
            <a:r>
              <a:rPr lang="en-IN" sz="2000" b="1" dirty="0" smtClean="0">
                <a:solidFill>
                  <a:schemeClr val="bg1"/>
                </a:solidFill>
              </a:rPr>
              <a:t>  </a:t>
            </a:r>
            <a:r>
              <a:rPr lang="en-IN" sz="2000" b="1" dirty="0" smtClean="0">
                <a:solidFill>
                  <a:schemeClr val="bg1"/>
                </a:solidFill>
              </a:rPr>
              <a:t>  Expression &amp; Blocks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42950"/>
            <a:ext cx="5610784" cy="1524000"/>
          </a:xfrm>
        </p:spPr>
        <p:txBody>
          <a:bodyPr/>
          <a:lstStyle/>
          <a:p>
            <a:pPr>
              <a:lnSpc>
                <a:spcPct val="125000"/>
              </a:lnSpc>
              <a:buFont typeface="Wingdings" pitchFamily="2" charset="2"/>
              <a:buChar char="v"/>
            </a:pPr>
            <a:r>
              <a:rPr lang="en-IN" sz="1600" dirty="0" smtClean="0"/>
              <a:t> 	The Ruby interpreter parses a program as a 	sequence of tokens. Tokens include comments, 	literals, punctuation, identifiers, and keywords..</a:t>
            </a:r>
            <a:br>
              <a:rPr lang="en-IN" sz="1600" dirty="0" smtClean="0"/>
            </a:br>
            <a:endParaRPr lang="en-I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14350"/>
            <a:ext cx="6619244" cy="493665"/>
          </a:xfrm>
        </p:spPr>
        <p:txBody>
          <a:bodyPr>
            <a:normAutofit fontScale="92500" lnSpcReduction="20000"/>
          </a:bodyPr>
          <a:lstStyle/>
          <a:p>
            <a:r>
              <a:rPr lang="en-IN" sz="3200" dirty="0" smtClean="0"/>
              <a:t>Lexical Structure</a:t>
            </a:r>
            <a:endParaRPr lang="en-IN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85950"/>
            <a:ext cx="6248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v"/>
            </a:pP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Comments</a:t>
            </a:r>
          </a:p>
          <a:p>
            <a:pPr lvl="1">
              <a:lnSpc>
                <a:spcPct val="125000"/>
              </a:lnSpc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IN" sz="1600" dirty="0" smtClean="0"/>
              <a:t>Comments in Ruby begin with a # 			character</a:t>
            </a:r>
          </a:p>
          <a:p>
            <a:pPr lvl="1">
              <a:lnSpc>
                <a:spcPct val="125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		Ex:-- #</a:t>
            </a:r>
            <a:r>
              <a:rPr lang="en-IN" sz="1600" dirty="0" smtClean="0"/>
              <a:t> </a:t>
            </a:r>
            <a:r>
              <a:rPr lang="en-IN" sz="1600" dirty="0" smtClean="0">
                <a:solidFill>
                  <a:schemeClr val="bg1"/>
                </a:solidFill>
              </a:rPr>
              <a:t>This entire line is a comment</a:t>
            </a:r>
            <a:endParaRPr lang="en-I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5000"/>
              </a:lnSpc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bg1"/>
                </a:solidFill>
              </a:rPr>
              <a:t> 	   Embedded documents</a:t>
            </a:r>
          </a:p>
          <a:p>
            <a:pPr lvl="1">
              <a:lnSpc>
                <a:spcPct val="125000"/>
              </a:lnSpc>
            </a:pPr>
            <a:r>
              <a:rPr lang="en-IN" sz="2400" b="1" dirty="0" smtClean="0">
                <a:solidFill>
                  <a:schemeClr val="bg1"/>
                </a:solidFill>
              </a:rPr>
              <a:t>	Ex:--   </a:t>
            </a:r>
            <a:r>
              <a:rPr lang="en-IN" sz="1600" dirty="0" smtClean="0">
                <a:solidFill>
                  <a:schemeClr val="bg1"/>
                </a:solidFill>
              </a:rPr>
              <a:t>=begin </a:t>
            </a:r>
          </a:p>
          <a:p>
            <a:pPr lvl="1">
              <a:lnSpc>
                <a:spcPct val="125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		Any code here is commented out </a:t>
            </a:r>
          </a:p>
          <a:p>
            <a:pPr lvl="1">
              <a:lnSpc>
                <a:spcPct val="125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		=end</a:t>
            </a:r>
            <a:endParaRPr lang="en-IN" sz="1600" b="1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895350"/>
            <a:ext cx="23622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42950"/>
            <a:ext cx="5153584" cy="1524000"/>
          </a:xfrm>
        </p:spPr>
        <p:txBody>
          <a:bodyPr/>
          <a:lstStyle/>
          <a:p>
            <a:pPr>
              <a:lnSpc>
                <a:spcPct val="125000"/>
              </a:lnSpc>
              <a:buFont typeface="Wingdings" pitchFamily="2" charset="2"/>
              <a:buChar char="v"/>
            </a:pPr>
            <a:r>
              <a:rPr lang="en-IN" sz="1600" dirty="0" smtClean="0"/>
              <a:t> 	Literals are values that appear directly in 	Ruby source code.</a:t>
            </a:r>
            <a:br>
              <a:rPr lang="en-IN" sz="1600" dirty="0" smtClean="0"/>
            </a:br>
            <a:r>
              <a:rPr lang="en-IN" sz="1600" dirty="0" smtClean="0"/>
              <a:t>	Ex:--  1 , 1.0 , “One”, ‘one’</a:t>
            </a:r>
            <a:br>
              <a:rPr lang="en-IN" sz="1600" dirty="0" smtClean="0"/>
            </a:br>
            <a:endParaRPr lang="en-I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4350"/>
            <a:ext cx="6847844" cy="4936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1" dirty="0" smtClean="0"/>
              <a:t> 	Literals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11455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v"/>
            </a:pPr>
            <a:r>
              <a:rPr lang="en-IN" sz="2400" b="1" dirty="0" smtClean="0">
                <a:solidFill>
                  <a:schemeClr val="bg1"/>
                </a:solidFill>
              </a:rPr>
              <a:t> 	 Identifiers</a:t>
            </a:r>
            <a:r>
              <a:rPr lang="en-US" sz="1600" b="1" dirty="0" smtClean="0">
                <a:solidFill>
                  <a:schemeClr val="bg1"/>
                </a:solidFill>
              </a:rPr>
              <a:t>		</a:t>
            </a:r>
          </a:p>
          <a:p>
            <a:pPr lvl="1">
              <a:lnSpc>
                <a:spcPct val="125000"/>
              </a:lnSpc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		</a:t>
            </a:r>
            <a:r>
              <a:rPr lang="en-I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 identifier is simply a name</a:t>
            </a:r>
          </a:p>
          <a:p>
            <a:pPr lvl="1">
              <a:lnSpc>
                <a:spcPct val="125000"/>
              </a:lnSpc>
            </a:pPr>
            <a:r>
              <a:rPr lang="en-I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	</a:t>
            </a:r>
            <a:r>
              <a:rPr lang="en-IN" sz="1600" dirty="0" smtClean="0">
                <a:solidFill>
                  <a:schemeClr val="bg1"/>
                </a:solidFill>
              </a:rPr>
              <a:t>Capital letter A–Z are constants</a:t>
            </a:r>
          </a:p>
          <a:p>
            <a:pPr lvl="1">
              <a:lnSpc>
                <a:spcPct val="125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		</a:t>
            </a:r>
            <a:r>
              <a:rPr lang="en-IN" sz="1600" b="1" dirty="0" smtClean="0">
                <a:solidFill>
                  <a:schemeClr val="bg1"/>
                </a:solidFill>
              </a:rPr>
              <a:t>Don’t Include :--</a:t>
            </a:r>
          </a:p>
          <a:p>
            <a:pPr lvl="1">
              <a:lnSpc>
                <a:spcPct val="125000"/>
              </a:lnSpc>
            </a:pPr>
            <a:r>
              <a:rPr lang="en-IN" sz="1600" b="1" dirty="0" smtClean="0">
                <a:solidFill>
                  <a:schemeClr val="bg1"/>
                </a:solidFill>
              </a:rPr>
              <a:t>				</a:t>
            </a:r>
            <a:r>
              <a:rPr lang="en-IN" sz="1600" dirty="0" smtClean="0">
                <a:solidFill>
                  <a:schemeClr val="bg1"/>
                </a:solidFill>
              </a:rPr>
              <a:t>begin with a number</a:t>
            </a:r>
          </a:p>
          <a:p>
            <a:pPr lvl="1">
              <a:lnSpc>
                <a:spcPct val="125000"/>
              </a:lnSpc>
            </a:pPr>
            <a:r>
              <a:rPr lang="en-IN" sz="1600" b="1" dirty="0" smtClean="0">
                <a:solidFill>
                  <a:schemeClr val="bg1"/>
                </a:solidFill>
              </a:rPr>
              <a:t>				</a:t>
            </a:r>
            <a:r>
              <a:rPr lang="en-IN" sz="1600" dirty="0" smtClean="0">
                <a:solidFill>
                  <a:schemeClr val="bg1"/>
                </a:solidFill>
              </a:rPr>
              <a:t>whitespace</a:t>
            </a:r>
          </a:p>
          <a:p>
            <a:pPr lvl="1">
              <a:lnSpc>
                <a:spcPct val="125000"/>
              </a:lnSpc>
            </a:pPr>
            <a:r>
              <a:rPr lang="en-IN" sz="1600" b="1" dirty="0" smtClean="0">
                <a:solidFill>
                  <a:schemeClr val="bg1"/>
                </a:solidFill>
              </a:rPr>
              <a:t>				</a:t>
            </a:r>
            <a:r>
              <a:rPr lang="en-IN" sz="1600" dirty="0" smtClean="0">
                <a:solidFill>
                  <a:schemeClr val="bg1"/>
                </a:solidFill>
              </a:rPr>
              <a:t>punctuation characters</a:t>
            </a:r>
            <a:endParaRPr lang="en-IN" sz="1600" b="1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895350"/>
            <a:ext cx="23622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42950"/>
            <a:ext cx="5153584" cy="914400"/>
          </a:xfrm>
        </p:spPr>
        <p:txBody>
          <a:bodyPr/>
          <a:lstStyle/>
          <a:p>
            <a:pPr>
              <a:lnSpc>
                <a:spcPct val="125000"/>
              </a:lnSpc>
              <a:buFont typeface="Wingdings" pitchFamily="2" charset="2"/>
              <a:buChar char="v"/>
            </a:pPr>
            <a:r>
              <a:rPr lang="en-IN" sz="1600" dirty="0" smtClean="0"/>
              <a:t> 	The following keywords have special meaning in Ruby</a:t>
            </a:r>
            <a:endParaRPr lang="en-I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4350"/>
            <a:ext cx="6847844" cy="4936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1" dirty="0" smtClean="0"/>
              <a:t> 	Keywords</a:t>
            </a:r>
            <a:endParaRPr lang="en-IN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324600" y="895350"/>
            <a:ext cx="23622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809750"/>
            <a:ext cx="5562600" cy="2031325"/>
          </a:xfrm>
          <a:prstGeom prst="rect">
            <a:avLst/>
          </a:prstGeom>
          <a:noFill/>
        </p:spPr>
        <p:txBody>
          <a:bodyPr wrap="square" numCol="5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__LINE__  case ensure not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then class false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or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true __FILE__ def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for </a:t>
            </a:r>
          </a:p>
          <a:p>
            <a:r>
              <a:rPr lang="en-IN" dirty="0" err="1" smtClean="0">
                <a:solidFill>
                  <a:schemeClr val="bg1"/>
                </a:solidFill>
              </a:rPr>
              <a:t>undef</a:t>
            </a:r>
            <a:r>
              <a:rPr lang="en-IN" dirty="0" smtClean="0">
                <a:solidFill>
                  <a:schemeClr val="bg1"/>
                </a:solidFill>
              </a:rPr>
              <a:t> BEGIN defined? if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rescue unless END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do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in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retry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until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alias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else module return when and </a:t>
            </a:r>
          </a:p>
          <a:p>
            <a:r>
              <a:rPr lang="en-IN" dirty="0" err="1" smtClean="0">
                <a:solidFill>
                  <a:schemeClr val="bg1"/>
                </a:solidFill>
              </a:rPr>
              <a:t>elsif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next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self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while begin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047750"/>
            <a:ext cx="5153584" cy="1524000"/>
          </a:xfrm>
        </p:spPr>
        <p:txBody>
          <a:bodyPr/>
          <a:lstStyle/>
          <a:p>
            <a:pPr>
              <a:lnSpc>
                <a:spcPct val="125000"/>
              </a:lnSpc>
              <a:buFont typeface="Wingdings" pitchFamily="2" charset="2"/>
              <a:buChar char="v"/>
            </a:pPr>
            <a:r>
              <a:rPr lang="en-IN" sz="1600" dirty="0" smtClean="0"/>
              <a:t> 	 Spaces, tabs, and newlines are not tokens 	 themselves but are used to separate tokens 	 that would otherwise merge into a single 	 	 token </a:t>
            </a:r>
            <a:br>
              <a:rPr lang="en-IN" sz="1600" dirty="0" smtClean="0"/>
            </a:br>
            <a:endParaRPr lang="en-I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4350"/>
            <a:ext cx="6847844" cy="4936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1" dirty="0" smtClean="0"/>
              <a:t> 	 Whitespace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34315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v"/>
            </a:pPr>
            <a:r>
              <a:rPr lang="en-IN" sz="2400" b="1" dirty="0" smtClean="0">
                <a:solidFill>
                  <a:schemeClr val="bg1"/>
                </a:solidFill>
              </a:rPr>
              <a:t> 	 Identifiers</a:t>
            </a:r>
            <a:r>
              <a:rPr lang="en-US" sz="1600" b="1" dirty="0" smtClean="0">
                <a:solidFill>
                  <a:schemeClr val="bg1"/>
                </a:solidFill>
              </a:rPr>
              <a:t>		</a:t>
            </a:r>
          </a:p>
          <a:p>
            <a:pPr lvl="1">
              <a:lnSpc>
                <a:spcPct val="125000"/>
              </a:lnSpc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		</a:t>
            </a:r>
            <a:r>
              <a:rPr lang="en-I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 identifier is simply a name</a:t>
            </a:r>
          </a:p>
          <a:p>
            <a:pPr lvl="1">
              <a:lnSpc>
                <a:spcPct val="125000"/>
              </a:lnSpc>
            </a:pPr>
            <a:r>
              <a:rPr lang="en-I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	</a:t>
            </a:r>
            <a:r>
              <a:rPr lang="en-IN" sz="1600" dirty="0" smtClean="0">
                <a:solidFill>
                  <a:schemeClr val="bg1"/>
                </a:solidFill>
              </a:rPr>
              <a:t>Capital letter A–Z are constants</a:t>
            </a:r>
          </a:p>
          <a:p>
            <a:pPr lvl="1">
              <a:lnSpc>
                <a:spcPct val="125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		</a:t>
            </a:r>
            <a:r>
              <a:rPr lang="en-IN" sz="1600" b="1" dirty="0" smtClean="0">
                <a:solidFill>
                  <a:schemeClr val="bg1"/>
                </a:solidFill>
              </a:rPr>
              <a:t>Don’t Include :--</a:t>
            </a:r>
          </a:p>
          <a:p>
            <a:pPr lvl="1">
              <a:lnSpc>
                <a:spcPct val="125000"/>
              </a:lnSpc>
            </a:pPr>
            <a:r>
              <a:rPr lang="en-IN" sz="1600" b="1" dirty="0" smtClean="0">
                <a:solidFill>
                  <a:schemeClr val="bg1"/>
                </a:solidFill>
              </a:rPr>
              <a:t>				</a:t>
            </a:r>
            <a:r>
              <a:rPr lang="en-IN" sz="1600" dirty="0" smtClean="0">
                <a:solidFill>
                  <a:schemeClr val="bg1"/>
                </a:solidFill>
              </a:rPr>
              <a:t>begin with a number</a:t>
            </a:r>
          </a:p>
          <a:p>
            <a:pPr lvl="1">
              <a:lnSpc>
                <a:spcPct val="125000"/>
              </a:lnSpc>
            </a:pPr>
            <a:r>
              <a:rPr lang="en-IN" sz="1600" b="1" dirty="0" smtClean="0">
                <a:solidFill>
                  <a:schemeClr val="bg1"/>
                </a:solidFill>
              </a:rPr>
              <a:t>				</a:t>
            </a:r>
            <a:r>
              <a:rPr lang="en-IN" sz="1600" dirty="0" smtClean="0">
                <a:solidFill>
                  <a:schemeClr val="bg1"/>
                </a:solidFill>
              </a:rPr>
              <a:t>whitespace</a:t>
            </a:r>
          </a:p>
          <a:p>
            <a:pPr lvl="1">
              <a:lnSpc>
                <a:spcPct val="125000"/>
              </a:lnSpc>
            </a:pPr>
            <a:r>
              <a:rPr lang="en-IN" sz="1600" b="1" dirty="0" smtClean="0">
                <a:solidFill>
                  <a:schemeClr val="bg1"/>
                </a:solidFill>
              </a:rPr>
              <a:t>				</a:t>
            </a:r>
            <a:r>
              <a:rPr lang="en-IN" sz="1600" dirty="0" smtClean="0">
                <a:solidFill>
                  <a:schemeClr val="bg1"/>
                </a:solidFill>
              </a:rPr>
              <a:t>punctuation characters</a:t>
            </a:r>
            <a:endParaRPr lang="en-IN" sz="1600" b="1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895350"/>
            <a:ext cx="23622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6350"/>
            <a:ext cx="5153584" cy="2743200"/>
          </a:xfrm>
        </p:spPr>
        <p:txBody>
          <a:bodyPr/>
          <a:lstStyle/>
          <a:p>
            <a:pPr>
              <a:lnSpc>
                <a:spcPct val="125000"/>
              </a:lnSpc>
              <a:buFont typeface="Wingdings" pitchFamily="2" charset="2"/>
              <a:buChar char="v"/>
            </a:pPr>
            <a:r>
              <a:rPr lang="en-IN" sz="1600" dirty="0" smtClean="0"/>
              <a:t> 	 </a:t>
            </a:r>
            <a:r>
              <a:rPr lang="en-IN" sz="1600" dirty="0" smtClean="0"/>
              <a:t>The basic unit of syntax in Ruby is the </a:t>
            </a:r>
            <a:r>
              <a:rPr lang="en-IN" sz="1600" dirty="0" smtClean="0"/>
              <a:t>	 	 expression.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	 </a:t>
            </a:r>
            <a:r>
              <a:rPr lang="en-IN" sz="1600" dirty="0" smtClean="0"/>
              <a:t>The simplest expressions are primary </a:t>
            </a:r>
            <a:r>
              <a:rPr lang="en-IN" sz="1600" dirty="0" smtClean="0"/>
              <a:t>	  	  	 expressions</a:t>
            </a:r>
            <a:r>
              <a:rPr lang="en-IN" sz="1600" dirty="0" smtClean="0"/>
              <a:t>, which represent values directly</a:t>
            </a:r>
            <a:r>
              <a:rPr lang="en-IN" sz="1600" dirty="0" smtClean="0"/>
              <a:t>.</a:t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	</a:t>
            </a:r>
            <a:r>
              <a:rPr lang="en-IN" sz="1600" dirty="0" smtClean="0"/>
              <a:t>Example:-- </a:t>
            </a:r>
            <a:r>
              <a:rPr lang="en-IN" sz="1600" dirty="0" smtClean="0"/>
              <a:t>  	Number </a:t>
            </a:r>
            <a:r>
              <a:rPr lang="en-IN" sz="1600" dirty="0" smtClean="0"/>
              <a:t>and string </a:t>
            </a:r>
            <a:r>
              <a:rPr lang="en-IN" sz="1600" dirty="0" smtClean="0"/>
              <a:t>literals</a:t>
            </a:r>
            <a:br>
              <a:rPr lang="en-IN" sz="1600" dirty="0" smtClean="0"/>
            </a:br>
            <a:r>
              <a:rPr lang="en-IN" sz="1600" dirty="0" smtClean="0"/>
              <a:t>				true, false, nil, and </a:t>
            </a:r>
            <a:r>
              <a:rPr lang="en-IN" sz="1600" dirty="0" smtClean="0"/>
              <a:t>self</a:t>
            </a:r>
            <a:br>
              <a:rPr lang="en-IN" sz="1600" dirty="0" smtClean="0"/>
            </a:br>
            <a:r>
              <a:rPr lang="en-IN" sz="1600" dirty="0" smtClean="0"/>
              <a:t>				Variable references</a:t>
            </a:r>
            <a:r>
              <a:rPr lang="en-IN" sz="1600" dirty="0" smtClean="0"/>
              <a:t/>
            </a:r>
            <a:br>
              <a:rPr lang="en-IN" sz="1600" dirty="0" smtClean="0"/>
            </a:br>
            <a:endParaRPr lang="en-I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4350"/>
            <a:ext cx="6847844" cy="4936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1" dirty="0" smtClean="0"/>
              <a:t> 	 </a:t>
            </a:r>
            <a:r>
              <a:rPr lang="en-IN" sz="2400" b="1" dirty="0" smtClean="0"/>
              <a:t>expression</a:t>
            </a:r>
            <a:endParaRPr lang="en-IN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324600" y="895350"/>
            <a:ext cx="23622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47750"/>
            <a:ext cx="5153584" cy="3505200"/>
          </a:xfrm>
        </p:spPr>
        <p:txBody>
          <a:bodyPr/>
          <a:lstStyle/>
          <a:p>
            <a:pPr>
              <a:lnSpc>
                <a:spcPct val="125000"/>
              </a:lnSpc>
              <a:buFont typeface="Wingdings" pitchFamily="2" charset="2"/>
              <a:buChar char="v"/>
            </a:pPr>
            <a:r>
              <a:rPr lang="en-IN" sz="1600" dirty="0" smtClean="0"/>
              <a:t> 	 </a:t>
            </a:r>
            <a:r>
              <a:rPr lang="en-IN" sz="1600" dirty="0" smtClean="0"/>
              <a:t>Ruby programs have a block structure</a:t>
            </a:r>
            <a:r>
              <a:rPr lang="en-IN" sz="1600" dirty="0" smtClean="0"/>
              <a:t>.</a:t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	</a:t>
            </a:r>
            <a:r>
              <a:rPr lang="en-IN" sz="1600" dirty="0" smtClean="0"/>
              <a:t> Module, class, and method </a:t>
            </a:r>
            <a:r>
              <a:rPr lang="en-IN" sz="1600" dirty="0" smtClean="0"/>
              <a:t>definitions 		 include </a:t>
            </a:r>
            <a:r>
              <a:rPr lang="en-IN" sz="1600" dirty="0" smtClean="0"/>
              <a:t>blocks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	</a:t>
            </a:r>
            <a:r>
              <a:rPr lang="en-IN" sz="1600" dirty="0" smtClean="0"/>
              <a:t>Example:-- </a:t>
            </a:r>
            <a:r>
              <a:rPr lang="en-IN" sz="1600" dirty="0" smtClean="0"/>
              <a:t>  </a:t>
            </a:r>
            <a:r>
              <a:rPr lang="en-IN" sz="1600" dirty="0" smtClean="0"/>
              <a:t>	3.times { print "Ruby! " </a:t>
            </a:r>
            <a:r>
              <a:rPr lang="en-IN" sz="1600" dirty="0" smtClean="0"/>
              <a:t>}</a:t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				</a:t>
            </a:r>
            <a:r>
              <a:rPr lang="pt-BR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1.upto(10) do |x| </a:t>
            </a:r>
            <a:r>
              <a:rPr lang="pt-BR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			print </a:t>
            </a:r>
            <a:r>
              <a:rPr lang="pt-BR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x </a:t>
            </a:r>
            <a:r>
              <a:rPr lang="pt-BR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		end</a:t>
            </a:r>
            <a:r>
              <a:rPr lang="en-IN" sz="1600" dirty="0" smtClean="0"/>
              <a:t/>
            </a:r>
            <a:br>
              <a:rPr lang="en-IN" sz="1600" dirty="0" smtClean="0"/>
            </a:br>
            <a:endParaRPr lang="en-I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4350"/>
            <a:ext cx="6847844" cy="4936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1" dirty="0" smtClean="0"/>
              <a:t> 	BLOCK</a:t>
            </a:r>
            <a:endParaRPr lang="en-IN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324600" y="895350"/>
            <a:ext cx="23622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183</TotalTime>
  <Words>72</Words>
  <Application>Microsoft Office PowerPoint</Application>
  <PresentationFormat>On-screen Show (16:9)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Theme1</vt:lpstr>
      <vt:lpstr>  Structure of Ruby  Programs </vt:lpstr>
      <vt:lpstr>  The Ruby interpreter parses a program as a  sequence of tokens. Tokens include comments,  literals, punctuation, identifiers, and keywords.. </vt:lpstr>
      <vt:lpstr>  Literals are values that appear directly in  Ruby source code.  Ex:--  1 , 1.0 , “One”, ‘one’ </vt:lpstr>
      <vt:lpstr>  The following keywords have special meaning in Ruby</vt:lpstr>
      <vt:lpstr>   Spaces, tabs, and newlines are not tokens   themselves but are used to separate tokens   that would otherwise merge into a single     token  </vt:lpstr>
      <vt:lpstr>   The basic unit of syntax in Ruby is the     expression.   The simplest expressions are primary         expressions, which represent values directly.   Example:--    Number and string literals     true, false, nil, and self     Variable references </vt:lpstr>
      <vt:lpstr>   Ruby programs have a block structure.    Module, class, and method definitions    include blocks   Example:--    3.times { print "Ruby! " }      1.upto(10) do |x|       print x      end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Ruby is a free, open-source language. It’s also a    cross-platform programming language.. </dc:title>
  <dc:creator>vijay manral</dc:creator>
  <cp:lastModifiedBy>hp</cp:lastModifiedBy>
  <cp:revision>18</cp:revision>
  <dcterms:created xsi:type="dcterms:W3CDTF">2006-08-16T00:00:00Z</dcterms:created>
  <dcterms:modified xsi:type="dcterms:W3CDTF">2023-03-25T10:10:11Z</dcterms:modified>
</cp:coreProperties>
</file>