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8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Shrividhya%20NM%20Excel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7"/>
  <c:pivotSource>
    <c:name>[Shrividhya NM Excel Project.xlsx]Pivot Table and Chart!PivotTable2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i="1" u="sng">
                <a:solidFill>
                  <a:schemeClr val="tx2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Sum</a:t>
            </a:r>
            <a:r>
              <a:rPr lang="en-US" i="1" u="sng" baseline="0">
                <a:solidFill>
                  <a:schemeClr val="tx2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 of Salary </a:t>
            </a:r>
            <a:endParaRPr lang="en-US" i="1" u="sng">
              <a:solidFill>
                <a:schemeClr val="tx2">
                  <a:lumMod val="20000"/>
                  <a:lumOff val="80000"/>
                </a:schemeClr>
              </a:solidFill>
              <a:latin typeface="Bookman Old Style" pitchFamily="18" charset="0"/>
            </a:endParaRPr>
          </a:p>
        </c:rich>
      </c:tx>
      <c:layout>
        <c:manualLayout>
          <c:xMode val="edge"/>
          <c:yMode val="edge"/>
          <c:x val="0.32862595419847362"/>
          <c:y val="2.3493592712675652E-2"/>
        </c:manualLayout>
      </c:layout>
    </c:title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  <c:dLbl>
          <c:idx val="0"/>
          <c:delet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'Pivot Table and Chart'!$C$9:$C$10</c:f>
              <c:strCache>
                <c:ptCount val="1"/>
                <c:pt idx="0">
                  <c:v>On-site</c:v>
                </c:pt>
              </c:strCache>
            </c:strRef>
          </c:tx>
          <c:cat>
            <c:strRef>
              <c:f>'Pivot Table and Chart'!$B$11:$B$19</c:f>
              <c:strCache>
                <c:ptCount val="8"/>
                <c:pt idx="0">
                  <c:v>Analytics Engineer</c:v>
                </c:pt>
                <c:pt idx="1">
                  <c:v>Data Analyst</c:v>
                </c:pt>
                <c:pt idx="2">
                  <c:v>Data Engineer</c:v>
                </c:pt>
                <c:pt idx="3">
                  <c:v>Data Science Manager</c:v>
                </c:pt>
                <c:pt idx="4">
                  <c:v>Data Scientist</c:v>
                </c:pt>
                <c:pt idx="5">
                  <c:v>Machine Learning Engineer</c:v>
                </c:pt>
                <c:pt idx="6">
                  <c:v>Machine Learning Scientist</c:v>
                </c:pt>
                <c:pt idx="7">
                  <c:v>MLOps Engineer</c:v>
                </c:pt>
              </c:strCache>
            </c:strRef>
          </c:cat>
          <c:val>
            <c:numRef>
              <c:f>'Pivot Table and Chart'!$C$11:$C$19</c:f>
              <c:numCache>
                <c:formatCode>General</c:formatCode>
                <c:ptCount val="8"/>
                <c:pt idx="1">
                  <c:v>498000</c:v>
                </c:pt>
                <c:pt idx="2">
                  <c:v>659624</c:v>
                </c:pt>
                <c:pt idx="4">
                  <c:v>944900</c:v>
                </c:pt>
                <c:pt idx="5">
                  <c:v>775100</c:v>
                </c:pt>
                <c:pt idx="6">
                  <c:v>252000</c:v>
                </c:pt>
                <c:pt idx="7">
                  <c:v>285000</c:v>
                </c:pt>
              </c:numCache>
            </c:numRef>
          </c:val>
        </c:ser>
        <c:ser>
          <c:idx val="1"/>
          <c:order val="1"/>
          <c:tx>
            <c:strRef>
              <c:f>'Pivot Table and Chart'!$D$9:$D$10</c:f>
              <c:strCache>
                <c:ptCount val="1"/>
                <c:pt idx="0">
                  <c:v>Remote</c:v>
                </c:pt>
              </c:strCache>
            </c:strRef>
          </c:tx>
          <c:cat>
            <c:strRef>
              <c:f>'Pivot Table and Chart'!$B$11:$B$19</c:f>
              <c:strCache>
                <c:ptCount val="8"/>
                <c:pt idx="0">
                  <c:v>Analytics Engineer</c:v>
                </c:pt>
                <c:pt idx="1">
                  <c:v>Data Analyst</c:v>
                </c:pt>
                <c:pt idx="2">
                  <c:v>Data Engineer</c:v>
                </c:pt>
                <c:pt idx="3">
                  <c:v>Data Science Manager</c:v>
                </c:pt>
                <c:pt idx="4">
                  <c:v>Data Scientist</c:v>
                </c:pt>
                <c:pt idx="5">
                  <c:v>Machine Learning Engineer</c:v>
                </c:pt>
                <c:pt idx="6">
                  <c:v>Machine Learning Scientist</c:v>
                </c:pt>
                <c:pt idx="7">
                  <c:v>MLOps Engineer</c:v>
                </c:pt>
              </c:strCache>
            </c:strRef>
          </c:cat>
          <c:val>
            <c:numRef>
              <c:f>'Pivot Table and Chart'!$D$11:$D$19</c:f>
              <c:numCache>
                <c:formatCode>General</c:formatCode>
                <c:ptCount val="8"/>
                <c:pt idx="0">
                  <c:v>130000</c:v>
                </c:pt>
                <c:pt idx="3">
                  <c:v>210000</c:v>
                </c:pt>
                <c:pt idx="4">
                  <c:v>276900</c:v>
                </c:pt>
              </c:numCache>
            </c:numRef>
          </c:val>
        </c:ser>
        <c:axId val="77718656"/>
        <c:axId val="77720576"/>
      </c:barChart>
      <c:catAx>
        <c:axId val="77718656"/>
        <c:scaling>
          <c:orientation val="minMax"/>
        </c:scaling>
        <c:axPos val="b"/>
        <c:majorTickMark val="none"/>
        <c:tickLblPos val="nextTo"/>
        <c:crossAx val="77720576"/>
        <c:crosses val="autoZero"/>
        <c:auto val="1"/>
        <c:lblAlgn val="ctr"/>
        <c:lblOffset val="100"/>
      </c:catAx>
      <c:valAx>
        <c:axId val="777205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77718656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95274" y="3143248"/>
            <a:ext cx="1035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 NAME: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 SHRIVIDHYA</a:t>
            </a:r>
          </a:p>
          <a:p>
            <a:r>
              <a:rPr lang="en-US" sz="2400" b="1" i="1" dirty="0" smtClean="0"/>
              <a:t>REGISTER NO: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2213391042057</a:t>
            </a:r>
            <a:r>
              <a:rPr lang="en-US" sz="2400" i="1" dirty="0" smtClean="0">
                <a:solidFill>
                  <a:srgbClr val="0070C0"/>
                </a:solidFill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5F87E380600E07B84344A110B6B63FED</a:t>
            </a:r>
          </a:p>
          <a:p>
            <a:r>
              <a:rPr lang="en-US" sz="2400" b="1" i="1" dirty="0" smtClean="0"/>
              <a:t>DEPARTMENT: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Bachelor of Commerce (Corporate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Secretaryship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i="1" dirty="0" smtClean="0"/>
              <a:t>COLLEGE :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Queen Mary’s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50" y="142852"/>
            <a:ext cx="764386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rebuchet MS"/>
                <a:cs typeface="Trebuchet MS"/>
              </a:rPr>
              <a:t>M</a:t>
            </a:r>
            <a:r>
              <a:rPr sz="4000" b="1" dirty="0">
                <a:latin typeface="Trebuchet MS"/>
                <a:cs typeface="Trebuchet MS"/>
              </a:rPr>
              <a:t>O</a:t>
            </a:r>
            <a:r>
              <a:rPr sz="4000" b="1" spc="-15" dirty="0">
                <a:latin typeface="Trebuchet MS"/>
                <a:cs typeface="Trebuchet MS"/>
              </a:rPr>
              <a:t>D</a:t>
            </a:r>
            <a:r>
              <a:rPr sz="4000" b="1" spc="-35" dirty="0">
                <a:latin typeface="Trebuchet MS"/>
                <a:cs typeface="Trebuchet MS"/>
              </a:rPr>
              <a:t>E</a:t>
            </a:r>
            <a:r>
              <a:rPr sz="4000" b="1" spc="-30" dirty="0">
                <a:latin typeface="Trebuchet MS"/>
                <a:cs typeface="Trebuchet MS"/>
              </a:rPr>
              <a:t>LL</a:t>
            </a:r>
            <a:r>
              <a:rPr sz="4000" b="1" spc="-5" dirty="0">
                <a:latin typeface="Trebuchet MS"/>
                <a:cs typeface="Trebuchet MS"/>
              </a:rPr>
              <a:t>I</a:t>
            </a:r>
            <a:r>
              <a:rPr sz="4000" b="1" spc="30" dirty="0">
                <a:latin typeface="Trebuchet MS"/>
                <a:cs typeface="Trebuchet MS"/>
              </a:rPr>
              <a:t>N</a:t>
            </a:r>
            <a:r>
              <a:rPr sz="40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/>
          <p:cNvSpPr>
            <a:spLocks noGrp="1"/>
          </p:cNvSpPr>
          <p:nvPr>
            <p:ph type="body" idx="1"/>
          </p:nvPr>
        </p:nvSpPr>
        <p:spPr>
          <a:xfrm>
            <a:off x="452398" y="928694"/>
            <a:ext cx="11596726" cy="59093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Data Collection and Preparation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Gather and organize salary data by job role, distinguishing between on-site and remote work arrangements.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Ensure data is clean, accurate, and up-to-date.</a:t>
            </a: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Feature Selection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Identify key features like `Job Role`, `Work Arrangement` (On-site or Remote), and `Total Salary Allocation`.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Consider additional features if available, such as `Location`, `Experience Level`, or `Company Si</a:t>
            </a: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ze`.</a:t>
            </a: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Model Selection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Choose a suitable model based on the objective (e.g., Linear Regression for predicting salary, Classification models if categorizing salary bands).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salary prediction, regression models like Linear Regression, Decision Trees, or Random Forest can be effective.</a:t>
            </a: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Model Training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Split the data into training and testing sets (e.g., 80% training, 20% testing).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Train the selected model on the training data, ensuring it captures the relationship between features and salary.</a:t>
            </a: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Model Evaluation</a:t>
            </a:r>
            <a:r>
              <a:rPr lang="en-US" sz="1600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Evaluate the model's performance using metrics such as Mean Absolute Error (MAE) or R-squared.</a:t>
            </a:r>
          </a:p>
          <a:p>
            <a:pPr>
              <a:buFont typeface="Courier New" pitchFamily="49" charset="0"/>
              <a:buChar char="o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Adjust the model by tuning parameters or trying different models to improve accuracy.</a:t>
            </a:r>
            <a:endParaRPr lang="en-US" sz="1600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Application and Prediction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Use the trained model to predict future salary allocations for different job roles and work arrangements.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Apply the model to scenarios like changing the proportion of remote work and observe the impact on salary distributions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600" b="1" i="1" u="sng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Analysis and Decision-Making</a:t>
            </a:r>
            <a:r>
              <a:rPr lang="en-US" sz="1600" b="1" i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:   </a:t>
            </a:r>
          </a:p>
          <a:p>
            <a:pPr>
              <a:buFont typeface="Courier New" pitchFamily="49" charset="0"/>
              <a:buChar char="o"/>
            </a:pPr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Leverage model predictions to make informed decisions on salary planning, budgeting, and recruitment strategies.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Analyze the cost-effectiveness of different work arrangements and optimize compensation packages accordingly.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This streamlined procedure helps in effectively predicting and analyzing salary distributions, enabling strategic planning and decision-making in human resource management.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23902" y="1428736"/>
            <a:ext cx="52864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Total Salary Distribution</a:t>
            </a:r>
            <a:r>
              <a:rPr lang="en-US" sz="2000" i="1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2000" dirty="0" smtClean="0"/>
              <a:t>               The total salary expenditure across all roles is </a:t>
            </a:r>
            <a:r>
              <a:rPr lang="en-US" sz="2000" b="1" dirty="0" smtClean="0"/>
              <a:t>$4,031,524</a:t>
            </a:r>
            <a:r>
              <a:rPr lang="en-US" sz="2000" dirty="0" smtClean="0"/>
              <a:t>, with </a:t>
            </a:r>
            <a:r>
              <a:rPr lang="en-US" sz="2000" b="1" dirty="0" smtClean="0"/>
              <a:t>$3,414,624</a:t>
            </a:r>
            <a:r>
              <a:rPr lang="en-US" sz="2000" dirty="0" smtClean="0"/>
              <a:t> allocated to on-site roles and </a:t>
            </a:r>
            <a:r>
              <a:rPr lang="en-US" sz="2000" b="1" dirty="0" smtClean="0"/>
              <a:t>$616,900 </a:t>
            </a:r>
            <a:r>
              <a:rPr lang="en-US" sz="2000" dirty="0" smtClean="0"/>
              <a:t>to remote roles. This indicates a heavier investment in on-site employees.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i="1" u="sng" dirty="0" smtClean="0">
                <a:solidFill>
                  <a:srgbClr val="00B0F0"/>
                </a:solidFill>
              </a:rPr>
              <a:t> Key Role Insights</a:t>
            </a:r>
            <a:r>
              <a:rPr lang="en-US" sz="20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2000" dirty="0" smtClean="0"/>
              <a:t>                The </a:t>
            </a:r>
            <a:r>
              <a:rPr lang="en-US" sz="2000" b="1" dirty="0" smtClean="0"/>
              <a:t>Data Scientist</a:t>
            </a:r>
            <a:r>
              <a:rPr lang="en-US" sz="2000" dirty="0" smtClean="0"/>
              <a:t> role has the highest combined salary expenditure at </a:t>
            </a:r>
            <a:r>
              <a:rPr lang="en-US" sz="2000" b="1" dirty="0" smtClean="0"/>
              <a:t>$1,221,800</a:t>
            </a:r>
            <a:r>
              <a:rPr lang="en-US" sz="2000" dirty="0" smtClean="0"/>
              <a:t>, with a significant portion </a:t>
            </a:r>
            <a:r>
              <a:rPr lang="en-US" sz="2000" b="1" dirty="0" smtClean="0"/>
              <a:t>($276,900)</a:t>
            </a:r>
            <a:r>
              <a:rPr lang="en-US" sz="2000" dirty="0" smtClean="0"/>
              <a:t> allocated to remote work, highlighting the importance and flexibility of this role in remote settings.</a:t>
            </a:r>
            <a:endParaRPr kumimoji="0" 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10314" y="2357430"/>
          <a:ext cx="3500462" cy="2619782"/>
        </p:xfrm>
        <a:graphic>
          <a:graphicData uri="http://schemas.openxmlformats.org/drawingml/2006/table">
            <a:tbl>
              <a:tblPr/>
              <a:tblGrid>
                <a:gridCol w="1453744"/>
                <a:gridCol w="940014"/>
                <a:gridCol w="459077"/>
                <a:gridCol w="647627"/>
              </a:tblGrid>
              <a:tr h="280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 of salary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On-site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Remote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Analytics Engineer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Analyst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Engineer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Science Manager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Scientist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276900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1221800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Machine Learning Engineer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775100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Machine Learning Scientist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MLOps Engineer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3414624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616900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4031524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6778" y="1357298"/>
            <a:ext cx="6143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Total Salaries</a:t>
            </a:r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Narrow" pitchFamily="34" charset="0"/>
              </a:rPr>
              <a:t> The overall sum of salaries is \$4,031,524.</a:t>
            </a:r>
          </a:p>
          <a:p>
            <a:r>
              <a:rPr lang="en-US" dirty="0" smtClean="0"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Highest Salary Role</a:t>
            </a:r>
            <a:r>
              <a:rPr lang="en-US" dirty="0" smtClean="0">
                <a:solidFill>
                  <a:srgbClr val="00B0F0"/>
                </a:solidFill>
                <a:latin typeface="Arial Narrow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Narrow" pitchFamily="34" charset="0"/>
              </a:rPr>
              <a:t> The highest salary is for Data Scientist, with a combined total of \$1,221,800 (both on-site and remote).</a:t>
            </a:r>
          </a:p>
          <a:p>
            <a:r>
              <a:rPr lang="en-US" dirty="0" smtClean="0"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Highest Remote Salary</a:t>
            </a:r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: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Narrow" pitchFamily="34" charset="0"/>
              </a:rPr>
              <a:t> Data Scientist also has the highest remote salary at \$276,900</a:t>
            </a:r>
            <a:r>
              <a:rPr lang="en-US" i="1" dirty="0" smtClean="0">
                <a:latin typeface="Arial Narrow" pitchFamily="34" charset="0"/>
              </a:rPr>
              <a:t>.</a:t>
            </a:r>
          </a:p>
          <a:p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Highest On-Site Salary</a:t>
            </a:r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Narrow" pitchFamily="34" charset="0"/>
              </a:rPr>
              <a:t> Data Scientist again leads with the highest on-site salary at \$944,900.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Largest Total Salary by Role</a:t>
            </a:r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 Narrow" pitchFamily="34" charset="0"/>
              </a:rPr>
              <a:t> The Data Engineer and Data Scientist roles have the largest total salaries, with \$659,624 and \$1,221,800, respectively.</a:t>
            </a:r>
          </a:p>
          <a:p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b="1" i="1" u="sng" dirty="0" smtClean="0">
                <a:solidFill>
                  <a:srgbClr val="00B0F0"/>
                </a:solidFill>
                <a:latin typeface="Arial Narrow" pitchFamily="34" charset="0"/>
              </a:rPr>
              <a:t>Remote vs. On-Site</a:t>
            </a:r>
            <a:r>
              <a:rPr lang="en-US" i="1" dirty="0" smtClean="0">
                <a:solidFill>
                  <a:srgbClr val="00B0F0"/>
                </a:solidFill>
                <a:latin typeface="Arial Narrow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The total remote salary is \$616,900, while the total on-site salary is \$3,414,624, indicating a significant preference or concentration for on-site roles.</a:t>
            </a:r>
            <a:endParaRPr lang="en-US" dirty="0">
              <a:latin typeface="Arial Narrow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7453322" y="1928802"/>
          <a:ext cx="3357586" cy="3214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452530" y="2571744"/>
            <a:ext cx="7164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rgbClr val="0070C0"/>
                </a:solidFill>
                <a:latin typeface="Bodoni MT" pitchFamily="18" charset="0"/>
                <a:cs typeface="Times New Roman" panose="02020603050405020304" pitchFamily="18" charset="0"/>
              </a:rPr>
              <a:t>DATA SCIENCE SALARIES </a:t>
            </a:r>
          </a:p>
          <a:p>
            <a:pPr algn="ctr"/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Excel 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9" y="28579"/>
            <a:ext cx="12268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166778" y="1500174"/>
            <a:ext cx="70723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Objective: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Analyze the distribution of total salary costs across different job roles and work arrangements (On-site vs. Remote) in a given organization.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Key Focus: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roles that contribute most significantly to the overall salary expenditure and determine the impact of remote work on the salary distribution.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Comparison: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Evaluate the differences in salary allocation between On-site and Remote work settings, highlighting any roles that have a higher concentration of remote workers.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i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utcome: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insights that can help in making strategic decisions regarding salary budgeting and work arrangement policies.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64291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23902" y="1643050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Salary Allocation Across Job Roles:</a:t>
            </a:r>
          </a:p>
          <a:p>
            <a:r>
              <a:rPr lang="en-US" dirty="0" smtClean="0"/>
              <a:t>The project analyzes the salary distribution across various data-related job roles, including Data Scientists, Data Engineers, and Machine Learning professionals.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Work Arrangement Comparison:</a:t>
            </a:r>
          </a:p>
          <a:p>
            <a:r>
              <a:rPr lang="en-US" dirty="0" smtClean="0"/>
              <a:t>It provides a comparative analysis of salaries between On-site and Remote work arrangements, highlighting differences in payroll allocation based on work settings.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Total Compensation Analysis:</a:t>
            </a:r>
          </a:p>
          <a:p>
            <a:r>
              <a:rPr lang="en-US" dirty="0" smtClean="0"/>
              <a:t>The project aims to understand the overall salary expenditure, which amounts to over $4 million, by breaking it down across different roles and work arrangements.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Strategic Insights:</a:t>
            </a:r>
          </a:p>
          <a:p>
            <a:r>
              <a:rPr lang="en-US" dirty="0" smtClean="0"/>
              <a:t>The findings will help inform decisions related to salary budgeting, remote work policies, and workforce management strategies, particularly in the context of optimizing payroll distribution.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95538" y="2357430"/>
            <a:ext cx="6143668" cy="25853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Human Resources (HR) Managers</a:t>
            </a:r>
          </a:p>
          <a:p>
            <a:endParaRPr lang="en-US" sz="24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Finance and Budgeting Teams</a:t>
            </a:r>
          </a:p>
          <a:p>
            <a:endParaRPr lang="en-US" sz="24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C-Level Executives</a:t>
            </a:r>
          </a:p>
          <a:p>
            <a:endParaRPr lang="en-US" sz="24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Departmental Managers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0174"/>
            <a:ext cx="3147972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8150" y="500042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24232" y="2000240"/>
            <a:ext cx="5857916" cy="3877985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00B0F0"/>
                </a:solidFill>
              </a:rPr>
              <a:t>MAIN TOOLS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u="sng" dirty="0" smtClean="0"/>
              <a:t>PIVOT TABLE:</a:t>
            </a:r>
          </a:p>
          <a:p>
            <a:r>
              <a:rPr lang="en-US" dirty="0" smtClean="0"/>
              <a:t>      A is an interactive way to quickly summarize large amounts of data.</a:t>
            </a:r>
          </a:p>
          <a:p>
            <a:pPr>
              <a:buFont typeface="Wingdings" pitchFamily="2" charset="2"/>
              <a:buChar char="Ø"/>
            </a:pPr>
            <a:r>
              <a:rPr lang="en-US" b="1" i="1" u="sng" dirty="0" smtClean="0"/>
              <a:t> GRAPH:</a:t>
            </a:r>
            <a:r>
              <a:rPr lang="en-US" dirty="0" smtClean="0"/>
              <a:t> </a:t>
            </a:r>
            <a:endParaRPr lang="en-US" b="1" i="1" u="sng" dirty="0" smtClean="0"/>
          </a:p>
          <a:p>
            <a:r>
              <a:rPr lang="en-US" dirty="0" smtClean="0"/>
              <a:t>       Highlight your data, go to the Insert tab, and click on the Column chart or graph icon.</a:t>
            </a:r>
          </a:p>
          <a:p>
            <a:pPr algn="ctr"/>
            <a:r>
              <a:rPr lang="en-US" b="1" i="1" u="sng" dirty="0" smtClean="0">
                <a:solidFill>
                  <a:srgbClr val="00B0F0"/>
                </a:solidFill>
              </a:rPr>
              <a:t>SUB TOOLS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BOTTOM BORDER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BOLD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ITALIC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UNDERLINE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MERGE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 TEXT STYLE</a:t>
            </a:r>
            <a:endParaRPr lang="en-US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36" y="285728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81026" y="1318022"/>
            <a:ext cx="921550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i="1" u="sng" dirty="0" smtClean="0">
                <a:solidFill>
                  <a:srgbClr val="00B0F0"/>
                </a:solidFill>
              </a:rPr>
              <a:t>  Job Roles :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i="1" dirty="0" smtClean="0"/>
              <a:t>The dataset includes various job titles within the data and machine learning domains, such as Data Scientist, Machine Learning Engineer, Data Engineer, and more.</a:t>
            </a:r>
          </a:p>
          <a:p>
            <a:pPr>
              <a:buFont typeface="Wingdings" pitchFamily="2" charset="2"/>
              <a:buChar char="v"/>
            </a:pP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i="1" u="sng" dirty="0" smtClean="0">
                <a:solidFill>
                  <a:srgbClr val="00B0F0"/>
                </a:solidFill>
              </a:rPr>
              <a:t> Work Location :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The salaries are categorized based on the work arrangement: either "On-site" or "Remote." This allows for a comparison between these two work settings.</a:t>
            </a:r>
          </a:p>
          <a:p>
            <a:pPr>
              <a:buFont typeface="Wingdings" pitchFamily="2" charset="2"/>
              <a:buChar char="v"/>
            </a:pP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Salary Information:</a:t>
            </a:r>
            <a:r>
              <a:rPr lang="en-US" sz="2000" i="1" dirty="0" smtClean="0"/>
              <a:t> The dataset provides the sum of salaries for each job role, broken down by the work arrangement. It shows the total amount allocated to each job title for both on-site and remote positions.</a:t>
            </a:r>
          </a:p>
          <a:p>
            <a:pPr>
              <a:buFont typeface="Wingdings" pitchFamily="2" charset="2"/>
              <a:buChar char="v"/>
            </a:pP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Total Compensation :</a:t>
            </a:r>
            <a:r>
              <a:rPr lang="en-US" sz="2000" i="1" dirty="0" smtClean="0"/>
              <a:t> A "Grand Total" column sums up the on-site and remote salaries, providing a comprehensive view of the total salary expenditure for each job role.</a:t>
            </a:r>
          </a:p>
          <a:p>
            <a:pPr>
              <a:buFont typeface="Wingdings" pitchFamily="2" charset="2"/>
              <a:buChar char="v"/>
            </a:pPr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Comparative Insight :</a:t>
            </a:r>
            <a:r>
              <a:rPr lang="en-US" sz="2000" i="1" dirty="0" smtClean="0"/>
              <a:t> The dataset enables a comparative analysis of salary distributions between on-site and remote positions, offering insight into how these factors influence total compensation across different roles.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5406" y="1714488"/>
            <a:ext cx="77867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Tailored Salary Insights</a:t>
            </a:r>
            <a:r>
              <a:rPr lang="en-US" sz="2000" b="1" i="1" dirty="0" smtClean="0">
                <a:solidFill>
                  <a:srgbClr val="00B0F0"/>
                </a:solidFill>
              </a:rPr>
              <a:t> :</a:t>
            </a:r>
          </a:p>
          <a:p>
            <a:pPr lvl="2"/>
            <a:r>
              <a:rPr lang="en-US" sz="2000" i="1" dirty="0" smtClean="0"/>
              <a:t>           The solution provides highly detailed salary insights tailored to specific roles within data science and engineering, offering clear distinctions between on-site and remote compensation. This allows businesses to strategically align their compensation packages with industry standards, ensuring they attract and retain top talent.</a:t>
            </a:r>
          </a:p>
          <a:p>
            <a:pPr lvl="2">
              <a:buFont typeface="Wingdings" pitchFamily="2" charset="2"/>
              <a:buChar char="ü"/>
            </a:pPr>
            <a:endParaRPr lang="en-US" sz="2000" i="1" dirty="0" smtClean="0"/>
          </a:p>
          <a:p>
            <a:pPr lvl="2"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b="1" i="1" u="sng" dirty="0" smtClean="0">
                <a:solidFill>
                  <a:srgbClr val="00B0F0"/>
                </a:solidFill>
              </a:rPr>
              <a:t>Comprehensive Remote Work Analysis</a:t>
            </a:r>
            <a:r>
              <a:rPr lang="en-US" sz="2000" b="1" i="1" dirty="0" smtClean="0">
                <a:solidFill>
                  <a:srgbClr val="00B0F0"/>
                </a:solidFill>
              </a:rPr>
              <a:t> :</a:t>
            </a:r>
          </a:p>
          <a:p>
            <a:pPr lvl="2"/>
            <a:r>
              <a:rPr lang="en-US" sz="2000" i="1" dirty="0" smtClean="0"/>
              <a:t>            The dataset highlights the growing trend and financial viability of remote work in high-demand roles, like Data Scientist, demonstrating how companies can effectively leverage remote work opportunities to access talent globally while maintaining competitive salary offerings.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1231</Words>
  <Application>Microsoft Office PowerPoint</Application>
  <PresentationFormat>Custom</PresentationFormat>
  <Paragraphs>182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57</cp:revision>
  <dcterms:created xsi:type="dcterms:W3CDTF">2024-03-29T15:07:22Z</dcterms:created>
  <dcterms:modified xsi:type="dcterms:W3CDTF">2024-08-31T16:14:24Z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