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9BD"/>
    <a:srgbClr val="717171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AA5D2-919A-4ADE-9F03-1FF47BEF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8531335-EF9A-470D-8A50-BEC1E3DB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9BE31E-126A-4729-AA5F-9E695307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84482D-FF3F-4C09-85AB-3271491F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8121A1-7C17-4376-9404-331DEB9A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83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6FB072-F8E9-4261-AB03-8142297F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B379CAC-0D26-4687-A597-867AAA9E6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DAB28F-CAC6-4FA2-8438-D84529FB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153B4C-9A0E-4C5C-A449-E900AE5E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6E3B0B-4DF9-4CDA-87D8-A2D582E5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6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DADA346-FD39-47BA-A1E1-3A76AB1DC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157B9F-8273-49B7-AFF5-94A844FC8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C9662F-C3AC-48AD-9292-A9076A0A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FE8A2C-4E4F-45E1-9B32-11D83794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CF26CE-BAE6-444E-8F16-4FDDE64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56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2B64B5-956E-437A-84F7-932CD2C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1944A6-3CCF-47B3-BDF6-693E2023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268C85-7DE1-426E-9E01-B20ED797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8ED324-FE70-4956-8B7B-DC3DC190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C47C15-82FF-4C97-A3B3-5E95E0B9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31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828445-7690-40AD-A737-D35311B7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548B54-8A9B-4187-9289-CE0A3C0C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634812-630B-4878-BCD5-A32BC684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D21C7D-FE0B-4FE1-BAF3-DF404BC6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1C3CC2-9E15-4653-ABF7-1819F7F0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2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399FD4-9D79-4513-B4D1-7335BA4C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FECF42-9C6D-4CFB-A175-9198BC718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29A6A93-3E23-41F7-8545-C921042BA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81EC60-C812-4801-B68C-AC82CF3B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6B3F213-32AD-4E17-B8BF-0C475BFE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9C6E25-CBEA-456E-9505-F268C32F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00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CFD37C-C609-4929-AA85-4E5D9DEC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AB6953-3B24-4DDD-83A5-C0E2C098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676E97E-C50B-426D-BBC2-745BDF66C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02C6A9B-E789-4A09-88FD-24252DC0D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D960EC-B91C-4663-93CA-095F781DA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1F212E0-2AEF-47A4-85FB-0A35C69F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DB3714F-B32F-4880-88F2-C65224C4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8FB8B02-48AE-4E90-B2EE-474978CD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06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1A4C4-1EF2-4D0F-88FC-36A56407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8C7D5B7-D38F-4D84-9B87-F9F9C78D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233C41C-5A96-4482-934D-B938B04B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ED55766-A769-4284-AADE-FEBF885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946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A272911-5CF0-456C-9DCE-E4010F6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4470B5-890A-4FAB-91E7-BDE2E10E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B2EC55E-43E7-47B0-80E7-C4578928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40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4E564B-B288-4DEA-9792-02121A60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5BE558-BF54-4FF1-80FB-68EE5676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FA82F09-9447-4BBD-9B03-7B1B62AE9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E529CD9-6CEF-4954-89F6-3FA1D082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73FAA5-F8B1-448F-AD51-39B0E2D1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CFBAB9-F37B-428A-B665-4941AEC3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647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3373EF-ABD5-4712-8D7C-D9A04237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E07200-7C05-45D2-8088-C111D6F07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4FCEFDC-9621-4FF9-A0EA-C4B33618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BEFAFEB-57D7-498F-8624-3B063008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EBCD39-46B8-4C3C-813F-6C93EE14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9FBAD4-E32F-4B55-A1C6-9D62A1F0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53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7BE6F44-792A-41FD-9993-DE6E743E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A6BFC1-48ED-4414-89CA-96BC163E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2701A8-DB4B-4973-B191-FD9BB320B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0254-E922-4F8D-82D1-C9B91D3E456C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14A40E-1ADA-463E-B667-256935BDE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C8AF5B-8220-4304-BD1A-CE371AE63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B2B6-42D6-4DC7-80E9-55B2B1BE18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68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80BB85-D374-48AD-A244-F502D89EE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000" dirty="0">
                <a:solidFill>
                  <a:srgbClr val="71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háztartások egy főre jutó havi fogyasztási kiadásai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874D33-8F35-46A3-A493-BF4790B5E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500" dirty="0">
                <a:solidFill>
                  <a:srgbClr val="71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2017.l. félév</a:t>
            </a:r>
          </a:p>
        </p:txBody>
      </p:sp>
    </p:spTree>
    <p:extLst>
      <p:ext uri="{BB962C8B-B14F-4D97-AF65-F5344CB8AC3E}">
        <p14:creationId xmlns:p14="http://schemas.microsoft.com/office/powerpoint/2010/main" val="240073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1EEF42-C5EF-42A0-B062-9E69FFC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4" y="278606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717171"/>
                </a:solidFill>
              </a:rPr>
              <a:t>A </a:t>
            </a:r>
            <a:r>
              <a:rPr lang="hu-HU" sz="4000" dirty="0">
                <a:solidFill>
                  <a:srgbClr val="717171"/>
                </a:solidFill>
              </a:rPr>
              <a:t>háztartások egy főre jutó havi fogyasztásikiadásai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B81BCA-69C8-45B1-B73A-FC593054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Nyíl: felfelé mutató 3">
            <a:extLst>
              <a:ext uri="{FF2B5EF4-FFF2-40B4-BE49-F238E27FC236}">
                <a16:creationId xmlns:a16="http://schemas.microsoft.com/office/drawing/2014/main" id="{7EE66E29-342C-4158-A683-DFD0B7A30D6B}"/>
              </a:ext>
            </a:extLst>
          </p:cNvPr>
          <p:cNvSpPr/>
          <p:nvPr/>
        </p:nvSpPr>
        <p:spPr>
          <a:xfrm>
            <a:off x="927100" y="2209799"/>
            <a:ext cx="2556932" cy="2438401"/>
          </a:xfrm>
          <a:prstGeom prst="upArrow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B6B6A93-68A7-4557-9250-4E06408020A4}"/>
              </a:ext>
            </a:extLst>
          </p:cNvPr>
          <p:cNvSpPr/>
          <p:nvPr/>
        </p:nvSpPr>
        <p:spPr>
          <a:xfrm>
            <a:off x="2290226" y="3776134"/>
            <a:ext cx="491067" cy="8635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F0EC9AA-84AC-4160-9CFC-BE77B4032D6C}"/>
              </a:ext>
            </a:extLst>
          </p:cNvPr>
          <p:cNvSpPr/>
          <p:nvPr/>
        </p:nvSpPr>
        <p:spPr>
          <a:xfrm>
            <a:off x="1737778" y="3428999"/>
            <a:ext cx="4064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Nyíl: felfelé mutató 6">
            <a:extLst>
              <a:ext uri="{FF2B5EF4-FFF2-40B4-BE49-F238E27FC236}">
                <a16:creationId xmlns:a16="http://schemas.microsoft.com/office/drawing/2014/main" id="{8E52A937-7BB4-410B-85CD-3896EBB46D01}"/>
              </a:ext>
            </a:extLst>
          </p:cNvPr>
          <p:cNvSpPr/>
          <p:nvPr/>
        </p:nvSpPr>
        <p:spPr>
          <a:xfrm>
            <a:off x="7112000" y="2666998"/>
            <a:ext cx="2353733" cy="243840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48F266E-3934-4EC5-834C-0F9EEC2516B0}"/>
              </a:ext>
            </a:extLst>
          </p:cNvPr>
          <p:cNvSpPr/>
          <p:nvPr/>
        </p:nvSpPr>
        <p:spPr>
          <a:xfrm>
            <a:off x="8288866" y="4080932"/>
            <a:ext cx="519642" cy="1024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9E1EB0D-F0FF-4796-BF48-01908EE8D2F2}"/>
              </a:ext>
            </a:extLst>
          </p:cNvPr>
          <p:cNvSpPr/>
          <p:nvPr/>
        </p:nvSpPr>
        <p:spPr>
          <a:xfrm>
            <a:off x="7791978" y="3454398"/>
            <a:ext cx="519642" cy="5164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Nyíl: felfelé mutató 9">
            <a:extLst>
              <a:ext uri="{FF2B5EF4-FFF2-40B4-BE49-F238E27FC236}">
                <a16:creationId xmlns:a16="http://schemas.microsoft.com/office/drawing/2014/main" id="{0C685262-60C6-4BA7-8D78-B5B5FF765576}"/>
              </a:ext>
            </a:extLst>
          </p:cNvPr>
          <p:cNvSpPr/>
          <p:nvPr/>
        </p:nvSpPr>
        <p:spPr>
          <a:xfrm>
            <a:off x="2927341" y="4385733"/>
            <a:ext cx="1919817" cy="179123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DAF85136-DDDF-441E-90E6-61701B8F883A}"/>
              </a:ext>
            </a:extLst>
          </p:cNvPr>
          <p:cNvSpPr/>
          <p:nvPr/>
        </p:nvSpPr>
        <p:spPr>
          <a:xfrm>
            <a:off x="3893581" y="5414962"/>
            <a:ext cx="438138" cy="7620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40E0457B-26E4-4794-AAD0-6E865AC04F0D}"/>
              </a:ext>
            </a:extLst>
          </p:cNvPr>
          <p:cNvSpPr/>
          <p:nvPr/>
        </p:nvSpPr>
        <p:spPr>
          <a:xfrm>
            <a:off x="3484032" y="5076297"/>
            <a:ext cx="262467" cy="338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Nyíl: felfelé mutató 12">
            <a:extLst>
              <a:ext uri="{FF2B5EF4-FFF2-40B4-BE49-F238E27FC236}">
                <a16:creationId xmlns:a16="http://schemas.microsoft.com/office/drawing/2014/main" id="{444FA2F3-DE9C-4CB6-AB0B-DB8BA199E0D4}"/>
              </a:ext>
            </a:extLst>
          </p:cNvPr>
          <p:cNvSpPr/>
          <p:nvPr/>
        </p:nvSpPr>
        <p:spPr>
          <a:xfrm>
            <a:off x="9347200" y="2008449"/>
            <a:ext cx="1354667" cy="142055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A4531EB0-1702-4E43-A534-78EAD1D31907}"/>
              </a:ext>
            </a:extLst>
          </p:cNvPr>
          <p:cNvSpPr/>
          <p:nvPr/>
        </p:nvSpPr>
        <p:spPr>
          <a:xfrm>
            <a:off x="10049934" y="2980267"/>
            <a:ext cx="254000" cy="4402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8F7EC906-B576-4277-BC07-BF669BCACFB1}"/>
              </a:ext>
            </a:extLst>
          </p:cNvPr>
          <p:cNvSpPr/>
          <p:nvPr/>
        </p:nvSpPr>
        <p:spPr>
          <a:xfrm>
            <a:off x="9808634" y="2675733"/>
            <a:ext cx="254000" cy="237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Nyíl: felfelé mutató 15">
            <a:extLst>
              <a:ext uri="{FF2B5EF4-FFF2-40B4-BE49-F238E27FC236}">
                <a16:creationId xmlns:a16="http://schemas.microsoft.com/office/drawing/2014/main" id="{CCEF2EF5-73E5-456D-B90D-7836DE746182}"/>
              </a:ext>
            </a:extLst>
          </p:cNvPr>
          <p:cNvSpPr/>
          <p:nvPr/>
        </p:nvSpPr>
        <p:spPr>
          <a:xfrm>
            <a:off x="4847158" y="2455333"/>
            <a:ext cx="977909" cy="965199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876FF515-B212-41A4-9CE6-1068B9094017}"/>
              </a:ext>
            </a:extLst>
          </p:cNvPr>
          <p:cNvSpPr/>
          <p:nvPr/>
        </p:nvSpPr>
        <p:spPr>
          <a:xfrm>
            <a:off x="5133971" y="2857369"/>
            <a:ext cx="179923" cy="220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4E25C656-59F9-47F1-B083-F911BC3A8D03}"/>
              </a:ext>
            </a:extLst>
          </p:cNvPr>
          <p:cNvSpPr/>
          <p:nvPr/>
        </p:nvSpPr>
        <p:spPr>
          <a:xfrm>
            <a:off x="5361511" y="3115204"/>
            <a:ext cx="207434" cy="2714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Nyíl: felfelé mutató 18">
            <a:extLst>
              <a:ext uri="{FF2B5EF4-FFF2-40B4-BE49-F238E27FC236}">
                <a16:creationId xmlns:a16="http://schemas.microsoft.com/office/drawing/2014/main" id="{B197B497-7D02-45B9-B0C0-514B79941544}"/>
              </a:ext>
            </a:extLst>
          </p:cNvPr>
          <p:cNvSpPr/>
          <p:nvPr/>
        </p:nvSpPr>
        <p:spPr>
          <a:xfrm>
            <a:off x="9465733" y="4762500"/>
            <a:ext cx="986367" cy="83820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1BDB3D3-724B-4A97-9CF7-54FA874A8D63}"/>
              </a:ext>
            </a:extLst>
          </p:cNvPr>
          <p:cNvSpPr/>
          <p:nvPr/>
        </p:nvSpPr>
        <p:spPr>
          <a:xfrm>
            <a:off x="9973734" y="5281348"/>
            <a:ext cx="203200" cy="321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07BA35BC-8012-4C72-A00A-7CCFA7725018}"/>
              </a:ext>
            </a:extLst>
          </p:cNvPr>
          <p:cNvSpPr/>
          <p:nvPr/>
        </p:nvSpPr>
        <p:spPr>
          <a:xfrm>
            <a:off x="9743016" y="4964111"/>
            <a:ext cx="203200" cy="321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Nyíl: felfelé mutató 21">
            <a:extLst>
              <a:ext uri="{FF2B5EF4-FFF2-40B4-BE49-F238E27FC236}">
                <a16:creationId xmlns:a16="http://schemas.microsoft.com/office/drawing/2014/main" id="{9DD86A2D-1A35-4EA8-B32D-307EA3AB502B}"/>
              </a:ext>
            </a:extLst>
          </p:cNvPr>
          <p:cNvSpPr/>
          <p:nvPr/>
        </p:nvSpPr>
        <p:spPr>
          <a:xfrm>
            <a:off x="5504383" y="5124979"/>
            <a:ext cx="1065750" cy="965199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4F2D563C-1DD5-443C-837E-5C1E5BAB804A}"/>
              </a:ext>
            </a:extLst>
          </p:cNvPr>
          <p:cNvSpPr/>
          <p:nvPr/>
        </p:nvSpPr>
        <p:spPr>
          <a:xfrm>
            <a:off x="5825067" y="5424485"/>
            <a:ext cx="287867" cy="1857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1BF6BE8-E910-4DD9-AB01-EFACC25C3AC8}"/>
              </a:ext>
            </a:extLst>
          </p:cNvPr>
          <p:cNvSpPr/>
          <p:nvPr/>
        </p:nvSpPr>
        <p:spPr>
          <a:xfrm>
            <a:off x="6037258" y="5738287"/>
            <a:ext cx="203200" cy="346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Nyíl: felfelé mutató 26">
            <a:extLst>
              <a:ext uri="{FF2B5EF4-FFF2-40B4-BE49-F238E27FC236}">
                <a16:creationId xmlns:a16="http://schemas.microsoft.com/office/drawing/2014/main" id="{CCA6F235-FD9F-4376-91A1-5FFB84C119D1}"/>
              </a:ext>
            </a:extLst>
          </p:cNvPr>
          <p:cNvSpPr/>
          <p:nvPr/>
        </p:nvSpPr>
        <p:spPr>
          <a:xfrm>
            <a:off x="6570133" y="2209799"/>
            <a:ext cx="541867" cy="457199"/>
          </a:xfrm>
          <a:prstGeom prst="upArrow">
            <a:avLst/>
          </a:prstGeom>
          <a:solidFill>
            <a:srgbClr val="CF3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5458A6D6-27E8-47FD-BD64-4FC208FBD067}"/>
              </a:ext>
            </a:extLst>
          </p:cNvPr>
          <p:cNvSpPr/>
          <p:nvPr/>
        </p:nvSpPr>
        <p:spPr>
          <a:xfrm>
            <a:off x="6753755" y="2397914"/>
            <a:ext cx="87311" cy="912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C3496530-646B-4B4E-8F37-E70601D5DFB3}"/>
              </a:ext>
            </a:extLst>
          </p:cNvPr>
          <p:cNvSpPr/>
          <p:nvPr/>
        </p:nvSpPr>
        <p:spPr>
          <a:xfrm>
            <a:off x="6896947" y="2527560"/>
            <a:ext cx="45719" cy="139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C8A52CA1-6590-4323-8573-61D1BA3E4990}"/>
              </a:ext>
            </a:extLst>
          </p:cNvPr>
          <p:cNvSpPr txBox="1"/>
          <p:nvPr/>
        </p:nvSpPr>
        <p:spPr>
          <a:xfrm>
            <a:off x="9013825" y="5789415"/>
            <a:ext cx="1919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2"/>
                </a:solidFill>
              </a:rPr>
              <a:t>Egyéb termékek és szolgáltatások </a:t>
            </a:r>
          </a:p>
          <a:p>
            <a:r>
              <a:rPr lang="hu-HU" dirty="0">
                <a:solidFill>
                  <a:schemeClr val="accent2"/>
                </a:solidFill>
              </a:rPr>
              <a:t>19,6%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9196E342-75C9-4D9D-B550-6E9A10EC9C13}"/>
              </a:ext>
            </a:extLst>
          </p:cNvPr>
          <p:cNvSpPr txBox="1"/>
          <p:nvPr/>
        </p:nvSpPr>
        <p:spPr>
          <a:xfrm>
            <a:off x="9743016" y="4080932"/>
            <a:ext cx="152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Hírközlés </a:t>
            </a:r>
          </a:p>
          <a:p>
            <a:r>
              <a:rPr lang="hu-HU" dirty="0">
                <a:solidFill>
                  <a:schemeClr val="accent1"/>
                </a:solidFill>
              </a:rPr>
              <a:t>6.6%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87621353-132A-4FE2-B76A-7623351E1C46}"/>
              </a:ext>
            </a:extLst>
          </p:cNvPr>
          <p:cNvSpPr txBox="1"/>
          <p:nvPr/>
        </p:nvSpPr>
        <p:spPr>
          <a:xfrm>
            <a:off x="7230533" y="1870936"/>
            <a:ext cx="211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F39BD"/>
                </a:solidFill>
              </a:rPr>
              <a:t>Vendéglátás, szálláshelyszolgáltatás 4,1 %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ABA7D6F4-4DBE-4AA9-8502-36248ABA3A95}"/>
              </a:ext>
            </a:extLst>
          </p:cNvPr>
          <p:cNvSpPr txBox="1"/>
          <p:nvPr/>
        </p:nvSpPr>
        <p:spPr>
          <a:xfrm>
            <a:off x="4330435" y="6014804"/>
            <a:ext cx="221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7030A0"/>
                </a:solidFill>
              </a:rPr>
              <a:t>Lakásfenntartás, háztartási energia 21,6%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800E8B61-B8F3-49FF-831D-AA6DDF679727}"/>
              </a:ext>
            </a:extLst>
          </p:cNvPr>
          <p:cNvSpPr txBox="1"/>
          <p:nvPr/>
        </p:nvSpPr>
        <p:spPr>
          <a:xfrm>
            <a:off x="1083733" y="6014804"/>
            <a:ext cx="18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Egészségügy 4,8%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9581C8CA-1944-47F9-B757-45B0E3312EC7}"/>
              </a:ext>
            </a:extLst>
          </p:cNvPr>
          <p:cNvSpPr txBox="1"/>
          <p:nvPr/>
        </p:nvSpPr>
        <p:spPr>
          <a:xfrm>
            <a:off x="999597" y="4861189"/>
            <a:ext cx="143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Kultúra, szórakozás 5,3%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5398C2BE-4B70-42AD-A513-C8074D8DD564}"/>
              </a:ext>
            </a:extLst>
          </p:cNvPr>
          <p:cNvSpPr txBox="1"/>
          <p:nvPr/>
        </p:nvSpPr>
        <p:spPr>
          <a:xfrm>
            <a:off x="2927341" y="2397914"/>
            <a:ext cx="186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Közlekedés 11,2%</a:t>
            </a:r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294836F8-846B-4EB7-91C6-3A2076958A8E}"/>
              </a:ext>
            </a:extLst>
          </p:cNvPr>
          <p:cNvCxnSpPr/>
          <p:nvPr/>
        </p:nvCxnSpPr>
        <p:spPr>
          <a:xfrm flipH="1">
            <a:off x="9135533" y="5414962"/>
            <a:ext cx="396090" cy="3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A969C4F4-FD1C-40DC-8FD2-5066863572A3}"/>
              </a:ext>
            </a:extLst>
          </p:cNvPr>
          <p:cNvCxnSpPr/>
          <p:nvPr/>
        </p:nvCxnSpPr>
        <p:spPr>
          <a:xfrm>
            <a:off x="10062634" y="3589867"/>
            <a:ext cx="114300" cy="38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44DFA2A8-3B31-48A9-A48A-DB80EBF2EC32}"/>
              </a:ext>
            </a:extLst>
          </p:cNvPr>
          <p:cNvCxnSpPr/>
          <p:nvPr/>
        </p:nvCxnSpPr>
        <p:spPr>
          <a:xfrm>
            <a:off x="6942666" y="2008449"/>
            <a:ext cx="287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B6BD384-FF33-48D7-8B23-46003D946738}"/>
              </a:ext>
            </a:extLst>
          </p:cNvPr>
          <p:cNvCxnSpPr/>
          <p:nvPr/>
        </p:nvCxnSpPr>
        <p:spPr>
          <a:xfrm>
            <a:off x="3893581" y="2928873"/>
            <a:ext cx="1118686" cy="40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A078E529-C8CF-446E-A107-6A35FD6C6297}"/>
              </a:ext>
            </a:extLst>
          </p:cNvPr>
          <p:cNvCxnSpPr/>
          <p:nvPr/>
        </p:nvCxnSpPr>
        <p:spPr>
          <a:xfrm flipH="1">
            <a:off x="5133971" y="5610223"/>
            <a:ext cx="227540" cy="40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CD9E2798-5B67-415C-80FD-0A7133905F64}"/>
              </a:ext>
            </a:extLst>
          </p:cNvPr>
          <p:cNvCxnSpPr/>
          <p:nvPr/>
        </p:nvCxnSpPr>
        <p:spPr>
          <a:xfrm flipV="1">
            <a:off x="2290226" y="5610223"/>
            <a:ext cx="766241" cy="40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C0F0ABC1-40F5-457D-BE9C-BFB7CD4487C6}"/>
              </a:ext>
            </a:extLst>
          </p:cNvPr>
          <p:cNvCxnSpPr/>
          <p:nvPr/>
        </p:nvCxnSpPr>
        <p:spPr>
          <a:xfrm flipH="1">
            <a:off x="1258358" y="4080932"/>
            <a:ext cx="231775" cy="78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26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Szélesvásznú</PresentationFormat>
  <Paragraphs>12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A háztartások egy főre jutó havi fogyasztási kiadásai </vt:lpstr>
      <vt:lpstr>A háztartások egy főre jutó havi fogyasztásikiadásai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háztartások egy főre jutó havi fogyasztási kiadásai</dc:title>
  <dc:creator>Ady tanulo58</dc:creator>
  <cp:lastModifiedBy>Ady tanulo58</cp:lastModifiedBy>
  <cp:revision>8</cp:revision>
  <dcterms:created xsi:type="dcterms:W3CDTF">2022-02-21T08:11:12Z</dcterms:created>
  <dcterms:modified xsi:type="dcterms:W3CDTF">2022-03-07T08:36:20Z</dcterms:modified>
</cp:coreProperties>
</file>