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6" r:id="rId2"/>
    <p:sldId id="451" r:id="rId3"/>
    <p:sldId id="469" r:id="rId4"/>
    <p:sldId id="517" r:id="rId5"/>
    <p:sldId id="518" r:id="rId6"/>
    <p:sldId id="519" r:id="rId7"/>
    <p:sldId id="521" r:id="rId8"/>
    <p:sldId id="522" r:id="rId9"/>
    <p:sldId id="523" r:id="rId10"/>
    <p:sldId id="520" r:id="rId11"/>
    <p:sldId id="506" r:id="rId12"/>
    <p:sldId id="505" r:id="rId13"/>
    <p:sldId id="516" r:id="rId14"/>
    <p:sldId id="4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30" autoAdjust="0"/>
  </p:normalViewPr>
  <p:slideViewPr>
    <p:cSldViewPr>
      <p:cViewPr varScale="1">
        <p:scale>
          <a:sx n="84" d="100"/>
          <a:sy n="84" d="100"/>
        </p:scale>
        <p:origin x="7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7C18-64F0-4F8B-A614-678A9B42EDF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35D17-AA6E-4CA8-97B2-6164DD8B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2D27-25C2-456C-B003-433D0C24324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1D26-1364-49B5-8D5D-185720BB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121920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15240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3129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6172200"/>
            <a:ext cx="12192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2819400"/>
            <a:ext cx="12192000" cy="3429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8534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292" name="Picture 4" descr="http://limeboxnetworks.com/wp-content/uploads/2011/01/business_meeting_3.jpg"/>
          <p:cNvPicPr>
            <a:picLocks noChangeAspect="1" noChangeArrowheads="1"/>
          </p:cNvPicPr>
          <p:nvPr userDrawn="1"/>
        </p:nvPicPr>
        <p:blipFill>
          <a:blip r:embed="rId2" cstate="print"/>
          <a:srcRect t="7917" b="16417"/>
          <a:stretch>
            <a:fillRect/>
          </a:stretch>
        </p:blipFill>
        <p:spPr bwMode="auto">
          <a:xfrm>
            <a:off x="-1" y="3048000"/>
            <a:ext cx="12192001" cy="2971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57203"/>
            <a:ext cx="1036320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13716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1605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 flipV="1">
            <a:off x="0" y="60198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991600" y="6368990"/>
            <a:ext cx="291456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380667" y="6422395"/>
            <a:ext cx="1811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Palatino Linotype" panose="02040502050505030304" pitchFamily="18" charset="0"/>
              </a:rPr>
              <a:t>www.networktocode.com</a:t>
            </a:r>
            <a:endParaRPr lang="en-US" sz="11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  <p:sldLayoutId id="2147483672" r:id="rId4"/>
    <p:sldLayoutId id="2147483673" r:id="rId5"/>
    <p:sldLayoutId id="2147483663" r:id="rId6"/>
    <p:sldLayoutId id="2147483651" r:id="rId7"/>
    <p:sldLayoutId id="2147483652" r:id="rId8"/>
    <p:sldLayoutId id="2147483664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2" r:id="rId17"/>
    <p:sldLayoutId id="2147483669" r:id="rId18"/>
    <p:sldLayoutId id="2147483670" r:id="rId19"/>
    <p:sldLayoutId id="2147483671" r:id="rId20"/>
    <p:sldLayoutId id="2147483666" r:id="rId21"/>
    <p:sldLayoutId id="2147483668" r:id="rId2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066800" y="1219200"/>
            <a:ext cx="10050137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900" dirty="0" smtClean="0">
                <a:effectLst/>
              </a:rPr>
              <a:t>London Network Automation Meetup</a:t>
            </a:r>
            <a:endParaRPr lang="en-US" sz="4900" dirty="0" smtClean="0">
              <a:effectLst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114799" y="4343400"/>
            <a:ext cx="3801737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effectLst/>
              </a:rPr>
              <a:t>Jason </a:t>
            </a:r>
            <a:r>
              <a:rPr lang="en-US" sz="2800" dirty="0" smtClean="0">
                <a:effectLst/>
              </a:rPr>
              <a:t>Edelman</a:t>
            </a:r>
          </a:p>
          <a:p>
            <a:pPr algn="ctr"/>
            <a:r>
              <a:rPr lang="en-US" sz="2800" dirty="0" smtClean="0">
                <a:effectLst/>
              </a:rPr>
              <a:t>@jedelman8</a:t>
            </a:r>
            <a:endParaRPr lang="en-US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9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Network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yourself up for </a:t>
            </a:r>
            <a:r>
              <a:rPr lang="en-US" dirty="0" smtClean="0"/>
              <a:t>success</a:t>
            </a:r>
          </a:p>
          <a:p>
            <a:r>
              <a:rPr lang="en-US" dirty="0" smtClean="0"/>
              <a:t>Engage </a:t>
            </a:r>
            <a:r>
              <a:rPr lang="en-US" dirty="0"/>
              <a:t>the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Understand </a:t>
            </a:r>
            <a:r>
              <a:rPr lang="en-US" dirty="0"/>
              <a:t>what works and doesn’t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Self </a:t>
            </a:r>
            <a:r>
              <a:rPr lang="en-US" dirty="0"/>
              <a:t>Service </a:t>
            </a:r>
            <a:r>
              <a:rPr lang="en-US" dirty="0" smtClean="0"/>
              <a:t>Portals</a:t>
            </a:r>
          </a:p>
          <a:p>
            <a:r>
              <a:rPr lang="en-US" dirty="0" smtClean="0"/>
              <a:t>Editing </a:t>
            </a:r>
            <a:r>
              <a:rPr lang="en-US" dirty="0"/>
              <a:t>files and issuing Pull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Using Slack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0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668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Real-Time </a:t>
            </a:r>
            <a:r>
              <a:rPr lang="en-US" dirty="0" smtClean="0"/>
              <a:t>Alerts on a Configuration Change</a:t>
            </a:r>
          </a:p>
          <a:p>
            <a:pPr lvl="1"/>
            <a:r>
              <a:rPr lang="en-US" dirty="0" smtClean="0"/>
              <a:t>With ability to revert change from </a:t>
            </a:r>
            <a:r>
              <a:rPr lang="en-US" dirty="0" smtClean="0"/>
              <a:t>Slack</a:t>
            </a:r>
            <a:endParaRPr lang="en-US" dirty="0" smtClean="0"/>
          </a:p>
          <a:p>
            <a:r>
              <a:rPr lang="en-US" dirty="0" smtClean="0"/>
              <a:t>Verify the configuration intent of a device</a:t>
            </a:r>
          </a:p>
          <a:p>
            <a:r>
              <a:rPr lang="en-US" dirty="0" smtClean="0"/>
              <a:t>Check to see a given FW policy exists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78213" y="2183130"/>
            <a:ext cx="2647950" cy="9144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NTC Web Server (Flask)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578213" y="4724400"/>
            <a:ext cx="2647950" cy="6096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Devices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8150" y="2527934"/>
            <a:ext cx="1905000" cy="6096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28" y="2286000"/>
            <a:ext cx="2589130" cy="18173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2" name="Rounded Rectangle 11"/>
          <p:cNvSpPr/>
          <p:nvPr/>
        </p:nvSpPr>
        <p:spPr>
          <a:xfrm>
            <a:off x="3802382" y="1824990"/>
            <a:ext cx="3276600" cy="2971800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993378" y="914400"/>
            <a:ext cx="3817621" cy="5029200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 rot="16200000">
            <a:off x="7349853" y="2070735"/>
            <a:ext cx="533400" cy="1524000"/>
          </a:xfrm>
          <a:prstGeom prst="up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9635488" y="3310890"/>
            <a:ext cx="533400" cy="1192530"/>
          </a:xfrm>
          <a:prstGeom prst="up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 rot="16200000">
            <a:off x="2950846" y="2070734"/>
            <a:ext cx="533400" cy="1524000"/>
          </a:xfrm>
          <a:prstGeom prst="up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9757" y="4201180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</a:rPr>
              <a:t>Slack </a:t>
            </a:r>
            <a:endParaRPr lang="en-US" sz="2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09573" y="945237"/>
            <a:ext cx="18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Network to Code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8439148" y="3895725"/>
            <a:ext cx="2964182" cy="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580625" y="165746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DMZ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44940" y="5505569"/>
            <a:ext cx="18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Internal Network 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rc 61"/>
          <p:cNvSpPr/>
          <p:nvPr/>
        </p:nvSpPr>
        <p:spPr>
          <a:xfrm rot="17616560">
            <a:off x="5680520" y="2411525"/>
            <a:ext cx="3409203" cy="1852029"/>
          </a:xfrm>
          <a:prstGeom prst="arc">
            <a:avLst>
              <a:gd name="adj1" fmla="val 13251166"/>
              <a:gd name="adj2" fmla="val 21187908"/>
            </a:avLst>
          </a:prstGeom>
          <a:ln w="139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290616" y="2605974"/>
            <a:ext cx="1419222" cy="4192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794070" y="2622685"/>
            <a:ext cx="1419222" cy="4192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313952" y="2396510"/>
            <a:ext cx="1621022" cy="4192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75000"/>
                  </a:schemeClr>
                </a:solidFill>
              </a:ln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113778" y="2396510"/>
            <a:ext cx="1621022" cy="4192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75000"/>
                  </a:schemeClr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38056" y="5317384"/>
            <a:ext cx="2895600" cy="6096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Devices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7714" y="1547949"/>
            <a:ext cx="25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POST /v1/syslog/listener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57106" y="343787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napalm-logs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1520358" y="4180249"/>
            <a:ext cx="761763" cy="51461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837264" y="501942"/>
            <a:ext cx="4434992" cy="38864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457200"/>
            <a:ext cx="2589130" cy="18173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8597833" y="2396510"/>
            <a:ext cx="10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View Diff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93261" y="239651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Do Nothing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5400000">
            <a:off x="8341866" y="3510814"/>
            <a:ext cx="1783647" cy="34289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717294" y="4641171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NAPALM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6034610">
            <a:off x="6921979" y="2301330"/>
            <a:ext cx="3409203" cy="1852029"/>
          </a:xfrm>
          <a:prstGeom prst="arc">
            <a:avLst>
              <a:gd name="adj1" fmla="val 13251166"/>
              <a:gd name="adj2" fmla="val 631786"/>
            </a:avLst>
          </a:prstGeom>
          <a:ln w="139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96479" y="4536544"/>
            <a:ext cx="11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Send Diffs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0035" y="3252310"/>
            <a:ext cx="22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Ask User      for Action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7556" y="2631093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Revert Back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05624" y="2698409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Keep as-is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16200000">
            <a:off x="1520358" y="2425474"/>
            <a:ext cx="761763" cy="51461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4608322" y="5441484"/>
            <a:ext cx="4078478" cy="37099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020979" y="5099175"/>
            <a:ext cx="15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Generate Diffs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0765" y="5292800"/>
            <a:ext cx="685800" cy="609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75855" y="3345714"/>
            <a:ext cx="685800" cy="609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457280" y="1427815"/>
            <a:ext cx="685800" cy="609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70416" y="302224"/>
            <a:ext cx="685800" cy="609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44218" y="450986"/>
            <a:ext cx="228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Send message to Slack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9770878" y="3000425"/>
            <a:ext cx="685800" cy="609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8890790" y="5182048"/>
            <a:ext cx="685800" cy="609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551976" y="4073762"/>
            <a:ext cx="685800" cy="609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851056" y="3612171"/>
            <a:ext cx="685800" cy="609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0" name="Right Arrow 49"/>
          <p:cNvSpPr/>
          <p:nvPr/>
        </p:nvSpPr>
        <p:spPr>
          <a:xfrm rot="5400000">
            <a:off x="3059715" y="3792170"/>
            <a:ext cx="2076060" cy="51461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3915450" y="375612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NAPALM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388727" y="2903917"/>
            <a:ext cx="685800" cy="609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00227" y="210796"/>
            <a:ext cx="198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And asks for Action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" name="Bent-Up Arrow 59"/>
          <p:cNvSpPr/>
          <p:nvPr/>
        </p:nvSpPr>
        <p:spPr>
          <a:xfrm rot="16200000" flipV="1">
            <a:off x="5893361" y="469815"/>
            <a:ext cx="1163618" cy="2689771"/>
          </a:xfrm>
          <a:prstGeom prst="bentUpArrow">
            <a:avLst>
              <a:gd name="adj1" fmla="val 15010"/>
              <a:gd name="adj2" fmla="val 20580"/>
              <a:gd name="adj3" fmla="val 28929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34603" y="1767988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Final Message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1277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 the </a:t>
            </a:r>
            <a:r>
              <a:rPr lang="en-US" dirty="0" err="1"/>
              <a:t>Automator</a:t>
            </a:r>
            <a:r>
              <a:rPr lang="en-US" dirty="0"/>
              <a:t>, not the </a:t>
            </a:r>
            <a:r>
              <a:rPr lang="en-US" dirty="0" smtClean="0"/>
              <a:t>automated</a:t>
            </a:r>
          </a:p>
          <a:p>
            <a:r>
              <a:rPr lang="en-US" dirty="0" smtClean="0"/>
              <a:t>Automate </a:t>
            </a:r>
            <a:r>
              <a:rPr lang="en-US" dirty="0"/>
              <a:t>when you can, Code when you </a:t>
            </a:r>
            <a:r>
              <a:rPr lang="en-US" dirty="0" smtClean="0"/>
              <a:t>must</a:t>
            </a:r>
          </a:p>
          <a:p>
            <a:r>
              <a:rPr lang="en-US" dirty="0" smtClean="0"/>
              <a:t>Automate </a:t>
            </a:r>
            <a:r>
              <a:rPr lang="en-US" dirty="0"/>
              <a:t>All the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Always </a:t>
            </a:r>
            <a:r>
              <a:rPr lang="en-US" dirty="0"/>
              <a:t>be </a:t>
            </a:r>
            <a:r>
              <a:rPr lang="en-US" dirty="0" smtClean="0"/>
              <a:t>Learning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Why wouldn’t you want to do your more job more efficiently and effectively?</a:t>
            </a:r>
            <a:endParaRPr lang="en-US" i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2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this American?</a:t>
            </a:r>
          </a:p>
          <a:p>
            <a:r>
              <a:rPr lang="en-US" dirty="0" smtClean="0"/>
              <a:t>Intent-Based Networking</a:t>
            </a:r>
          </a:p>
          <a:p>
            <a:r>
              <a:rPr lang="en-US" dirty="0" smtClean="0"/>
              <a:t>SDN</a:t>
            </a:r>
          </a:p>
          <a:p>
            <a:r>
              <a:rPr lang="en-US" dirty="0" smtClean="0"/>
              <a:t>Model Driven Automation </a:t>
            </a:r>
          </a:p>
          <a:p>
            <a:r>
              <a:rPr lang="en-US" dirty="0" smtClean="0"/>
              <a:t>YANG</a:t>
            </a:r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Chat 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0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American?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1277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Jason Edelman</a:t>
            </a:r>
          </a:p>
          <a:p>
            <a:r>
              <a:rPr lang="en-US" dirty="0" smtClean="0"/>
              <a:t>Work out of NYC…</a:t>
            </a:r>
          </a:p>
          <a:p>
            <a:r>
              <a:rPr lang="en-US" dirty="0" smtClean="0"/>
              <a:t>Traditional CCIE who only did R/S/Sec and converted to full-time network automation over the past few years</a:t>
            </a:r>
          </a:p>
          <a:p>
            <a:r>
              <a:rPr lang="en-US" dirty="0" smtClean="0"/>
              <a:t>Work at Network to Code – network automation solution provider (services &amp; training)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228600"/>
            <a:ext cx="1962150" cy="257233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06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[real]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Advertisement </a:t>
            </a:r>
            <a:r>
              <a:rPr lang="en-US" dirty="0"/>
              <a:t> </a:t>
            </a:r>
            <a:r>
              <a:rPr lang="en-US" dirty="0" smtClean="0"/>
              <a:t>(before demos)</a:t>
            </a:r>
          </a:p>
          <a:p>
            <a:r>
              <a:rPr lang="en-US" dirty="0" smtClean="0"/>
              <a:t>Data Models – say what?</a:t>
            </a:r>
          </a:p>
          <a:p>
            <a:r>
              <a:rPr lang="en-US" dirty="0" smtClean="0"/>
              <a:t>Consuming Network Automation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62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to Code has a public 5 Day Network Automation training course in May.  </a:t>
            </a:r>
          </a:p>
          <a:p>
            <a:r>
              <a:rPr lang="en-US" dirty="0" smtClean="0"/>
              <a:t>networktocode.com</a:t>
            </a:r>
            <a:endParaRPr lang="en-US" dirty="0" smtClean="0"/>
          </a:p>
          <a:p>
            <a:r>
              <a:rPr lang="en-US" dirty="0" smtClean="0"/>
              <a:t>Use the promo code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london50</a:t>
            </a:r>
            <a:r>
              <a:rPr lang="en-US" dirty="0" smtClean="0"/>
              <a:t> for 50% off  </a:t>
            </a:r>
          </a:p>
          <a:p>
            <a:pPr lvl="1"/>
            <a:r>
              <a:rPr lang="en-US" dirty="0" smtClean="0"/>
              <a:t>ONLY 2 AVAILABLE</a:t>
            </a:r>
          </a:p>
          <a:p>
            <a:r>
              <a:rPr lang="en-US" dirty="0"/>
              <a:t>Use the promo code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london20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20</a:t>
            </a:r>
            <a:r>
              <a:rPr lang="en-US" dirty="0"/>
              <a:t>% off  </a:t>
            </a:r>
          </a:p>
          <a:p>
            <a:pPr lvl="1"/>
            <a:r>
              <a:rPr lang="en-US" dirty="0"/>
              <a:t>ONLY </a:t>
            </a:r>
            <a:r>
              <a:rPr lang="en-US" dirty="0" smtClean="0"/>
              <a:t>4 </a:t>
            </a:r>
            <a:r>
              <a:rPr lang="en-US" dirty="0"/>
              <a:t>AVAILABLE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601200" y="3276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ACTIVE TOMORROW</a:t>
            </a:r>
          </a:p>
          <a:p>
            <a:pPr algn="ctr"/>
            <a:r>
              <a:rPr lang="en-US" b="1" dirty="0" smtClean="0"/>
              <a:t>2/21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6334125" cy="4525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VLAN 5000</a:t>
            </a:r>
          </a:p>
          <a:p>
            <a:pPr lvl="1"/>
            <a:r>
              <a:rPr lang="en-US" sz="3600" dirty="0" smtClean="0"/>
              <a:t>C</a:t>
            </a:r>
            <a:r>
              <a:rPr lang="en-US" sz="3600" dirty="0" smtClean="0"/>
              <a:t>an you configure it?</a:t>
            </a:r>
          </a:p>
          <a:p>
            <a:endParaRPr lang="en-US" sz="4000" dirty="0" smtClean="0"/>
          </a:p>
          <a:p>
            <a:r>
              <a:rPr lang="en-US" sz="4000" dirty="0" smtClean="0"/>
              <a:t>Why not?</a:t>
            </a:r>
            <a:endParaRPr lang="en-US" sz="4000" dirty="0"/>
          </a:p>
          <a:p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418905"/>
            <a:ext cx="4048125" cy="553402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47732" y="5745404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openconfig-vlan.yang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730984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YANG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300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Structures…Data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8090" y="1219200"/>
            <a:ext cx="4191000" cy="440120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"id": "10",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"name": "web"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"id": "20",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"name": "app"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"id": "30",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"name":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1371600"/>
            <a:ext cx="4191000" cy="3170099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name: web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state: down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541699"/>
            <a:ext cx="69597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model or schema defines what you can do</a:t>
            </a:r>
          </a:p>
          <a:p>
            <a:r>
              <a:rPr lang="en-US" sz="2800" dirty="0" smtClean="0"/>
              <a:t>Structure, keys, valid values, semantics….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7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that adheres to a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Devices </a:t>
            </a:r>
            <a:r>
              <a:rPr lang="en-US" sz="3600" b="1" u="sng" dirty="0" smtClean="0"/>
              <a:t>can</a:t>
            </a:r>
            <a:r>
              <a:rPr lang="en-US" sz="3600" dirty="0" smtClean="0"/>
              <a:t> support multiple models…</a:t>
            </a:r>
          </a:p>
          <a:p>
            <a:endParaRPr lang="en-US" sz="3600" dirty="0"/>
          </a:p>
          <a:p>
            <a:r>
              <a:rPr lang="en-US" sz="3600" dirty="0" smtClean="0"/>
              <a:t>…so they support different data structures– more flexibility and hopefully they are vendor neutral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</a:t>
            </a:r>
            <a:r>
              <a:rPr lang="en-US" sz="3600" u="sng" dirty="0" smtClean="0"/>
              <a:t>This is how you “use” the data.  More important.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</a:t>
            </a:r>
            <a:r>
              <a:rPr lang="en-US" sz="3600" u="sng" dirty="0" smtClean="0"/>
              <a:t>How (YANG) it’s modeled is less important.</a:t>
            </a:r>
          </a:p>
          <a:p>
            <a:endParaRPr lang="en-US" sz="3600" dirty="0"/>
          </a:p>
          <a:p>
            <a:r>
              <a:rPr lang="en-US" sz="3600" dirty="0" smtClean="0"/>
              <a:t>Let’s see it in action.</a:t>
            </a:r>
          </a:p>
        </p:txBody>
      </p:sp>
    </p:spTree>
    <p:extLst>
      <p:ext uri="{BB962C8B-B14F-4D97-AF65-F5344CB8AC3E}">
        <p14:creationId xmlns:p14="http://schemas.microsoft.com/office/powerpoint/2010/main" val="19010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010" y="76200"/>
            <a:ext cx="5181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1374569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Python</a:t>
            </a:r>
          </a:p>
          <a:p>
            <a:r>
              <a:rPr lang="en-US" sz="3600" dirty="0" smtClean="0"/>
              <a:t>Postman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31569"/>
            <a:ext cx="10379765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requests.auth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HTTPBasicAuth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requests.packages.urllib3.disable_warnings()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HTTPBasicAuth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'ntc123')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"Content-Type": "application/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yang-data+json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"Accept": "application/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yang-data+json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parser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argparse.ArgumentParser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(description='IOS-XE Model Testing')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('-m', '--model', help='Enter name of the model', choices=['native',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openconfig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']),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('-d', '--device', help='Enter device hostname or IP', default='csr1')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parser.parse_args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args.model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== "native":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'https://{}/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Cisco-IOS-XE-native:native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/3'.format(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args.device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args.model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'https://{}/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ietf-interfaces:interfaces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/interface=GigabitEthernet3'.format(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args.device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args.model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openconfig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'https://{}/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openconfig-interfaces:interfaces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/interface=GigabitEthernet3'.format(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args.device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headers=headers,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verify=False)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2C">
      <a:dk1>
        <a:srgbClr val="919195"/>
      </a:dk1>
      <a:lt1>
        <a:sysClr val="window" lastClr="FFFFFF"/>
      </a:lt1>
      <a:dk2>
        <a:srgbClr val="0063AE"/>
      </a:dk2>
      <a:lt2>
        <a:srgbClr val="F2F2F2"/>
      </a:lt2>
      <a:accent1>
        <a:srgbClr val="2EB77A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Yotta SOW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70595</TotalTime>
  <Words>648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Palatino Linotype</vt:lpstr>
      <vt:lpstr>Wingdings</vt:lpstr>
      <vt:lpstr>Office Theme</vt:lpstr>
      <vt:lpstr>PowerPoint Presentation</vt:lpstr>
      <vt:lpstr>Agenda</vt:lpstr>
      <vt:lpstr>Who is this American?</vt:lpstr>
      <vt:lpstr>the [real] agenda</vt:lpstr>
      <vt:lpstr>Advertisement </vt:lpstr>
      <vt:lpstr>Data Models</vt:lpstr>
      <vt:lpstr>Data Structures…Data</vt:lpstr>
      <vt:lpstr>Data that adheres to a model</vt:lpstr>
      <vt:lpstr>Demo</vt:lpstr>
      <vt:lpstr>Consuming Network Automation</vt:lpstr>
      <vt:lpstr>Demo Scenarios</vt:lpstr>
      <vt:lpstr>Demo Architecture</vt:lpstr>
      <vt:lpstr>PowerPoint Presentation</vt:lpstr>
      <vt:lpstr>Closing Thoughts…</vt:lpstr>
    </vt:vector>
  </TitlesOfParts>
  <Company>Network to Code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Edelman</dc:creator>
  <cp:lastModifiedBy>jedelman</cp:lastModifiedBy>
  <cp:revision>338</cp:revision>
  <dcterms:created xsi:type="dcterms:W3CDTF">2014-09-02T18:49:18Z</dcterms:created>
  <dcterms:modified xsi:type="dcterms:W3CDTF">2018-02-21T10:07:05Z</dcterms:modified>
</cp:coreProperties>
</file>