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8" r:id="rId1"/>
  </p:sldMasterIdLst>
  <p:notesMasterIdLst>
    <p:notesMasterId r:id="rId24"/>
  </p:notesMasterIdLst>
  <p:handoutMasterIdLst>
    <p:handoutMasterId r:id="rId25"/>
  </p:handoutMasterIdLst>
  <p:sldIdLst>
    <p:sldId id="256" r:id="rId2"/>
    <p:sldId id="258" r:id="rId3"/>
    <p:sldId id="259" r:id="rId4"/>
    <p:sldId id="294" r:id="rId5"/>
    <p:sldId id="300" r:id="rId6"/>
    <p:sldId id="301" r:id="rId7"/>
    <p:sldId id="295" r:id="rId8"/>
    <p:sldId id="296" r:id="rId9"/>
    <p:sldId id="306" r:id="rId10"/>
    <p:sldId id="307" r:id="rId11"/>
    <p:sldId id="308" r:id="rId12"/>
    <p:sldId id="309" r:id="rId13"/>
    <p:sldId id="310" r:id="rId14"/>
    <p:sldId id="305" r:id="rId15"/>
    <p:sldId id="287" r:id="rId16"/>
    <p:sldId id="269" r:id="rId17"/>
    <p:sldId id="288" r:id="rId18"/>
    <p:sldId id="289" r:id="rId19"/>
    <p:sldId id="302" r:id="rId20"/>
    <p:sldId id="303" r:id="rId21"/>
    <p:sldId id="304" r:id="rId22"/>
    <p:sldId id="264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1E370F6-7DF4-F54D-B9DF-9D5D591BEA5B}">
          <p14:sldIdLst>
            <p14:sldId id="256"/>
            <p14:sldId id="258"/>
            <p14:sldId id="259"/>
            <p14:sldId id="294"/>
            <p14:sldId id="300"/>
            <p14:sldId id="301"/>
            <p14:sldId id="295"/>
            <p14:sldId id="296"/>
            <p14:sldId id="306"/>
            <p14:sldId id="307"/>
            <p14:sldId id="308"/>
            <p14:sldId id="309"/>
            <p14:sldId id="310"/>
            <p14:sldId id="305"/>
            <p14:sldId id="287"/>
            <p14:sldId id="269"/>
            <p14:sldId id="288"/>
            <p14:sldId id="289"/>
            <p14:sldId id="302"/>
            <p14:sldId id="303"/>
            <p14:sldId id="304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24"/>
    <p:restoredTop sz="94795"/>
  </p:normalViewPr>
  <p:slideViewPr>
    <p:cSldViewPr snapToGrid="0">
      <p:cViewPr varScale="1">
        <p:scale>
          <a:sx n="106" d="100"/>
          <a:sy n="106" d="100"/>
        </p:scale>
        <p:origin x="1080" y="4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00BAE4D-1DF5-DBC8-C0E1-341A698F0B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7055B0-A7BF-D385-29FD-1C647D2CAD3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8EEF22-1558-4F4E-E780-476DE05D47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A91834-0B04-3E19-155D-1ADB0692095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F13574-AD33-664A-9A18-59BB3DCAFFDB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E0F55C-F448-81FB-ADC7-496DCE5E0F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-11112"/>
            <a:ext cx="19050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0781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884A5F-B9F5-9B43-BE5B-EBBCD5646595}" type="datetimeFigureOut">
              <a:rPr lang="en-US" smtClean="0"/>
              <a:t>4/22/25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91FFD5-F11F-1A49-B4BA-FB7EDA4EB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98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260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75E832-4052-C9D6-184A-E9F7E958D5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E51226-DC36-7189-AEF2-4962CBEEB3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108FBF-79B2-DF7A-1B14-83210C36F4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F4DB22-7C04-B0A3-6C3B-42BABD2A9C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3483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35946-9050-2012-F33C-E90E151E8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B2D498-670D-E4B3-3D71-40950396C7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9AEE56-815A-1DF6-E413-22191B55D5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CF27E-199B-88F0-0A48-25BBCBA3C3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3213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69BED5-0FB0-4987-4843-8944A8062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FB6D8C-C304-1768-5073-DFFCE889BE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0BB17C-C4FB-9846-E602-BB0A8DD30C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8C2C9A-6BB9-A03A-934A-04711A0623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831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F5544-6753-F0D9-26E4-7993702C9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94E35E-58FB-8752-7273-2191434ACF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1C72E0-55A2-EC66-1813-FB9D5A5113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4B817-0B39-AB12-768C-E069AB380B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371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AF191B-E974-0851-8D0D-F0552946F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27572E-9423-789C-CB53-A4D5689259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468008-D364-3959-ACEA-20029E55A3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157E0-E899-8735-F06B-C6AC712644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19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8069BE-1212-4312-0D7E-4D20B20209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C9B9B7-7162-7A22-7E4E-B534A621D2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0253E5-5896-5CAF-51E7-E6B8E56006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5C078B-1B69-AA1C-9950-07AD66DC09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949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69E4C-B3A9-C7EC-9AFF-67D24E124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BFBF5D-3E8E-3523-EEFF-94E537AF12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9C3826-FD65-2D72-D486-31B6E4060F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ED310-0794-19B7-91D9-D4EE9511F7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00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7E66DB-BF6F-A8F0-8406-172295C5A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5B2E38-4189-4D6A-563B-927372719A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72E52D-A6F5-3698-A4C5-147C464527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0E0AE-8443-6561-AF59-8A96C4BA8D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481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7AE973-006A-3CCD-CDA4-95BC8B69A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2334FE-6ADA-FBD8-2D08-13F9181BFA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F3F473-1A5B-18CF-ACA5-C55223AAB0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492DB-3299-3FF9-0151-DAD44E908F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260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751D66-9C73-0447-8740-55B1E9A75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927FCC-8902-1F17-E9BE-9EB1EBB4F3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D965D6-CFDD-38BE-E1D1-89658A1F60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B047A-E652-4C32-6331-AA78D1A001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339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EFBA31-5E23-F8A4-9D73-079A1DB58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2753F1-A2A4-F0AB-CFB9-E15AFC50CE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5EEDF5-3C25-0B40-FFFC-6597FE7606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06463B-1FE9-93A4-403C-71E396338F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91FFD5-F11F-1A49-B4BA-FB7EDA4EBC1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402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03188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6342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67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A0C0817-A112-4847-8014-A94B7D2A4EA3}" type="datetime1">
              <a:rPr lang="en-US" smtClean="0"/>
              <a:t>4/22/25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A9A0F2-F2C7-E2AE-DD72-C2CA527AAF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958961" y="0"/>
            <a:ext cx="1231557" cy="444500"/>
          </a:xfrm>
        </p:spPr>
        <p:txBody>
          <a:bodyPr/>
          <a:lstStyle/>
          <a:p>
            <a:r>
              <a:rPr lang="en-GB"/>
              <a:t>Click icon to add picture</a:t>
            </a:r>
          </a:p>
        </p:txBody>
      </p:sp>
      <p:pic>
        <p:nvPicPr>
          <p:cNvPr id="11" name="Picture 10" descr="A yellow sign with black text&#10;&#10;Description automatically generated">
            <a:extLst>
              <a:ext uri="{FF2B5EF4-FFF2-40B4-BE49-F238E27FC236}">
                <a16:creationId xmlns:a16="http://schemas.microsoft.com/office/drawing/2014/main" id="{27AD493B-BD62-381E-8858-C07EE1CDC9F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48310" y="0"/>
            <a:ext cx="1743689" cy="430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07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76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9C646AA-F36E-4540-911D-FFFC0A0EF24A}" type="datetime1">
              <a:rPr lang="en-US" smtClean="0"/>
              <a:t>4/22/25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593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4/22/25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962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4/22/25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723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4/22/25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41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4/22/25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08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4/22/25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885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4/22/25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414961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F6FA2B21-3FCD-4721-B95C-427943F61125}" type="datetime1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7" name="Picture 6" descr="A yellow sign with black text&#10;&#10;Description automatically generated">
            <a:extLst>
              <a:ext uri="{FF2B5EF4-FFF2-40B4-BE49-F238E27FC236}">
                <a16:creationId xmlns:a16="http://schemas.microsoft.com/office/drawing/2014/main" id="{2A5087A0-D020-5E80-4D95-C1A2BD6B3097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450750" y="9361"/>
            <a:ext cx="1741250" cy="42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150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  <p:sldLayoutId id="2147483980" r:id="rId12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etwork Technology Background">
            <a:extLst>
              <a:ext uri="{FF2B5EF4-FFF2-40B4-BE49-F238E27FC236}">
                <a16:creationId xmlns:a16="http://schemas.microsoft.com/office/drawing/2014/main" id="{A7997F61-D8B6-EBC7-8970-D0DBC50DE9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434"/>
          <a:stretch/>
        </p:blipFill>
        <p:spPr>
          <a:xfrm>
            <a:off x="0" y="462464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DCC1F8-0C31-FBD0-ADA3-C5F8D4F16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4204138"/>
            <a:ext cx="10965142" cy="126310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GB" sz="4000" dirty="0">
                <a:solidFill>
                  <a:schemeClr val="tx1"/>
                </a:solidFill>
              </a:rPr>
              <a:t>Getting started with - LINKEDIN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DDF65-AE5B-3706-129A-12524D89F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598" y="5467246"/>
            <a:ext cx="10965142" cy="4848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Full stack Skills Bootcamp</a:t>
            </a:r>
            <a:endParaRPr lang="en-US" dirty="0">
              <a:solidFill>
                <a:srgbClr val="6CD0E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0883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4CADEB-DA3C-DB51-8FCB-9DED86FC3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1E0DB-B0E3-A71B-BB52-3EEB74DB1A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Myths About LinkedIn (And Why They’re Wrong)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CC41F-08FF-A36C-ADBA-64A6219A54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190326"/>
            <a:ext cx="7407775" cy="4162348"/>
          </a:xfrm>
        </p:spPr>
        <p:txBody>
          <a:bodyPr anchor="ctr">
            <a:normAutofit/>
          </a:bodyPr>
          <a:lstStyle/>
          <a:p>
            <a:r>
              <a:rPr lang="en-GB" b="1" dirty="0"/>
              <a:t>Myth #3: “It’s just for older professionals.”</a:t>
            </a:r>
            <a:br>
              <a:rPr lang="en-GB" b="1" dirty="0"/>
            </a:br>
            <a:br>
              <a:rPr lang="en-GB" dirty="0"/>
            </a:br>
            <a:r>
              <a:rPr lang="en-GB" b="1" dirty="0"/>
              <a:t>Truth:</a:t>
            </a:r>
            <a:r>
              <a:rPr lang="en-GB" dirty="0"/>
              <a:t> Nope. Gen Z and Millennials are driving huge engagement. A lot of bootcamp grads and young </a:t>
            </a:r>
            <a:r>
              <a:rPr lang="en-GB" dirty="0" err="1"/>
              <a:t>devs</a:t>
            </a:r>
            <a:r>
              <a:rPr lang="en-GB" dirty="0"/>
              <a:t> are using it to land jobs and build personal brands.</a:t>
            </a:r>
          </a:p>
        </p:txBody>
      </p:sp>
    </p:spTree>
    <p:extLst>
      <p:ext uri="{BB962C8B-B14F-4D97-AF65-F5344CB8AC3E}">
        <p14:creationId xmlns:p14="http://schemas.microsoft.com/office/powerpoint/2010/main" val="2460435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191F63-0F82-36B8-116B-6188DAF378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D77D7-6C74-84B4-4FE5-9443C32A2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Myths About LinkedIn (And Why They’re Wrong)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04FF6-4C92-2596-DAE1-4667A10D4E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190326"/>
            <a:ext cx="7407775" cy="4162348"/>
          </a:xfrm>
        </p:spPr>
        <p:txBody>
          <a:bodyPr anchor="ctr">
            <a:normAutofit/>
          </a:bodyPr>
          <a:lstStyle/>
          <a:p>
            <a:r>
              <a:rPr lang="en-GB" b="1" dirty="0"/>
              <a:t>Myth #4: “I don’t have experience, so I shouldn’t be on LinkedIn yet.”</a:t>
            </a:r>
            <a:br>
              <a:rPr lang="en-GB" b="1" dirty="0"/>
            </a:br>
            <a:br>
              <a:rPr lang="en-GB" dirty="0"/>
            </a:br>
            <a:r>
              <a:rPr lang="en-GB" b="1" dirty="0"/>
              <a:t>Truth:</a:t>
            </a:r>
            <a:r>
              <a:rPr lang="en-GB" dirty="0"/>
              <a:t> LinkedIn is where you </a:t>
            </a:r>
            <a:r>
              <a:rPr lang="en-GB" b="1" dirty="0"/>
              <a:t>build your presence</a:t>
            </a:r>
            <a:r>
              <a:rPr lang="en-GB" dirty="0"/>
              <a:t>—not just show it off. Share your journey, post your projects, and grow your network as you learn.</a:t>
            </a:r>
          </a:p>
        </p:txBody>
      </p:sp>
    </p:spTree>
    <p:extLst>
      <p:ext uri="{BB962C8B-B14F-4D97-AF65-F5344CB8AC3E}">
        <p14:creationId xmlns:p14="http://schemas.microsoft.com/office/powerpoint/2010/main" val="6157369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A229A7-947E-AF3F-2D43-C15C343B5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EF5F8-8827-ADE7-0206-2F0B3B83D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Myths About LinkedIn (And Why They’re Wrong)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65716-F41C-3889-3116-6823766BB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190326"/>
            <a:ext cx="7407775" cy="4162348"/>
          </a:xfrm>
        </p:spPr>
        <p:txBody>
          <a:bodyPr anchor="ctr">
            <a:normAutofit/>
          </a:bodyPr>
          <a:lstStyle/>
          <a:p>
            <a:r>
              <a:rPr lang="en-GB" b="1" dirty="0"/>
              <a:t>Myth #5: “Nobody actually reads posts or articles.”</a:t>
            </a:r>
            <a:br>
              <a:rPr lang="en-GB" b="1" dirty="0"/>
            </a:br>
            <a:br>
              <a:rPr lang="en-GB" dirty="0"/>
            </a:br>
            <a:r>
              <a:rPr lang="en-GB" b="1" dirty="0"/>
              <a:t>Truth:</a:t>
            </a:r>
            <a:r>
              <a:rPr lang="en-GB" dirty="0"/>
              <a:t> The algorithm favours good content. If you post consistently with value, people </a:t>
            </a:r>
            <a:r>
              <a:rPr lang="en-GB" b="1" dirty="0"/>
              <a:t>do</a:t>
            </a:r>
            <a:r>
              <a:rPr lang="en-GB" dirty="0"/>
              <a:t> notice—and opportunities can come from it.</a:t>
            </a:r>
          </a:p>
        </p:txBody>
      </p:sp>
    </p:spTree>
    <p:extLst>
      <p:ext uri="{BB962C8B-B14F-4D97-AF65-F5344CB8AC3E}">
        <p14:creationId xmlns:p14="http://schemas.microsoft.com/office/powerpoint/2010/main" val="2753505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595049-A9B1-5472-4B90-EF6FD6994E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B6D7B-7B16-3517-14F3-06E2CF3E9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Myths About LinkedIn (And Why They’re Wrong)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ABB6F-D5D1-D0FC-0C79-1D845EFBDB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190326"/>
            <a:ext cx="7407775" cy="4162348"/>
          </a:xfrm>
        </p:spPr>
        <p:txBody>
          <a:bodyPr anchor="ctr">
            <a:normAutofit/>
          </a:bodyPr>
          <a:lstStyle/>
          <a:p>
            <a:r>
              <a:rPr lang="en-GB" b="1" dirty="0"/>
              <a:t>Myth #6: “It’s too formal—I don’t know how to sound ‘professional.’”</a:t>
            </a:r>
            <a:br>
              <a:rPr lang="en-GB" b="1" dirty="0"/>
            </a:br>
            <a:br>
              <a:rPr lang="en-GB" dirty="0"/>
            </a:br>
            <a:r>
              <a:rPr lang="en-GB" b="1" dirty="0"/>
              <a:t>Truth:</a:t>
            </a:r>
            <a:r>
              <a:rPr lang="en-GB" dirty="0"/>
              <a:t> Just be </a:t>
            </a:r>
            <a:r>
              <a:rPr lang="en-GB" b="1" dirty="0"/>
              <a:t>authentic and respectful</a:t>
            </a:r>
            <a:r>
              <a:rPr lang="en-GB" dirty="0"/>
              <a:t>. You don’t have to sound like a robot. Real stories and genuine thoughts work best.</a:t>
            </a:r>
          </a:p>
        </p:txBody>
      </p:sp>
    </p:spTree>
    <p:extLst>
      <p:ext uri="{BB962C8B-B14F-4D97-AF65-F5344CB8AC3E}">
        <p14:creationId xmlns:p14="http://schemas.microsoft.com/office/powerpoint/2010/main" val="2597524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B35136-D8ED-6C51-6251-F9B0855B5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8712C-8FFF-DDA4-9DBD-F8CC9FB90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Building a Strong Profile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4EE2A-0C49-F000-1664-367B6D09FB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190326"/>
            <a:ext cx="7407775" cy="4162348"/>
          </a:xfrm>
        </p:spPr>
        <p:txBody>
          <a:bodyPr anchor="ctr">
            <a:normAutofit/>
          </a:bodyPr>
          <a:lstStyle/>
          <a:p>
            <a:r>
              <a:rPr lang="en-GB" b="1" dirty="0"/>
              <a:t>Profile Photo</a:t>
            </a:r>
            <a:r>
              <a:rPr lang="en-GB" dirty="0"/>
              <a:t>: Friendly, professional</a:t>
            </a:r>
          </a:p>
          <a:p>
            <a:r>
              <a:rPr lang="en-GB" b="1" dirty="0"/>
              <a:t>Headline</a:t>
            </a:r>
            <a:r>
              <a:rPr lang="en-GB" dirty="0"/>
              <a:t>: Not just “Bootcamp Learner” → e.g., “Junior Full Stack Dev | Passionate about building scalable web apps”</a:t>
            </a:r>
          </a:p>
          <a:p>
            <a:r>
              <a:rPr lang="en-GB" b="1" dirty="0"/>
              <a:t>About Section</a:t>
            </a:r>
            <a:r>
              <a:rPr lang="en-GB" dirty="0"/>
              <a:t>: Tell your story (Who you are + What you’re looking for)</a:t>
            </a:r>
          </a:p>
          <a:p>
            <a:r>
              <a:rPr lang="en-GB" b="1" dirty="0"/>
              <a:t>Experience &amp; Projects</a:t>
            </a:r>
            <a:r>
              <a:rPr lang="en-GB" dirty="0"/>
              <a:t>: Include bootcamp, personal projects, GitHub links</a:t>
            </a:r>
          </a:p>
          <a:p>
            <a:r>
              <a:rPr lang="en-GB" b="1" dirty="0"/>
              <a:t>Skills</a:t>
            </a:r>
            <a:r>
              <a:rPr lang="en-GB" dirty="0"/>
              <a:t>: Add relevant tech and soft skills</a:t>
            </a:r>
          </a:p>
          <a:p>
            <a:r>
              <a:rPr lang="en-GB" b="1" dirty="0"/>
              <a:t>Custom URL</a:t>
            </a:r>
            <a:r>
              <a:rPr lang="en-GB" dirty="0"/>
              <a:t>: </a:t>
            </a:r>
            <a:r>
              <a:rPr lang="en-GB" dirty="0" err="1"/>
              <a:t>linkedin.com</a:t>
            </a:r>
            <a:r>
              <a:rPr lang="en-GB" dirty="0"/>
              <a:t>/in/</a:t>
            </a:r>
            <a:r>
              <a:rPr lang="en-GB" dirty="0" err="1"/>
              <a:t>yourname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108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7E627-D464-8A07-2D07-8862467C1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2A8DE-E7D4-1852-9E9A-147009DA5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Endorsements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D3432-E889-6FB6-BC37-E865B56F74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Others can endorse your listed skills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Increases your profile credibility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Tip: Endorse others → they’ll often endorse you back</a:t>
            </a:r>
          </a:p>
        </p:txBody>
      </p:sp>
    </p:spTree>
    <p:extLst>
      <p:ext uri="{BB962C8B-B14F-4D97-AF65-F5344CB8AC3E}">
        <p14:creationId xmlns:p14="http://schemas.microsoft.com/office/powerpoint/2010/main" val="2025468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8EA1F-757A-0CAD-82A5-0D0564C6F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C4B6C-C56E-4369-84BB-5EB567217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7C5FA-63D8-72C9-6EB4-109F61F5F2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Short written testimonials from colleagues, mentors, instructors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Ask for 2-3 quality recommendations (bootcamp peers, instructors, freelance clients)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Offer to </a:t>
            </a:r>
            <a:r>
              <a:rPr lang="en-GB" b="1" dirty="0"/>
              <a:t>write one in return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35399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B3D4AA-A31B-82F5-B997-94A4392F7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66507-E397-C799-0E31-DF06E62A0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What to Post About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2A2C-0970-C0AC-03F0-057DD3EC6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dirty="0"/>
              <a:t>Project walkthroughs or demos</a:t>
            </a:r>
          </a:p>
          <a:p>
            <a:r>
              <a:rPr lang="en-GB" dirty="0"/>
              <a:t>Lessons learned during coding</a:t>
            </a:r>
          </a:p>
          <a:p>
            <a:r>
              <a:rPr lang="en-GB" dirty="0"/>
              <a:t>Coding tips or challenges you overcame</a:t>
            </a:r>
          </a:p>
          <a:p>
            <a:r>
              <a:rPr lang="en-GB" dirty="0"/>
              <a:t>Industry news + your take</a:t>
            </a:r>
          </a:p>
          <a:p>
            <a:r>
              <a:rPr lang="en-GB" dirty="0"/>
              <a:t>Bootcamp milestones</a:t>
            </a:r>
          </a:p>
          <a:p>
            <a:r>
              <a:rPr lang="en-GB" dirty="0"/>
              <a:t>Job search updates or wins</a:t>
            </a:r>
          </a:p>
        </p:txBody>
      </p:sp>
    </p:spTree>
    <p:extLst>
      <p:ext uri="{BB962C8B-B14F-4D97-AF65-F5344CB8AC3E}">
        <p14:creationId xmlns:p14="http://schemas.microsoft.com/office/powerpoint/2010/main" val="1082753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BBCFAD-AB74-790B-C28F-CC6646FE3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1729B-E9F3-ED10-8134-49B2A015B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Writing Articles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D4F13-686A-C501-DCC7-9DE01A2F4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dirty="0"/>
              <a:t>Great for long-form content &amp; SEO</a:t>
            </a:r>
          </a:p>
          <a:p>
            <a:r>
              <a:rPr lang="en-GB" dirty="0"/>
              <a:t>Examples:</a:t>
            </a:r>
          </a:p>
          <a:p>
            <a:pPr marL="742950" lvl="1" indent="-285750"/>
            <a:r>
              <a:rPr lang="en-GB" dirty="0"/>
              <a:t>“What I Learned Building My First Full Stack App”</a:t>
            </a:r>
          </a:p>
          <a:p>
            <a:pPr marL="742950" lvl="1" indent="-285750"/>
            <a:r>
              <a:rPr lang="en-GB" dirty="0"/>
              <a:t>“Why I Switched Careers to Tech”</a:t>
            </a:r>
          </a:p>
          <a:p>
            <a:r>
              <a:rPr lang="en-GB" dirty="0"/>
              <a:t>Establishes expertise, builds your brand</a:t>
            </a:r>
          </a:p>
        </p:txBody>
      </p:sp>
    </p:spTree>
    <p:extLst>
      <p:ext uri="{BB962C8B-B14F-4D97-AF65-F5344CB8AC3E}">
        <p14:creationId xmlns:p14="http://schemas.microsoft.com/office/powerpoint/2010/main" val="2961728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480C0-6AEC-0688-0C5E-A2C3A66AF4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589C4-4D25-0749-404B-0D76B85E4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Engage with Others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4CD89-371B-97CA-5D74-17D1118C14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dirty="0"/>
              <a:t>Comment on posts with insightful takes</a:t>
            </a:r>
          </a:p>
          <a:p>
            <a:r>
              <a:rPr lang="en-GB" dirty="0"/>
              <a:t>Share posts from tech leaders with your thoughts</a:t>
            </a:r>
          </a:p>
          <a:p>
            <a:r>
              <a:rPr lang="en-GB" dirty="0"/>
              <a:t>Follow people in your niche (</a:t>
            </a:r>
            <a:r>
              <a:rPr lang="en-GB" dirty="0" err="1"/>
              <a:t>devs</a:t>
            </a:r>
            <a:r>
              <a:rPr lang="en-GB" dirty="0"/>
              <a:t>, recruiters, companies)</a:t>
            </a:r>
          </a:p>
          <a:p>
            <a:r>
              <a:rPr lang="en-GB" dirty="0"/>
              <a:t>Join relevant LinkedIn Groups (e.g., "Junior Developers", "Tech Career Changers")</a:t>
            </a:r>
          </a:p>
        </p:txBody>
      </p:sp>
    </p:spTree>
    <p:extLst>
      <p:ext uri="{BB962C8B-B14F-4D97-AF65-F5344CB8AC3E}">
        <p14:creationId xmlns:p14="http://schemas.microsoft.com/office/powerpoint/2010/main" val="3127873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0EC6C-4AE1-B116-58AB-212E68258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Level Up Your Tech Job Hunt with LinkedIn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3B9B7-69BD-DA3B-DA39-22C51B9D92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b="1" dirty="0"/>
              <a:t>Lesson Overview:</a:t>
            </a:r>
          </a:p>
          <a:p>
            <a:r>
              <a:rPr lang="en-GB" dirty="0"/>
              <a:t>In this lesson, we will be introduced to:</a:t>
            </a:r>
            <a:br>
              <a:rPr lang="en-GB" dirty="0"/>
            </a:br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/>
              <a:t>What LinkedIn is and why it matters</a:t>
            </a:r>
          </a:p>
          <a:p>
            <a:pPr>
              <a:buFont typeface="+mj-lt"/>
              <a:buAutoNum type="arabicPeriod"/>
            </a:pPr>
            <a:r>
              <a:rPr lang="en-GB" dirty="0"/>
              <a:t>Key profile tips</a:t>
            </a:r>
          </a:p>
          <a:p>
            <a:pPr>
              <a:buFont typeface="+mj-lt"/>
              <a:buAutoNum type="arabicPeriod"/>
            </a:pPr>
            <a:r>
              <a:rPr lang="en-GB" dirty="0"/>
              <a:t>Using LinkedIn to stand out</a:t>
            </a:r>
          </a:p>
          <a:p>
            <a:pPr>
              <a:buFont typeface="+mj-lt"/>
              <a:buAutoNum type="arabicPeriod"/>
            </a:pPr>
            <a:r>
              <a:rPr lang="en-GB" dirty="0"/>
              <a:t>Smart posting, networking, and job-hunting hacks</a:t>
            </a:r>
          </a:p>
        </p:txBody>
      </p:sp>
    </p:spTree>
    <p:extLst>
      <p:ext uri="{BB962C8B-B14F-4D97-AF65-F5344CB8AC3E}">
        <p14:creationId xmlns:p14="http://schemas.microsoft.com/office/powerpoint/2010/main" val="21129654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81F11E-5AB4-834A-B218-C37CE6CEC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6365F-DCBE-62FD-D22A-653023D79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Responding to Open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FAFDA-0969-7200-F85C-77DD9D6D3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dirty="0"/>
              <a:t>Many people post job-related or technical questions</a:t>
            </a:r>
          </a:p>
          <a:p>
            <a:r>
              <a:rPr lang="en-GB" dirty="0"/>
              <a:t>Add value with helpful, respectful responses</a:t>
            </a:r>
          </a:p>
          <a:p>
            <a:r>
              <a:rPr lang="en-GB" dirty="0"/>
              <a:t>Builds visibility + shows you know your stuff</a:t>
            </a:r>
          </a:p>
        </p:txBody>
      </p:sp>
    </p:spTree>
    <p:extLst>
      <p:ext uri="{BB962C8B-B14F-4D97-AF65-F5344CB8AC3E}">
        <p14:creationId xmlns:p14="http://schemas.microsoft.com/office/powerpoint/2010/main" val="655777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D7E77B-F6E8-AEF1-7592-2F7E23AEDB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082D1-1B2A-AB40-BE3A-3ECCF98F9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Top LinkedIn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414DF-B24F-59E8-C93D-C7E9B9564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dirty="0"/>
              <a:t>Set a consistent posting schedule (1-2x/week)</a:t>
            </a:r>
          </a:p>
          <a:p>
            <a:r>
              <a:rPr lang="en-GB" dirty="0"/>
              <a:t>Use keywords recruiters search for (React, REST, SQL, etc.)</a:t>
            </a:r>
          </a:p>
          <a:p>
            <a:r>
              <a:rPr lang="en-GB" dirty="0"/>
              <a:t>Follow companies you're interested in</a:t>
            </a:r>
          </a:p>
          <a:p>
            <a:r>
              <a:rPr lang="en-GB" dirty="0"/>
              <a:t>Turn on “Open to Work”</a:t>
            </a:r>
          </a:p>
          <a:p>
            <a:r>
              <a:rPr lang="en-GB" dirty="0"/>
              <a:t>Don’t be afraid to DM people politely</a:t>
            </a:r>
          </a:p>
          <a:p>
            <a:r>
              <a:rPr lang="en-GB" dirty="0"/>
              <a:t>Treat your profile like a landing page</a:t>
            </a:r>
          </a:p>
        </p:txBody>
      </p:sp>
    </p:spTree>
    <p:extLst>
      <p:ext uri="{BB962C8B-B14F-4D97-AF65-F5344CB8AC3E}">
        <p14:creationId xmlns:p14="http://schemas.microsoft.com/office/powerpoint/2010/main" val="26055237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4E187-63BA-683D-B61F-11A4E6D44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077494"/>
            <a:ext cx="11029616" cy="1013800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solidFill>
                  <a:schemeClr val="accent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881208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D69EB-42C6-BBE7-4191-2CACF89B9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What is </a:t>
            </a:r>
            <a:r>
              <a:rPr lang="en-GB" dirty="0" err="1"/>
              <a:t>linkedin</a:t>
            </a:r>
            <a:r>
              <a:rPr lang="en-GB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EFC59-A100-3F49-F885-8DA5AADABF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354127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dirty="0"/>
              <a:t>A professional social networking platform</a:t>
            </a:r>
          </a:p>
          <a:p>
            <a:r>
              <a:rPr lang="en-GB" dirty="0"/>
              <a:t>Think of it as your digital resume + networking space</a:t>
            </a:r>
          </a:p>
          <a:p>
            <a:r>
              <a:rPr lang="en-GB" dirty="0"/>
              <a:t>Used to connect, learn, and get hired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CEE49A-54EA-C205-BCF5-FDFA2A55E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9627" y="1920240"/>
            <a:ext cx="5631180" cy="3754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924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F4E8A-486A-2A28-641E-49834027C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8870E-96B8-77F6-1D2B-B305F7946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A Short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276C5-A7E7-E399-8F6B-9FEBE2596D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dirty="0"/>
              <a:t>Launched in 2003</a:t>
            </a:r>
          </a:p>
          <a:p>
            <a:r>
              <a:rPr lang="en-GB" dirty="0"/>
              <a:t>Bought by Microsoft in 2016</a:t>
            </a:r>
          </a:p>
          <a:p>
            <a:r>
              <a:rPr lang="en-GB" dirty="0"/>
              <a:t>Now over 1 billion users globally</a:t>
            </a:r>
          </a:p>
          <a:p>
            <a:r>
              <a:rPr lang="en-GB" dirty="0"/>
              <a:t>#1 platform for B2B and professional recruitment</a:t>
            </a:r>
          </a:p>
        </p:txBody>
      </p:sp>
    </p:spTree>
    <p:extLst>
      <p:ext uri="{BB962C8B-B14F-4D97-AF65-F5344CB8AC3E}">
        <p14:creationId xmlns:p14="http://schemas.microsoft.com/office/powerpoint/2010/main" val="3086993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6212F4-9362-C69D-8F3A-F551FB47B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905BB-2C95-4EA4-6529-E0075CB43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Who Uses LinkedIn?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9BE71-5423-9D9A-06F5-DBCEA626A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dirty="0"/>
              <a:t>Recruiters &amp; Hiring Managers</a:t>
            </a:r>
          </a:p>
          <a:p>
            <a:r>
              <a:rPr lang="en-GB" dirty="0"/>
              <a:t>Job Seekers</a:t>
            </a:r>
          </a:p>
          <a:p>
            <a:r>
              <a:rPr lang="en-GB" dirty="0"/>
              <a:t>Professionals across all industries</a:t>
            </a:r>
          </a:p>
          <a:p>
            <a:r>
              <a:rPr lang="en-GB" dirty="0"/>
              <a:t>Developers, designers, PMs, data scientists</a:t>
            </a:r>
          </a:p>
          <a:p>
            <a:r>
              <a:rPr lang="en-GB" dirty="0"/>
              <a:t>Companies sharing updates, posting jobs</a:t>
            </a:r>
          </a:p>
        </p:txBody>
      </p:sp>
    </p:spTree>
    <p:extLst>
      <p:ext uri="{BB962C8B-B14F-4D97-AF65-F5344CB8AC3E}">
        <p14:creationId xmlns:p14="http://schemas.microsoft.com/office/powerpoint/2010/main" val="1292854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9A97C5-7ADD-4421-04AB-FC01B3F1D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BE476-901B-41D3-2B6D-291D854A8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Why Should I care?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0C197-22C7-3924-D983-C44438BDF2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GB" dirty="0"/>
              <a:t>87% of recruiters use LinkedIn regularly</a:t>
            </a:r>
          </a:p>
          <a:p>
            <a:r>
              <a:rPr lang="en-GB" dirty="0"/>
              <a:t>Hiring often happens via warm connections</a:t>
            </a:r>
          </a:p>
          <a:p>
            <a:r>
              <a:rPr lang="en-GB" dirty="0"/>
              <a:t>You can be found instead of always applying</a:t>
            </a:r>
          </a:p>
          <a:p>
            <a:r>
              <a:rPr lang="en-GB" dirty="0"/>
              <a:t>Build a tech-focused personal brand</a:t>
            </a:r>
          </a:p>
        </p:txBody>
      </p:sp>
    </p:spTree>
    <p:extLst>
      <p:ext uri="{BB962C8B-B14F-4D97-AF65-F5344CB8AC3E}">
        <p14:creationId xmlns:p14="http://schemas.microsoft.com/office/powerpoint/2010/main" val="29842544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9990DB-F106-7905-A8D0-4A88C162F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0FC5C-94D3-FF52-0A61-780824DF7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Free vs Paid (Premium</a:t>
            </a:r>
          </a:p>
        </p:txBody>
      </p:sp>
      <p:pic>
        <p:nvPicPr>
          <p:cNvPr id="6" name="Content Placeholder 5" descr="A screenshot of a black screen&#10;&#10;AI-generated content may be incorrect.">
            <a:extLst>
              <a:ext uri="{FF2B5EF4-FFF2-40B4-BE49-F238E27FC236}">
                <a16:creationId xmlns:a16="http://schemas.microsoft.com/office/drawing/2014/main" id="{ABFD3FDE-233E-1D7F-7F1F-1E3A98A7A32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58574" y="2325194"/>
            <a:ext cx="9342269" cy="3803147"/>
          </a:xfrm>
        </p:spPr>
      </p:pic>
    </p:spTree>
    <p:extLst>
      <p:ext uri="{BB962C8B-B14F-4D97-AF65-F5344CB8AC3E}">
        <p14:creationId xmlns:p14="http://schemas.microsoft.com/office/powerpoint/2010/main" val="801162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3A2D5-79EF-6C4B-982A-B0D8EF322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CCBB0-58ED-9772-C2E0-855EA4A02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Myths About LinkedIn (And Why They’re Wrong)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28E33-DB28-2F65-94EE-1FCCDFB3B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190326"/>
            <a:ext cx="7407775" cy="4162348"/>
          </a:xfrm>
        </p:spPr>
        <p:txBody>
          <a:bodyPr anchor="ctr">
            <a:normAutofit/>
          </a:bodyPr>
          <a:lstStyle/>
          <a:p>
            <a:r>
              <a:rPr lang="en-GB" b="1" dirty="0"/>
              <a:t>Myth #1: “I need a paid account to actually get noticed.”</a:t>
            </a:r>
            <a:br>
              <a:rPr lang="en-GB" b="1" dirty="0"/>
            </a:br>
            <a:br>
              <a:rPr lang="en-GB" dirty="0"/>
            </a:br>
            <a:r>
              <a:rPr lang="en-GB" b="1" dirty="0"/>
              <a:t>Truth:</a:t>
            </a:r>
            <a:r>
              <a:rPr lang="en-GB" dirty="0"/>
              <a:t> The free version is powerful. You can build a great profile, connect with people, and get hired—all without paying. Paid is helpful, but not necessary, especially early on.</a:t>
            </a:r>
          </a:p>
        </p:txBody>
      </p:sp>
    </p:spTree>
    <p:extLst>
      <p:ext uri="{BB962C8B-B14F-4D97-AF65-F5344CB8AC3E}">
        <p14:creationId xmlns:p14="http://schemas.microsoft.com/office/powerpoint/2010/main" val="2497984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0D664A-1683-8779-6C68-08D9EC71D6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DADF1-C0CE-F3A2-5FBE-B8589EF12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GB" dirty="0"/>
              <a:t>Myths About LinkedIn (And Why They’re Wrong)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FE153A-AEA4-2EA3-4F48-745DB0823D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190326"/>
            <a:ext cx="7407775" cy="4162348"/>
          </a:xfrm>
        </p:spPr>
        <p:txBody>
          <a:bodyPr anchor="ctr">
            <a:normAutofit/>
          </a:bodyPr>
          <a:lstStyle/>
          <a:p>
            <a:r>
              <a:rPr lang="en-GB" b="1" dirty="0"/>
              <a:t>Myth #2: “LinkedIn is only for corporate types and boring suits.”</a:t>
            </a:r>
            <a:br>
              <a:rPr lang="en-GB" dirty="0"/>
            </a:br>
            <a:br>
              <a:rPr lang="en-GB" dirty="0"/>
            </a:br>
            <a:r>
              <a:rPr lang="en-GB" b="1" dirty="0"/>
              <a:t>Truth:</a:t>
            </a:r>
            <a:r>
              <a:rPr lang="en-GB" dirty="0"/>
              <a:t> LinkedIn has evolved. It’s full of </a:t>
            </a:r>
            <a:r>
              <a:rPr lang="en-GB" dirty="0" err="1"/>
              <a:t>devs</a:t>
            </a:r>
            <a:r>
              <a:rPr lang="en-GB" dirty="0"/>
              <a:t>, designers, startup folks, creators, and career-changers. You’ll see memes, hot takes, tech rants, and legit career advice.</a:t>
            </a:r>
          </a:p>
        </p:txBody>
      </p:sp>
    </p:spTree>
    <p:extLst>
      <p:ext uri="{BB962C8B-B14F-4D97-AF65-F5344CB8AC3E}">
        <p14:creationId xmlns:p14="http://schemas.microsoft.com/office/powerpoint/2010/main" val="426805107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Step8Up Ltd">
      <a:dk1>
        <a:srgbClr val="011892"/>
      </a:dk1>
      <a:lt1>
        <a:srgbClr val="FFFFFF"/>
      </a:lt1>
      <a:dk2>
        <a:srgbClr val="FF9300"/>
      </a:dk2>
      <a:lt2>
        <a:srgbClr val="E7E6E6"/>
      </a:lt2>
      <a:accent1>
        <a:srgbClr val="0E182B"/>
      </a:accent1>
      <a:accent2>
        <a:srgbClr val="F68138"/>
      </a:accent2>
      <a:accent3>
        <a:srgbClr val="A5A5A5"/>
      </a:accent3>
      <a:accent4>
        <a:srgbClr val="FFC000"/>
      </a:accent4>
      <a:accent5>
        <a:srgbClr val="61A9E9"/>
      </a:accent5>
      <a:accent6>
        <a:srgbClr val="90E15D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68CC33E-66BB-3D4F-AC4E-4E4FF8B683C4}" vid="{3CAADF33-9D07-F64D-BA70-6AC6839C8F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1860</TotalTime>
  <Words>854</Words>
  <Application>Microsoft Macintosh PowerPoint</Application>
  <PresentationFormat>Widescreen</PresentationFormat>
  <Paragraphs>99</Paragraphs>
  <Slides>22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Aptos</vt:lpstr>
      <vt:lpstr>Aptos Display</vt:lpstr>
      <vt:lpstr>Arial</vt:lpstr>
      <vt:lpstr>Wingdings 2</vt:lpstr>
      <vt:lpstr>Dividend</vt:lpstr>
      <vt:lpstr>Getting started with - LINKEDIN</vt:lpstr>
      <vt:lpstr>Level Up Your Tech Job Hunt with LinkedIn</vt:lpstr>
      <vt:lpstr>What is linkedin?</vt:lpstr>
      <vt:lpstr>A Short History</vt:lpstr>
      <vt:lpstr>Who Uses LinkedIn?</vt:lpstr>
      <vt:lpstr>Why Should I care?</vt:lpstr>
      <vt:lpstr>Free vs Paid (Premium</vt:lpstr>
      <vt:lpstr>Myths About LinkedIn (And Why They’re Wrong)</vt:lpstr>
      <vt:lpstr>Myths About LinkedIn (And Why They’re Wrong)</vt:lpstr>
      <vt:lpstr>Myths About LinkedIn (And Why They’re Wrong)</vt:lpstr>
      <vt:lpstr>Myths About LinkedIn (And Why They’re Wrong)</vt:lpstr>
      <vt:lpstr>Myths About LinkedIn (And Why They’re Wrong)</vt:lpstr>
      <vt:lpstr>Myths About LinkedIn (And Why They’re Wrong)</vt:lpstr>
      <vt:lpstr>Building a Strong Profile</vt:lpstr>
      <vt:lpstr>Endorsements</vt:lpstr>
      <vt:lpstr>Recommendations</vt:lpstr>
      <vt:lpstr>What to Post About</vt:lpstr>
      <vt:lpstr>Writing Articles</vt:lpstr>
      <vt:lpstr>Engage with Others</vt:lpstr>
      <vt:lpstr>Responding to Open Questions</vt:lpstr>
      <vt:lpstr>Top LinkedIn Tips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Terminal, GitHub, and VSCode</dc:title>
  <dc:creator>Jason Sammon</dc:creator>
  <cp:lastModifiedBy>Jason Sammon</cp:lastModifiedBy>
  <cp:revision>17</cp:revision>
  <dcterms:created xsi:type="dcterms:W3CDTF">2024-09-09T14:17:17Z</dcterms:created>
  <dcterms:modified xsi:type="dcterms:W3CDTF">2025-04-22T15:31:04Z</dcterms:modified>
</cp:coreProperties>
</file>