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4"/>
  </p:sldMasterIdLst>
  <p:notesMasterIdLst>
    <p:notesMasterId r:id="rId20"/>
  </p:notesMasterIdLst>
  <p:handoutMasterIdLst>
    <p:handoutMasterId r:id="rId21"/>
  </p:handoutMasterIdLst>
  <p:sldIdLst>
    <p:sldId id="347" r:id="rId5"/>
    <p:sldId id="342" r:id="rId6"/>
    <p:sldId id="351" r:id="rId7"/>
    <p:sldId id="324" r:id="rId8"/>
    <p:sldId id="352" r:id="rId9"/>
    <p:sldId id="339" r:id="rId10"/>
    <p:sldId id="360" r:id="rId11"/>
    <p:sldId id="363" r:id="rId12"/>
    <p:sldId id="357" r:id="rId13"/>
    <p:sldId id="362" r:id="rId14"/>
    <p:sldId id="359" r:id="rId15"/>
    <p:sldId id="336" r:id="rId16"/>
    <p:sldId id="337" r:id="rId17"/>
    <p:sldId id="364" r:id="rId18"/>
    <p:sldId id="322" r:id="rId19"/>
  </p:sldIdLst>
  <p:sldSz cx="12192000" cy="6858000"/>
  <p:notesSz cx="7010400" cy="92964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797" userDrawn="1">
          <p15:clr>
            <a:srgbClr val="A4A3A4"/>
          </p15:clr>
        </p15:guide>
        <p15:guide id="2" pos="1360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  <p15:guide id="5" orient="horz" pos="3680" userDrawn="1">
          <p15:clr>
            <a:srgbClr val="A4A3A4"/>
          </p15:clr>
        </p15:guide>
        <p15:guide id="6" pos="6168" userDrawn="1">
          <p15:clr>
            <a:srgbClr val="A4A3A4"/>
          </p15:clr>
        </p15:guide>
        <p15:guide id="7" orient="horz" pos="2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1111"/>
    <a:srgbClr val="FF0000"/>
    <a:srgbClr val="66FF33"/>
    <a:srgbClr val="CCFF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74" autoAdjust="0"/>
    <p:restoredTop sz="94608" autoAdjust="0"/>
  </p:normalViewPr>
  <p:slideViewPr>
    <p:cSldViewPr snapToGrid="0">
      <p:cViewPr>
        <p:scale>
          <a:sx n="76" d="100"/>
          <a:sy n="76" d="100"/>
        </p:scale>
        <p:origin x="-628" y="32"/>
      </p:cViewPr>
      <p:guideLst>
        <p:guide orient="horz" pos="1797"/>
        <p:guide orient="horz" pos="232"/>
        <p:guide orient="horz" pos="3884"/>
        <p:guide orient="horz" pos="3680"/>
        <p:guide orient="horz" pos="2840"/>
        <p:guide pos="1360"/>
        <p:guide pos="61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53"/>
    </p:cViewPr>
  </p:sorterViewPr>
  <p:notesViewPr>
    <p:cSldViewPr snapToGrid="0">
      <p:cViewPr varScale="1">
        <p:scale>
          <a:sx n="110" d="100"/>
          <a:sy n="110" d="100"/>
        </p:scale>
        <p:origin x="-642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/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1443" name="Rectangle 3">
            <a:extLst/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1444" name="Rectangle 4">
            <a:extLst/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1445" name="Rectangle 5">
            <a:extLst/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C6A316C9-74A4-445C-A705-B4F4E6E63D01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0055708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/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219" name="Rectangle 3">
            <a:extLst/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>
            <a:extLst/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9222" name="Rectangle 6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223" name="Rectangle 7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2414BE3A-5E74-4694-8DB7-A2826F15BCA1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6340185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>
              <a:latin typeface="Arial" panose="020B0604020202020204" pitchFamily="34" charset="0"/>
            </a:endParaRPr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D00C2E-3488-4292-948B-638C1E3004C3}" type="slidenum">
              <a:rPr lang="es-ES" altLang="es-MX" smtClean="0"/>
              <a:pPr>
                <a:spcBef>
                  <a:spcPct val="0"/>
                </a:spcBef>
              </a:pPr>
              <a:t>1</a:t>
            </a:fld>
            <a:endParaRPr lang="es-ES" altLang="es-MX" smtClean="0"/>
          </a:p>
        </p:txBody>
      </p:sp>
    </p:spTree>
    <p:extLst>
      <p:ext uri="{BB962C8B-B14F-4D97-AF65-F5344CB8AC3E}">
        <p14:creationId xmlns:p14="http://schemas.microsoft.com/office/powerpoint/2010/main" val="3579104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>
              <a:latin typeface="Arial" panose="020B0604020202020204" pitchFamily="34" charset="0"/>
            </a:endParaRPr>
          </a:p>
        </p:txBody>
      </p:sp>
      <p:sp>
        <p:nvSpPr>
          <p:cNvPr id="31748" name="3 Marcador de número de diapositiva"/>
          <p:cNvSpPr txBox="1">
            <a:spLocks noGrp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CBAB4D1-4BDE-4D53-8837-9E312F5ABBE0}" type="slidenum">
              <a:rPr lang="es-ES" altLang="es-MX" b="0"/>
              <a:pPr algn="r" eaLnBrk="1" hangingPunct="1">
                <a:spcBef>
                  <a:spcPct val="0"/>
                </a:spcBef>
              </a:pPr>
              <a:t>13</a:t>
            </a:fld>
            <a:endParaRPr lang="es-ES" altLang="es-MX" b="0"/>
          </a:p>
        </p:txBody>
      </p:sp>
    </p:spTree>
    <p:extLst>
      <p:ext uri="{BB962C8B-B14F-4D97-AF65-F5344CB8AC3E}">
        <p14:creationId xmlns:p14="http://schemas.microsoft.com/office/powerpoint/2010/main" val="797824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>
              <a:latin typeface="Arial" panose="020B0604020202020204" pitchFamily="34" charset="0"/>
            </a:endParaRPr>
          </a:p>
        </p:txBody>
      </p:sp>
      <p:sp>
        <p:nvSpPr>
          <p:cNvPr id="31748" name="3 Marcador de número de diapositiva"/>
          <p:cNvSpPr txBox="1">
            <a:spLocks noGrp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CBAB4D1-4BDE-4D53-8837-9E312F5ABBE0}" type="slidenum">
              <a:rPr lang="es-ES" altLang="es-MX" b="0"/>
              <a:pPr algn="r" eaLnBrk="1" hangingPunct="1">
                <a:spcBef>
                  <a:spcPct val="0"/>
                </a:spcBef>
              </a:pPr>
              <a:t>14</a:t>
            </a:fld>
            <a:endParaRPr lang="es-ES" altLang="es-MX" b="0"/>
          </a:p>
        </p:txBody>
      </p:sp>
    </p:spTree>
    <p:extLst>
      <p:ext uri="{BB962C8B-B14F-4D97-AF65-F5344CB8AC3E}">
        <p14:creationId xmlns:p14="http://schemas.microsoft.com/office/powerpoint/2010/main" val="545787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Marcador de imagen de diapositiva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3584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>
              <a:latin typeface="Arial" panose="020B0604020202020204" pitchFamily="34" charset="0"/>
            </a:endParaRPr>
          </a:p>
        </p:txBody>
      </p:sp>
      <p:sp>
        <p:nvSpPr>
          <p:cNvPr id="3584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8650436-B55F-4129-98AA-BE4240B3F0B3}" type="slidenum">
              <a:rPr lang="es-ES" altLang="es-MX" smtClean="0"/>
              <a:pPr>
                <a:spcBef>
                  <a:spcPct val="0"/>
                </a:spcBef>
              </a:pPr>
              <a:t>15</a:t>
            </a:fld>
            <a:endParaRPr lang="es-ES" altLang="es-MX" smtClean="0"/>
          </a:p>
        </p:txBody>
      </p:sp>
    </p:spTree>
    <p:extLst>
      <p:ext uri="{BB962C8B-B14F-4D97-AF65-F5344CB8AC3E}">
        <p14:creationId xmlns:p14="http://schemas.microsoft.com/office/powerpoint/2010/main" val="659360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Marcador de imagen de diapositiva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1024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>
              <a:latin typeface="Arial" panose="020B0604020202020204" pitchFamily="34" charset="0"/>
            </a:endParaRPr>
          </a:p>
        </p:txBody>
      </p:sp>
      <p:sp>
        <p:nvSpPr>
          <p:cNvPr id="1024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15F106-151A-49CC-9437-26CAFF008B93}" type="slidenum">
              <a:rPr lang="es-ES" altLang="es-MX" smtClean="0"/>
              <a:pPr>
                <a:spcBef>
                  <a:spcPct val="0"/>
                </a:spcBef>
              </a:pPr>
              <a:t>3</a:t>
            </a:fld>
            <a:endParaRPr lang="es-ES" altLang="es-MX" smtClean="0"/>
          </a:p>
        </p:txBody>
      </p:sp>
    </p:spTree>
    <p:extLst>
      <p:ext uri="{BB962C8B-B14F-4D97-AF65-F5344CB8AC3E}">
        <p14:creationId xmlns:p14="http://schemas.microsoft.com/office/powerpoint/2010/main" val="915563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1229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>
              <a:latin typeface="Arial" panose="020B0604020202020204" pitchFamily="34" charset="0"/>
            </a:endParaRPr>
          </a:p>
        </p:txBody>
      </p:sp>
      <p:sp>
        <p:nvSpPr>
          <p:cNvPr id="1229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96B6C64-2832-47CB-896F-9B41B154092B}" type="slidenum">
              <a:rPr lang="es-ES" altLang="es-MX" smtClean="0"/>
              <a:pPr>
                <a:spcBef>
                  <a:spcPct val="0"/>
                </a:spcBef>
              </a:pPr>
              <a:t>4</a:t>
            </a:fld>
            <a:endParaRPr lang="es-ES" altLang="es-MX" smtClean="0"/>
          </a:p>
        </p:txBody>
      </p:sp>
    </p:spTree>
    <p:extLst>
      <p:ext uri="{BB962C8B-B14F-4D97-AF65-F5344CB8AC3E}">
        <p14:creationId xmlns:p14="http://schemas.microsoft.com/office/powerpoint/2010/main" val="2068321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imagen de diapositiva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1433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>
              <a:latin typeface="Arial" panose="020B0604020202020204" pitchFamily="34" charset="0"/>
            </a:endParaRPr>
          </a:p>
        </p:txBody>
      </p:sp>
      <p:sp>
        <p:nvSpPr>
          <p:cNvPr id="1434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990BCBA-5DEB-445C-A1EA-DFB75C482DF6}" type="slidenum">
              <a:rPr lang="es-ES" altLang="es-MX" smtClean="0"/>
              <a:pPr>
                <a:spcBef>
                  <a:spcPct val="0"/>
                </a:spcBef>
              </a:pPr>
              <a:t>5</a:t>
            </a:fld>
            <a:endParaRPr lang="es-ES" altLang="es-MX" smtClean="0"/>
          </a:p>
        </p:txBody>
      </p:sp>
    </p:spTree>
    <p:extLst>
      <p:ext uri="{BB962C8B-B14F-4D97-AF65-F5344CB8AC3E}">
        <p14:creationId xmlns:p14="http://schemas.microsoft.com/office/powerpoint/2010/main" val="2657103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imagen de diapositiva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1843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>
              <a:latin typeface="Arial" panose="020B0604020202020204" pitchFamily="34" charset="0"/>
            </a:endParaRPr>
          </a:p>
        </p:txBody>
      </p:sp>
      <p:sp>
        <p:nvSpPr>
          <p:cNvPr id="18436" name="3 Marcador de número de diapositiva"/>
          <p:cNvSpPr txBox="1">
            <a:spLocks noGrp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85F78B5-69DA-4A3D-A3A6-1A4EA66D2462}" type="slidenum">
              <a:rPr lang="es-ES" altLang="es-MX" b="0"/>
              <a:pPr algn="r" eaLnBrk="1" hangingPunct="1">
                <a:spcBef>
                  <a:spcPct val="0"/>
                </a:spcBef>
              </a:pPr>
              <a:t>6</a:t>
            </a:fld>
            <a:endParaRPr lang="es-ES" altLang="es-MX" b="0"/>
          </a:p>
        </p:txBody>
      </p:sp>
    </p:spTree>
    <p:extLst>
      <p:ext uri="{BB962C8B-B14F-4D97-AF65-F5344CB8AC3E}">
        <p14:creationId xmlns:p14="http://schemas.microsoft.com/office/powerpoint/2010/main" val="3084164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Marcador de imagen de diapositiva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2560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>
              <a:latin typeface="Arial" panose="020B0604020202020204" pitchFamily="34" charset="0"/>
            </a:endParaRPr>
          </a:p>
        </p:txBody>
      </p:sp>
      <p:sp>
        <p:nvSpPr>
          <p:cNvPr id="25604" name="3 Marcador de número de diapositiva"/>
          <p:cNvSpPr txBox="1">
            <a:spLocks noGrp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E01E900-4529-4A86-91A2-01F5D7C30433}" type="slidenum">
              <a:rPr lang="es-ES" altLang="es-MX" b="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s-ES" altLang="es-MX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206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Marcador de imagen de diapositiva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2560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>
              <a:latin typeface="Arial" panose="020B0604020202020204" pitchFamily="34" charset="0"/>
            </a:endParaRPr>
          </a:p>
        </p:txBody>
      </p:sp>
      <p:sp>
        <p:nvSpPr>
          <p:cNvPr id="25604" name="3 Marcador de número de diapositiva"/>
          <p:cNvSpPr txBox="1">
            <a:spLocks noGrp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E01E900-4529-4A86-91A2-01F5D7C30433}" type="slidenum">
              <a:rPr lang="es-ES" altLang="es-MX" b="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s-ES" altLang="es-MX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004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>
              <a:latin typeface="Arial" panose="020B0604020202020204" pitchFamily="34" charset="0"/>
            </a:endParaRPr>
          </a:p>
        </p:txBody>
      </p:sp>
      <p:sp>
        <p:nvSpPr>
          <p:cNvPr id="27652" name="3 Marcador de número de diapositiva"/>
          <p:cNvSpPr txBox="1">
            <a:spLocks noGrp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B6312AC-33D0-4EE1-9C3F-0223142BD0CF}" type="slidenum">
              <a:rPr lang="es-ES" altLang="es-MX" b="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es-ES" altLang="es-MX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249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>
              <a:latin typeface="Arial" panose="020B0604020202020204" pitchFamily="34" charset="0"/>
            </a:endParaRPr>
          </a:p>
        </p:txBody>
      </p:sp>
      <p:sp>
        <p:nvSpPr>
          <p:cNvPr id="29700" name="3 Marcador de número de diapositiva"/>
          <p:cNvSpPr txBox="1">
            <a:spLocks noGrp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D57BD27-E2BE-407E-A573-2D18C07747B1}" type="slidenum">
              <a:rPr lang="es-ES" altLang="es-MX" b="0"/>
              <a:pPr algn="r" eaLnBrk="1" hangingPunct="1">
                <a:spcBef>
                  <a:spcPct val="0"/>
                </a:spcBef>
              </a:pPr>
              <a:t>12</a:t>
            </a:fld>
            <a:endParaRPr lang="es-ES" altLang="es-MX" b="0"/>
          </a:p>
        </p:txBody>
      </p:sp>
    </p:spTree>
    <p:extLst>
      <p:ext uri="{BB962C8B-B14F-4D97-AF65-F5344CB8AC3E}">
        <p14:creationId xmlns:p14="http://schemas.microsoft.com/office/powerpoint/2010/main" val="3626136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>
            <a:extLst/>
          </p:cNvPr>
          <p:cNvSpPr>
            <a:spLocks noChangeArrowheads="1"/>
          </p:cNvSpPr>
          <p:nvPr userDrawn="1"/>
        </p:nvSpPr>
        <p:spPr bwMode="auto">
          <a:xfrm>
            <a:off x="0" y="6089650"/>
            <a:ext cx="12192000" cy="109538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s-MX" altLang="es-MX"/>
          </a:p>
        </p:txBody>
      </p:sp>
      <p:sp>
        <p:nvSpPr>
          <p:cNvPr id="4" name="Line 14"/>
          <p:cNvSpPr>
            <a:spLocks noChangeShapeType="1"/>
          </p:cNvSpPr>
          <p:nvPr userDrawn="1"/>
        </p:nvSpPr>
        <p:spPr bwMode="auto">
          <a:xfrm>
            <a:off x="850900" y="6308725"/>
            <a:ext cx="0" cy="444500"/>
          </a:xfrm>
          <a:prstGeom prst="line">
            <a:avLst/>
          </a:prstGeom>
          <a:noFill/>
          <a:ln w="3810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" name="Rectangle 15">
            <a:extLst/>
          </p:cNvPr>
          <p:cNvSpPr>
            <a:spLocks noChangeArrowheads="1"/>
          </p:cNvSpPr>
          <p:nvPr userDrawn="1"/>
        </p:nvSpPr>
        <p:spPr bwMode="auto">
          <a:xfrm>
            <a:off x="-431800" y="6381750"/>
            <a:ext cx="115993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84A94A12-0729-4B26-9838-5D1EB6249E3D}" type="slidenum">
              <a:rPr lang="es-ES_tradnl" altLang="es-MX" sz="1500" smtClean="0">
                <a:solidFill>
                  <a:srgbClr val="666666"/>
                </a:solidFill>
              </a:rPr>
              <a:pPr algn="r">
                <a:defRPr/>
              </a:pPr>
              <a:t>‹Nº›</a:t>
            </a:fld>
            <a:endParaRPr lang="es-ES_tradnl" altLang="es-MX" sz="1500">
              <a:solidFill>
                <a:srgbClr val="666666"/>
              </a:solidFill>
            </a:endParaRPr>
          </a:p>
        </p:txBody>
      </p:sp>
      <p:pic>
        <p:nvPicPr>
          <p:cNvPr id="2050" name="Picture 2" descr="FA_SANTANDER_GLOBAL TECH_CV_POS_RGB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142" y="184872"/>
            <a:ext cx="3234373" cy="74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FA_SANTANDER_GLOBAL TECH_CV_POS_RGB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8715" y="6308725"/>
            <a:ext cx="15748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834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5858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1151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9095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>
            <a:extLst/>
          </p:cNvPr>
          <p:cNvSpPr>
            <a:spLocks noGrp="1"/>
          </p:cNvSpPr>
          <p:nvPr>
            <p:ph type="ftr" sz="quarter" idx="10"/>
          </p:nvPr>
        </p:nvSpPr>
        <p:spPr>
          <a:xfrm>
            <a:off x="844551" y="6500814"/>
            <a:ext cx="1028700" cy="136525"/>
          </a:xfrm>
          <a:prstGeom prst="rect">
            <a:avLst/>
          </a:prstGeom>
        </p:spPr>
        <p:txBody>
          <a:bodyPr lIns="0" tIns="0" rIns="0" bIns="0"/>
          <a:lstStyle>
            <a:lvl1pPr marL="10622">
              <a:lnSpc>
                <a:spcPts val="904"/>
              </a:lnSpc>
              <a:defRPr sz="795" b="1" i="0" spc="3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s-ES"/>
              <a:t>USO</a:t>
            </a:r>
            <a:r>
              <a:rPr lang="es-ES" spc="-30"/>
              <a:t> </a:t>
            </a:r>
            <a:r>
              <a:rPr lang="es-ES" spc="13"/>
              <a:t>INTERNO</a:t>
            </a:r>
            <a:endParaRPr lang="es-ES" spc="13" dirty="0"/>
          </a:p>
        </p:txBody>
      </p:sp>
      <p:sp>
        <p:nvSpPr>
          <p:cNvPr id="3" name="Holder 3">
            <a:extLst/>
          </p:cNvPr>
          <p:cNvSpPr>
            <a:spLocks noGrp="1"/>
          </p:cNvSpPr>
          <p:nvPr>
            <p:ph type="dt" sz="half" idx="11"/>
          </p:nvPr>
        </p:nvSpPr>
        <p:spPr>
          <a:xfrm>
            <a:off x="609601" y="6378575"/>
            <a:ext cx="280670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D153F93-3A41-46E7-8BEB-17EABFF448DD}" type="datetimeFigureOut">
              <a:rPr lang="en-US"/>
              <a:pPr>
                <a:defRPr/>
              </a:pPr>
              <a:t>9/24/2019</a:t>
            </a:fld>
            <a:endParaRPr lang="en-US"/>
          </a:p>
        </p:txBody>
      </p:sp>
      <p:sp>
        <p:nvSpPr>
          <p:cNvPr id="4" name="Holder 4">
            <a:extLst/>
          </p:cNvPr>
          <p:cNvSpPr>
            <a:spLocks noGrp="1"/>
          </p:cNvSpPr>
          <p:nvPr>
            <p:ph type="sldNum" sz="quarter" idx="12"/>
          </p:nvPr>
        </p:nvSpPr>
        <p:spPr>
          <a:xfrm>
            <a:off x="8784167" y="6378575"/>
            <a:ext cx="2804584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57D9651-074B-43F9-AC9C-179E9D35E089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468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1" y="1600201"/>
            <a:ext cx="10658764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3572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42575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459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603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871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535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1126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02013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>
            <a:extLst/>
          </p:cNvPr>
          <p:cNvSpPr>
            <a:spLocks noChangeArrowheads="1"/>
          </p:cNvSpPr>
          <p:nvPr userDrawn="1"/>
        </p:nvSpPr>
        <p:spPr bwMode="auto">
          <a:xfrm>
            <a:off x="0" y="6089650"/>
            <a:ext cx="12192000" cy="109538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s-MX" altLang="es-MX"/>
          </a:p>
        </p:txBody>
      </p:sp>
      <p:sp>
        <p:nvSpPr>
          <p:cNvPr id="1027" name="Line 9"/>
          <p:cNvSpPr>
            <a:spLocks noChangeShapeType="1"/>
          </p:cNvSpPr>
          <p:nvPr userDrawn="1"/>
        </p:nvSpPr>
        <p:spPr bwMode="auto">
          <a:xfrm>
            <a:off x="850900" y="6413500"/>
            <a:ext cx="0" cy="444500"/>
          </a:xfrm>
          <a:prstGeom prst="line">
            <a:avLst/>
          </a:prstGeom>
          <a:noFill/>
          <a:ln w="3810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28" name="Rectangle 10">
            <a:extLst/>
          </p:cNvPr>
          <p:cNvSpPr>
            <a:spLocks noChangeArrowheads="1"/>
          </p:cNvSpPr>
          <p:nvPr userDrawn="1"/>
        </p:nvSpPr>
        <p:spPr bwMode="auto">
          <a:xfrm>
            <a:off x="-431800" y="6381750"/>
            <a:ext cx="115993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0A6F2A97-5D8E-4078-9875-D22A17D9ED3F}" type="slidenum">
              <a:rPr lang="es-ES_tradnl" altLang="es-MX" sz="1500" smtClean="0">
                <a:solidFill>
                  <a:srgbClr val="666666"/>
                </a:solidFill>
              </a:rPr>
              <a:pPr algn="r">
                <a:defRPr/>
              </a:pPr>
              <a:t>‹Nº›</a:t>
            </a:fld>
            <a:endParaRPr lang="es-ES_tradnl" altLang="es-MX" sz="1500">
              <a:solidFill>
                <a:srgbClr val="666666"/>
              </a:solidFill>
            </a:endParaRPr>
          </a:p>
        </p:txBody>
      </p:sp>
      <p:sp>
        <p:nvSpPr>
          <p:cNvPr id="1030" name="Rectangle 7">
            <a:extLst/>
          </p:cNvPr>
          <p:cNvSpPr>
            <a:spLocks noChangeArrowheads="1"/>
          </p:cNvSpPr>
          <p:nvPr userDrawn="1"/>
        </p:nvSpPr>
        <p:spPr bwMode="auto">
          <a:xfrm>
            <a:off x="8879418" y="44450"/>
            <a:ext cx="3257549" cy="3365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s-ES" altLang="es-MX" sz="1600">
                <a:solidFill>
                  <a:schemeClr val="bg1"/>
                </a:solidFill>
                <a:latin typeface="Tahoma" panose="020B0604030504040204" pitchFamily="34" charset="0"/>
              </a:rPr>
              <a:t>Folio: </a:t>
            </a:r>
            <a:r>
              <a:rPr lang="es-MX" altLang="es-MX" sz="1600">
                <a:solidFill>
                  <a:schemeClr val="bg1"/>
                </a:solidFill>
                <a:latin typeface="Tahoma" panose="020B0604030504040204" pitchFamily="34" charset="0"/>
              </a:rPr>
              <a:t>2014xxxxx-</a:t>
            </a:r>
            <a:r>
              <a:rPr lang="es-ES" altLang="es-MX" sz="1600">
                <a:solidFill>
                  <a:schemeClr val="bg1"/>
                </a:solidFill>
                <a:latin typeface="Tahoma" panose="020B0604030504040204" pitchFamily="34" charset="0"/>
              </a:rPr>
              <a:t>01</a:t>
            </a:r>
          </a:p>
        </p:txBody>
      </p:sp>
      <p:pic>
        <p:nvPicPr>
          <p:cNvPr id="3074" name="Picture 2" descr="FA_SANTANDER_GLOBAL TECH_CV_POS_RGB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037" y="6319405"/>
            <a:ext cx="15748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53" r:id="rId1"/>
    <p:sldLayoutId id="2147485342" r:id="rId2"/>
    <p:sldLayoutId id="2147485343" r:id="rId3"/>
    <p:sldLayoutId id="2147485344" r:id="rId4"/>
    <p:sldLayoutId id="2147485345" r:id="rId5"/>
    <p:sldLayoutId id="2147485346" r:id="rId6"/>
    <p:sldLayoutId id="2147485347" r:id="rId7"/>
    <p:sldLayoutId id="2147485348" r:id="rId8"/>
    <p:sldLayoutId id="2147485349" r:id="rId9"/>
    <p:sldLayoutId id="2147485350" r:id="rId10"/>
    <p:sldLayoutId id="2147485351" r:id="rId11"/>
    <p:sldLayoutId id="2147485352" r:id="rId12"/>
    <p:sldLayoutId id="214748535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75362" y="2954338"/>
            <a:ext cx="8363839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MX" b="0" dirty="0"/>
              <a:t>Documento de Requerimientos de Infraestructura</a:t>
            </a:r>
            <a:r>
              <a:rPr lang="es-MX" altLang="es-MX" dirty="0"/>
              <a:t/>
            </a:r>
            <a:br>
              <a:rPr lang="es-MX" altLang="es-MX" dirty="0"/>
            </a:br>
            <a:r>
              <a:rPr lang="es-MX" altLang="es-MX" dirty="0"/>
              <a:t>Proyecto: Autenticación de Riesgo VCAS</a:t>
            </a:r>
          </a:p>
          <a:p>
            <a:pPr eaLnBrk="1" hangingPunct="1"/>
            <a:r>
              <a:rPr lang="es-MX" altLang="es-MX" dirty="0"/>
              <a:t/>
            </a:r>
            <a:br>
              <a:rPr lang="es-MX" altLang="es-MX" dirty="0"/>
            </a:br>
            <a:r>
              <a:rPr lang="es-MX" altLang="es-MX" dirty="0"/>
              <a:t/>
            </a:r>
            <a:br>
              <a:rPr lang="es-MX" altLang="es-MX" dirty="0"/>
            </a:br>
            <a:r>
              <a:rPr lang="es-MX" altLang="es-MX" dirty="0"/>
              <a:t/>
            </a:r>
            <a:br>
              <a:rPr lang="es-MX" altLang="es-MX" dirty="0"/>
            </a:br>
            <a:r>
              <a:rPr lang="es-MX" altLang="es-MX" dirty="0"/>
              <a:t>Sponsor: </a:t>
            </a:r>
            <a:r>
              <a:rPr lang="es-MX" altLang="es-MX" b="0" dirty="0"/>
              <a:t>Juan David Flores</a:t>
            </a:r>
            <a:endParaRPr lang="es-MX" alt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97536" y="0"/>
            <a:ext cx="57594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MX" sz="2000" dirty="0" err="1" smtClean="0">
                <a:solidFill>
                  <a:srgbClr val="FF0000"/>
                </a:solidFill>
              </a:rPr>
              <a:t>PaaS</a:t>
            </a:r>
            <a:r>
              <a:rPr lang="en-US" altLang="es-MX" sz="2000" dirty="0" smtClean="0">
                <a:solidFill>
                  <a:srgbClr val="FF0000"/>
                </a:solidFill>
              </a:rPr>
              <a:t> </a:t>
            </a:r>
            <a:r>
              <a:rPr lang="en-US" altLang="es-MX" sz="2000" dirty="0">
                <a:solidFill>
                  <a:srgbClr val="FF0000"/>
                </a:solidFill>
              </a:rPr>
              <a:t>- </a:t>
            </a:r>
            <a:r>
              <a:rPr lang="en-US" altLang="es-MX" sz="2000" dirty="0" err="1">
                <a:solidFill>
                  <a:srgbClr val="FF0000"/>
                </a:solidFill>
              </a:rPr>
              <a:t>Cuotas</a:t>
            </a:r>
            <a:endParaRPr lang="es-ES" altLang="es-MX" sz="2000" dirty="0">
              <a:solidFill>
                <a:srgbClr val="FF0000"/>
              </a:solidFill>
            </a:endParaRPr>
          </a:p>
        </p:txBody>
      </p:sp>
      <p:sp>
        <p:nvSpPr>
          <p:cNvPr id="9" name="Rectangle 3">
            <a:extLst/>
          </p:cNvPr>
          <p:cNvSpPr>
            <a:spLocks noChangeArrowheads="1"/>
          </p:cNvSpPr>
          <p:nvPr/>
        </p:nvSpPr>
        <p:spPr bwMode="auto">
          <a:xfrm>
            <a:off x="3235325" y="2306638"/>
            <a:ext cx="10337800" cy="6477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s-ES" altLang="es-ES"/>
              <a:t/>
            </a:r>
            <a:br>
              <a:rPr lang="es-ES" altLang="es-ES"/>
            </a:br>
            <a:endParaRPr lang="es-ES" altLang="es-ES"/>
          </a:p>
        </p:txBody>
      </p:sp>
      <p:sp>
        <p:nvSpPr>
          <p:cNvPr id="3" name="CuadroTexto 2"/>
          <p:cNvSpPr txBox="1"/>
          <p:nvPr/>
        </p:nvSpPr>
        <p:spPr>
          <a:xfrm>
            <a:off x="8920273" y="4213030"/>
            <a:ext cx="22621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u="sng" dirty="0" err="1" smtClean="0"/>
              <a:t>Pods</a:t>
            </a:r>
            <a:r>
              <a:rPr lang="es-MX" u="sng" dirty="0" smtClean="0"/>
              <a:t> por ambiente</a:t>
            </a:r>
          </a:p>
          <a:p>
            <a:endParaRPr lang="es-MX" u="sng" dirty="0" smtClean="0"/>
          </a:p>
          <a:p>
            <a:r>
              <a:rPr lang="es-MX" sz="1200" dirty="0" smtClean="0"/>
              <a:t>Desarrollo: 1</a:t>
            </a:r>
          </a:p>
          <a:p>
            <a:r>
              <a:rPr lang="es-MX" sz="1200" dirty="0" smtClean="0"/>
              <a:t>Pre Producción: 2</a:t>
            </a:r>
          </a:p>
          <a:p>
            <a:r>
              <a:rPr lang="es-MX" sz="1200" dirty="0" smtClean="0"/>
              <a:t>Producción: 2</a:t>
            </a:r>
            <a:endParaRPr lang="es-MX" sz="1200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5899" y="1125839"/>
            <a:ext cx="10965034" cy="463636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s-MX" altLang="es-MX"/>
          </a:p>
        </p:txBody>
      </p:sp>
      <p:sp>
        <p:nvSpPr>
          <p:cNvPr id="8" name="7 Rectángulo"/>
          <p:cNvSpPr/>
          <p:nvPr/>
        </p:nvSpPr>
        <p:spPr>
          <a:xfrm>
            <a:off x="325899" y="2630488"/>
            <a:ext cx="5362566" cy="1380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3000"/>
              </a:lnSpc>
              <a:defRPr/>
            </a:pPr>
            <a:r>
              <a:rPr lang="es-ES" dirty="0" smtClean="0">
                <a:solidFill>
                  <a:srgbClr val="FF0000"/>
                </a:solidFill>
                <a:latin typeface="Calibri" pitchFamily="34" charset="0"/>
                <a:cs typeface="Cambria"/>
              </a:rPr>
              <a:t>*Cuota </a:t>
            </a:r>
            <a:r>
              <a:rPr lang="es-ES" dirty="0">
                <a:solidFill>
                  <a:srgbClr val="FF0000"/>
                </a:solidFill>
                <a:latin typeface="Calibri" pitchFamily="34" charset="0"/>
                <a:cs typeface="Cambria"/>
              </a:rPr>
              <a:t>a Facturar:</a:t>
            </a:r>
          </a:p>
          <a:p>
            <a:pPr eaLnBrk="1" hangingPunct="1">
              <a:lnSpc>
                <a:spcPct val="93000"/>
              </a:lnSpc>
              <a:defRPr/>
            </a:pPr>
            <a:endParaRPr lang="es-ES" dirty="0">
              <a:solidFill>
                <a:srgbClr val="FF0000"/>
              </a:solidFill>
              <a:latin typeface="Calibri" pitchFamily="34" charset="0"/>
              <a:cs typeface="Cambria"/>
            </a:endParaRPr>
          </a:p>
          <a:p>
            <a:pPr marL="285750" indent="-285750" eaLnBrk="1" hangingPunct="1">
              <a:lnSpc>
                <a:spcPct val="93000"/>
              </a:lnSpc>
              <a:buFont typeface="Arial"/>
              <a:buChar char="•"/>
              <a:defRPr/>
            </a:pPr>
            <a:r>
              <a:rPr lang="es-ES" dirty="0">
                <a:solidFill>
                  <a:srgbClr val="FF0000"/>
                </a:solidFill>
                <a:latin typeface="Calibri" pitchFamily="34" charset="0"/>
                <a:cs typeface="Cambria"/>
              </a:rPr>
              <a:t>DEV </a:t>
            </a:r>
            <a:r>
              <a:rPr lang="es-ES" dirty="0" smtClean="0">
                <a:solidFill>
                  <a:srgbClr val="FF0000"/>
                </a:solidFill>
                <a:latin typeface="Calibri" pitchFamily="34" charset="0"/>
                <a:cs typeface="Cambria"/>
              </a:rPr>
              <a:t>7 </a:t>
            </a:r>
            <a:r>
              <a:rPr lang="es-ES" dirty="0" smtClean="0">
                <a:solidFill>
                  <a:srgbClr val="FF0000"/>
                </a:solidFill>
                <a:latin typeface="Calibri" pitchFamily="34" charset="0"/>
                <a:cs typeface="Cambria"/>
              </a:rPr>
              <a:t>GB </a:t>
            </a:r>
            <a:endParaRPr lang="es-ES" dirty="0">
              <a:solidFill>
                <a:srgbClr val="FF0000"/>
              </a:solidFill>
              <a:latin typeface="Calibri" pitchFamily="34" charset="0"/>
              <a:cs typeface="Cambria"/>
            </a:endParaRPr>
          </a:p>
          <a:p>
            <a:pPr marL="285750" indent="-285750" eaLnBrk="1" hangingPunct="1">
              <a:lnSpc>
                <a:spcPct val="93000"/>
              </a:lnSpc>
              <a:buFont typeface="Arial"/>
              <a:buChar char="•"/>
              <a:defRPr/>
            </a:pPr>
            <a:r>
              <a:rPr lang="es-ES" dirty="0">
                <a:solidFill>
                  <a:srgbClr val="FF0000"/>
                </a:solidFill>
                <a:latin typeface="Calibri" pitchFamily="34" charset="0"/>
                <a:cs typeface="Cambria"/>
              </a:rPr>
              <a:t>PRE </a:t>
            </a:r>
            <a:r>
              <a:rPr lang="es-ES" dirty="0">
                <a:solidFill>
                  <a:srgbClr val="FF0000"/>
                </a:solidFill>
                <a:latin typeface="Calibri" pitchFamily="34" charset="0"/>
                <a:cs typeface="Cambria"/>
              </a:rPr>
              <a:t>8</a:t>
            </a:r>
            <a:r>
              <a:rPr lang="es-ES" dirty="0" smtClean="0">
                <a:solidFill>
                  <a:srgbClr val="FF0000"/>
                </a:solidFill>
                <a:latin typeface="Calibri" pitchFamily="34" charset="0"/>
                <a:cs typeface="Cambria"/>
              </a:rPr>
              <a:t> </a:t>
            </a:r>
            <a:r>
              <a:rPr lang="es-ES" dirty="0" smtClean="0">
                <a:solidFill>
                  <a:srgbClr val="FF0000"/>
                </a:solidFill>
                <a:latin typeface="Calibri" pitchFamily="34" charset="0"/>
                <a:cs typeface="Cambria"/>
              </a:rPr>
              <a:t>GB</a:t>
            </a:r>
            <a:endParaRPr lang="es-ES" dirty="0">
              <a:solidFill>
                <a:srgbClr val="FF0000"/>
              </a:solidFill>
              <a:latin typeface="Calibri" pitchFamily="34" charset="0"/>
              <a:cs typeface="Cambria"/>
            </a:endParaRPr>
          </a:p>
          <a:p>
            <a:pPr marL="285750" indent="-285750" eaLnBrk="1" hangingPunct="1">
              <a:lnSpc>
                <a:spcPct val="93000"/>
              </a:lnSpc>
              <a:buFont typeface="Arial"/>
              <a:buChar char="•"/>
              <a:defRPr/>
            </a:pPr>
            <a:r>
              <a:rPr lang="es-ES" dirty="0">
                <a:solidFill>
                  <a:srgbClr val="FF0000"/>
                </a:solidFill>
                <a:latin typeface="Calibri" pitchFamily="34" charset="0"/>
                <a:cs typeface="Cambria"/>
              </a:rPr>
              <a:t>PRO </a:t>
            </a:r>
            <a:r>
              <a:rPr lang="es-ES" dirty="0" smtClean="0">
                <a:solidFill>
                  <a:srgbClr val="FF0000"/>
                </a:solidFill>
                <a:latin typeface="Calibri" pitchFamily="34" charset="0"/>
                <a:cs typeface="Cambria"/>
              </a:rPr>
              <a:t>12 </a:t>
            </a:r>
            <a:r>
              <a:rPr lang="es-ES" dirty="0" smtClean="0">
                <a:solidFill>
                  <a:srgbClr val="FF0000"/>
                </a:solidFill>
                <a:latin typeface="Calibri" pitchFamily="34" charset="0"/>
                <a:cs typeface="Cambria"/>
              </a:rPr>
              <a:t>GB</a:t>
            </a:r>
            <a:endParaRPr lang="es-ES" dirty="0">
              <a:solidFill>
                <a:srgbClr val="FF0000"/>
              </a:solidFill>
              <a:latin typeface="Calibri" pitchFamily="34" charset="0"/>
              <a:cs typeface="Cambria"/>
            </a:endParaRPr>
          </a:p>
        </p:txBody>
      </p:sp>
      <p:graphicFrame>
        <p:nvGraphicFramePr>
          <p:cNvPr id="10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061524"/>
              </p:ext>
            </p:extLst>
          </p:nvPr>
        </p:nvGraphicFramePr>
        <p:xfrm>
          <a:off x="402062" y="4924604"/>
          <a:ext cx="6018420" cy="5067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90172">
                  <a:extLst>
                    <a:ext uri="{9D8B030D-6E8A-4147-A177-3AD203B41FA5}">
                      <a16:colId xmlns:a16="http://schemas.microsoft.com/office/drawing/2014/main" xmlns="" val="642930272"/>
                    </a:ext>
                  </a:extLst>
                </a:gridCol>
                <a:gridCol w="1228248">
                  <a:extLst>
                    <a:ext uri="{9D8B030D-6E8A-4147-A177-3AD203B41FA5}">
                      <a16:colId xmlns:a16="http://schemas.microsoft.com/office/drawing/2014/main" xmlns="" val="20328757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Númerco</a:t>
                      </a:r>
                      <a:r>
                        <a:rPr lang="es-MX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de usuarios nuevos ALM (manager)</a:t>
                      </a:r>
                      <a:endParaRPr lang="es-MX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 </a:t>
                      </a:r>
                      <a:r>
                        <a:rPr lang="es-MX" sz="1600" u="none" strike="noStrike" dirty="0" smtClean="0">
                          <a:effectLst/>
                        </a:rPr>
                        <a:t>0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480550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Número de usuarios nuevos ALM (desarrollador)</a:t>
                      </a:r>
                      <a:endParaRPr lang="es-MX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 </a:t>
                      </a:r>
                      <a:r>
                        <a:rPr lang="es-MX" sz="1600" u="none" strike="noStrike" dirty="0" smtClean="0">
                          <a:effectLst/>
                        </a:rPr>
                        <a:t>0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32948665"/>
                  </a:ext>
                </a:extLst>
              </a:tr>
            </a:tbl>
          </a:graphicData>
        </a:graphic>
      </p:graphicFrame>
      <p:graphicFrame>
        <p:nvGraphicFramePr>
          <p:cNvPr id="11" name="Google Shape;665;p88"/>
          <p:cNvGraphicFramePr/>
          <p:nvPr>
            <p:extLst>
              <p:ext uri="{D42A27DB-BD31-4B8C-83A1-F6EECF244321}">
                <p14:modId xmlns:p14="http://schemas.microsoft.com/office/powerpoint/2010/main" val="2710012388"/>
              </p:ext>
            </p:extLst>
          </p:nvPr>
        </p:nvGraphicFramePr>
        <p:xfrm>
          <a:off x="350226" y="497789"/>
          <a:ext cx="11427644" cy="150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2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48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12946"/>
                <a:gridCol w="1478161"/>
                <a:gridCol w="1470882"/>
                <a:gridCol w="1470882"/>
                <a:gridCol w="1470882"/>
                <a:gridCol w="1470882"/>
              </a:tblGrid>
              <a:tr h="539541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Ambiente</a:t>
                      </a:r>
                      <a:endParaRPr lang="es-MX" sz="1600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286" marR="9286" marT="9286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Total MS</a:t>
                      </a:r>
                    </a:p>
                    <a:p>
                      <a:pPr algn="ctr" fontAlgn="b"/>
                      <a:r>
                        <a:rPr lang="es-MX" sz="16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existentes</a:t>
                      </a:r>
                      <a:endParaRPr lang="es-MX" sz="1600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286" marR="9286" marT="9286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Cuota MS existentes (GB)</a:t>
                      </a:r>
                    </a:p>
                  </a:txBody>
                  <a:tcPr marL="9286" marR="9286" marT="9286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Total MS</a:t>
                      </a:r>
                    </a:p>
                    <a:p>
                      <a:pPr algn="ctr" fontAlgn="b"/>
                      <a:r>
                        <a:rPr lang="es-MX" sz="16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nuevos</a:t>
                      </a:r>
                      <a:endParaRPr lang="es-MX" sz="1600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286" marR="9286" marT="9286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Cuota MS nuevos (GB)</a:t>
                      </a:r>
                    </a:p>
                  </a:txBody>
                  <a:tcPr marL="9286" marR="9286" marT="9286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Total</a:t>
                      </a:r>
                    </a:p>
                    <a:p>
                      <a:pPr algn="ctr" fontAlgn="b"/>
                      <a:r>
                        <a:rPr lang="es-MX" sz="16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MS</a:t>
                      </a:r>
                      <a:endParaRPr lang="es-MX" sz="1600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286" marR="9286" marT="9286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Cuota a </a:t>
                      </a:r>
                    </a:p>
                    <a:p>
                      <a:pPr algn="ctr" fontAlgn="b"/>
                      <a:r>
                        <a:rPr lang="es-MX" sz="16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Valorar GB</a:t>
                      </a:r>
                      <a:endParaRPr lang="es-MX" sz="1600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286" marR="9286" marT="9286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Cuota MS 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Total (GB)</a:t>
                      </a:r>
                    </a:p>
                  </a:txBody>
                  <a:tcPr marL="9286" marR="9286" marT="9286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0775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Desarrollo</a:t>
                      </a:r>
                      <a:endParaRPr lang="es-MX" sz="16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286" marR="9286" marT="9286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0</a:t>
                      </a:r>
                      <a:endParaRPr lang="es-MX" sz="16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286" marR="9286" marT="9286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0</a:t>
                      </a:r>
                      <a:endParaRPr lang="es-MX" sz="16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286" marR="9286" marT="9286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1</a:t>
                      </a:r>
                      <a:endParaRPr lang="es-MX" sz="16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286" marR="9286" marT="9286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7</a:t>
                      </a:r>
                      <a:endParaRPr lang="es-MX" sz="16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286" marR="9286" marT="9286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1</a:t>
                      </a:r>
                      <a:endParaRPr lang="es-MX" sz="16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286" marR="9286" marT="9286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7</a:t>
                      </a:r>
                      <a:endParaRPr lang="es-MX" sz="16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286" marR="9286" marT="92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7</a:t>
                      </a:r>
                      <a:endParaRPr lang="es-MX" sz="16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286" marR="9286" marT="9286" marB="0" anchor="ctr"/>
                </a:tc>
              </a:tr>
              <a:tr h="160775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Preproducción</a:t>
                      </a:r>
                      <a:endParaRPr lang="es-MX" sz="16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286" marR="9286" marT="9286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0</a:t>
                      </a:r>
                      <a:endParaRPr lang="es-MX" sz="16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286" marR="9286" marT="9286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0</a:t>
                      </a:r>
                      <a:endParaRPr lang="es-MX" sz="16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286" marR="9286" marT="9286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1</a:t>
                      </a:r>
                      <a:endParaRPr lang="es-MX" sz="160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286" marR="9286" marT="9286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8</a:t>
                      </a:r>
                      <a:endParaRPr lang="es-MX" sz="160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286" marR="9286" marT="9286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1</a:t>
                      </a:r>
                      <a:endParaRPr lang="es-MX" sz="160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286" marR="9286" marT="9286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8</a:t>
                      </a:r>
                      <a:endParaRPr lang="es-MX" sz="160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286" marR="9286" marT="92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8</a:t>
                      </a:r>
                      <a:endParaRPr lang="es-MX" sz="16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286" marR="9286" marT="9286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Producción</a:t>
                      </a:r>
                      <a:endParaRPr lang="es-MX" sz="16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286" marR="9286" marT="9286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0</a:t>
                      </a:r>
                      <a:endParaRPr lang="es-MX" sz="16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286" marR="9286" marT="9286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0</a:t>
                      </a:r>
                      <a:endParaRPr lang="es-MX" sz="16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286" marR="9286" marT="9286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1</a:t>
                      </a:r>
                      <a:endParaRPr lang="es-MX" sz="160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286" marR="9286" marT="9286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12</a:t>
                      </a:r>
                      <a:endParaRPr lang="es-MX" sz="160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286" marR="9286" marT="9286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1</a:t>
                      </a:r>
                      <a:endParaRPr lang="es-MX" sz="160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286" marR="9286" marT="9286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12</a:t>
                      </a:r>
                      <a:endParaRPr lang="es-MX" sz="160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286" marR="9286" marT="92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12</a:t>
                      </a:r>
                      <a:endParaRPr lang="es-MX" sz="16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286" marR="9286" marT="9286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4363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97536" y="0"/>
            <a:ext cx="5759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MX" sz="2000" dirty="0" err="1">
                <a:solidFill>
                  <a:srgbClr val="FF0000"/>
                </a:solidFill>
              </a:rPr>
              <a:t>Infraestructura</a:t>
            </a:r>
            <a:r>
              <a:rPr lang="en-US" altLang="es-MX" sz="2000" dirty="0">
                <a:solidFill>
                  <a:srgbClr val="FF0000"/>
                </a:solidFill>
              </a:rPr>
              <a:t> </a:t>
            </a:r>
            <a:r>
              <a:rPr lang="en-US" altLang="es-MX" sz="2000" dirty="0" smtClean="0">
                <a:solidFill>
                  <a:srgbClr val="FF0000"/>
                </a:solidFill>
              </a:rPr>
              <a:t>- </a:t>
            </a:r>
            <a:r>
              <a:rPr lang="en-US" altLang="es-MX" sz="2000" dirty="0" err="1" smtClean="0">
                <a:solidFill>
                  <a:srgbClr val="FF0000"/>
                </a:solidFill>
              </a:rPr>
              <a:t>PaaS</a:t>
            </a:r>
            <a:endParaRPr lang="es-ES" altLang="es-MX" sz="2000" dirty="0">
              <a:solidFill>
                <a:srgbClr val="FF0000"/>
              </a:solidFill>
            </a:endParaRPr>
          </a:p>
        </p:txBody>
      </p:sp>
      <p:sp>
        <p:nvSpPr>
          <p:cNvPr id="5" name="Rectangle 88"/>
          <p:cNvSpPr>
            <a:spLocks noChangeArrowheads="1"/>
          </p:cNvSpPr>
          <p:nvPr/>
        </p:nvSpPr>
        <p:spPr bwMode="auto">
          <a:xfrm>
            <a:off x="550729" y="834485"/>
            <a:ext cx="10962971" cy="641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_tradnl" altLang="es-MX" sz="2200" b="1">
              <a:solidFill>
                <a:srgbClr val="FF0000"/>
              </a:solidFill>
            </a:endParaRPr>
          </a:p>
        </p:txBody>
      </p:sp>
      <p:graphicFrame>
        <p:nvGraphicFramePr>
          <p:cNvPr id="7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418113"/>
              </p:ext>
            </p:extLst>
          </p:nvPr>
        </p:nvGraphicFramePr>
        <p:xfrm>
          <a:off x="369967" y="1104270"/>
          <a:ext cx="11424602" cy="1735967"/>
        </p:xfrm>
        <a:graphic>
          <a:graphicData uri="http://schemas.openxmlformats.org/drawingml/2006/table">
            <a:tbl>
              <a:tblPr/>
              <a:tblGrid>
                <a:gridCol w="2042459"/>
                <a:gridCol w="3250095"/>
                <a:gridCol w="4075110"/>
                <a:gridCol w="2056938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Espacio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Nombre del </a:t>
                      </a:r>
                      <a:r>
                        <a:rPr lang="es-MX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Microservicio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Funcionalidad del servicio</a:t>
                      </a: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Imagen </a:t>
                      </a:r>
                      <a:r>
                        <a:rPr lang="es-MX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docker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504361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mxautenticacionriesgos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Lightweight</a:t>
                      </a:r>
                      <a:r>
                        <a:rPr lang="es-MX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-Gateway-externo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Gateway para acceso de externos al API de Notificaciones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javase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504361">
                <a:tc>
                  <a:txBody>
                    <a:bodyPr/>
                    <a:lstStyle/>
                    <a:p>
                      <a:pPr algn="l" fontAlgn="b"/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504361">
                <a:tc>
                  <a:txBody>
                    <a:bodyPr/>
                    <a:lstStyle/>
                    <a:p>
                      <a:pPr algn="l" fontAlgn="b"/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61544" y="0"/>
            <a:ext cx="5759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MX" sz="2000" dirty="0" err="1">
                <a:solidFill>
                  <a:srgbClr val="FF0000"/>
                </a:solidFill>
              </a:rPr>
              <a:t>Requerimientos</a:t>
            </a:r>
            <a:r>
              <a:rPr lang="en-US" altLang="es-MX" sz="2000" dirty="0">
                <a:solidFill>
                  <a:srgbClr val="FF0000"/>
                </a:solidFill>
              </a:rPr>
              <a:t> </a:t>
            </a:r>
            <a:r>
              <a:rPr lang="en-US" altLang="es-MX" sz="2000" dirty="0" err="1">
                <a:solidFill>
                  <a:srgbClr val="FF0000"/>
                </a:solidFill>
              </a:rPr>
              <a:t>legales</a:t>
            </a:r>
            <a:r>
              <a:rPr lang="en-US" altLang="es-MX" sz="2000" dirty="0">
                <a:solidFill>
                  <a:srgbClr val="FF0000"/>
                </a:solidFill>
              </a:rPr>
              <a:t> o de </a:t>
            </a:r>
            <a:r>
              <a:rPr lang="en-US" altLang="es-MX" sz="2000" dirty="0" err="1">
                <a:solidFill>
                  <a:srgbClr val="FF0000"/>
                </a:solidFill>
              </a:rPr>
              <a:t>seguridad</a:t>
            </a:r>
            <a:endParaRPr lang="es-ES" altLang="es-MX" sz="2000" dirty="0">
              <a:solidFill>
                <a:srgbClr val="FF0000"/>
              </a:solidFill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25450" y="455613"/>
            <a:ext cx="11342878" cy="2310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defRPr/>
            </a:pPr>
            <a:r>
              <a:rPr lang="es-MX" altLang="es-MX" sz="1600" dirty="0" smtClean="0"/>
              <a:t>Política estándar de seguridad</a:t>
            </a:r>
          </a:p>
          <a:p>
            <a:pPr algn="just">
              <a:defRPr/>
            </a:pPr>
            <a:endParaRPr lang="es-MX" altLang="es-MX" sz="1600" dirty="0" smtClean="0"/>
          </a:p>
          <a:p>
            <a:pPr algn="just">
              <a:defRPr/>
            </a:pPr>
            <a:endParaRPr lang="en-US" altLang="es-MX" sz="1600" b="0" dirty="0" smtClean="0"/>
          </a:p>
          <a:p>
            <a:pPr algn="just">
              <a:defRPr/>
            </a:pPr>
            <a:endParaRPr lang="en-US" altLang="es-MX" sz="1600" b="0" dirty="0" smtClean="0"/>
          </a:p>
          <a:p>
            <a:pPr algn="just">
              <a:defRPr/>
            </a:pPr>
            <a:endParaRPr lang="en-US" altLang="es-MX" sz="1600" b="0" dirty="0" smtClean="0"/>
          </a:p>
          <a:p>
            <a:pPr algn="just">
              <a:defRPr/>
            </a:pPr>
            <a:endParaRPr lang="en-US" altLang="es-MX" sz="1600" b="0" dirty="0" smtClean="0"/>
          </a:p>
          <a:p>
            <a:pPr algn="just">
              <a:defRPr/>
            </a:pPr>
            <a:endParaRPr lang="en-US" altLang="es-MX" sz="1600" b="0" dirty="0" smtClean="0"/>
          </a:p>
          <a:p>
            <a:pPr algn="just">
              <a:defRPr/>
            </a:pPr>
            <a:endParaRPr lang="en-US" altLang="es-MX" sz="1600" dirty="0" smtClean="0"/>
          </a:p>
          <a:p>
            <a:pPr algn="just">
              <a:defRPr/>
            </a:pPr>
            <a:endParaRPr lang="en-US" altLang="es-MX" sz="1600" dirty="0" smtClean="0"/>
          </a:p>
        </p:txBody>
      </p:sp>
      <p:graphicFrame>
        <p:nvGraphicFramePr>
          <p:cNvPr id="6" name="2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997363"/>
              </p:ext>
            </p:extLst>
          </p:nvPr>
        </p:nvGraphicFramePr>
        <p:xfrm>
          <a:off x="601663" y="887413"/>
          <a:ext cx="10796892" cy="1653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72">
                  <a:extLst>
                    <a:ext uri="{9D8B030D-6E8A-4147-A177-3AD203B41FA5}"/>
                  </a:extLst>
                </a:gridCol>
                <a:gridCol w="5189691">
                  <a:extLst>
                    <a:ext uri="{9D8B030D-6E8A-4147-A177-3AD203B41FA5}"/>
                  </a:extLst>
                </a:gridCol>
                <a:gridCol w="1533043">
                  <a:extLst>
                    <a:ext uri="{9D8B030D-6E8A-4147-A177-3AD203B41FA5}"/>
                  </a:extLst>
                </a:gridCol>
                <a:gridCol w="1533043">
                  <a:extLst>
                    <a:ext uri="{9D8B030D-6E8A-4147-A177-3AD203B41FA5}"/>
                  </a:extLst>
                </a:gridCol>
                <a:gridCol w="1533043">
                  <a:extLst>
                    <a:ext uri="{9D8B030D-6E8A-4147-A177-3AD203B41FA5}"/>
                  </a:extLst>
                </a:gridCol>
              </a:tblGrid>
              <a:tr h="3460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91439" marR="91439" marT="34233" marB="3423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noProof="0" dirty="0" err="1">
                          <a:solidFill>
                            <a:schemeClr val="bg1"/>
                          </a:solidFill>
                        </a:rPr>
                        <a:t>Descripción</a:t>
                      </a:r>
                      <a:endParaRPr lang="en-US" sz="9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91439" marR="91439" marT="34233" marB="3423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noProof="0" dirty="0">
                          <a:solidFill>
                            <a:schemeClr val="bg1"/>
                          </a:solidFill>
                        </a:rPr>
                        <a:t>RTO</a:t>
                      </a:r>
                    </a:p>
                  </a:txBody>
                  <a:tcPr marL="91439" marR="91439" marT="34233" marB="3423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noProof="0" dirty="0">
                          <a:solidFill>
                            <a:schemeClr val="bg1"/>
                          </a:solidFill>
                        </a:rPr>
                        <a:t>RPO</a:t>
                      </a:r>
                    </a:p>
                  </a:txBody>
                  <a:tcPr marL="91439" marR="91439" marT="34233" marB="3423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noProof="0" dirty="0">
                          <a:solidFill>
                            <a:schemeClr val="bg1"/>
                          </a:solidFill>
                        </a:rPr>
                        <a:t>Retention</a:t>
                      </a:r>
                    </a:p>
                  </a:txBody>
                  <a:tcPr marL="91439" marR="91439" marT="34233" marB="3423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268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34233" marB="3423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 hangingPunct="1">
                        <a:spcAft>
                          <a:spcPts val="0"/>
                        </a:spcAft>
                      </a:pPr>
                      <a:endParaRPr lang="es-MX" sz="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 hangingPunct="1">
                        <a:spcAft>
                          <a:spcPts val="0"/>
                        </a:spcAft>
                      </a:pPr>
                      <a:endParaRPr lang="es-MX" sz="80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 hangingPunct="1">
                        <a:spcAft>
                          <a:spcPts val="0"/>
                        </a:spcAft>
                      </a:pPr>
                      <a:endParaRPr lang="es-MX" sz="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3268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34233" marB="3423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endParaRPr lang="es-MX" sz="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 hangingPunct="1">
                        <a:spcAft>
                          <a:spcPts val="0"/>
                        </a:spcAft>
                      </a:pPr>
                      <a:endParaRPr lang="es-MX" sz="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 hangingPunct="1">
                        <a:spcAft>
                          <a:spcPts val="0"/>
                        </a:spcAft>
                      </a:pPr>
                      <a:endParaRPr lang="es-MX" sz="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3268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34233" marB="3423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endParaRPr lang="es-MX" sz="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 hangingPunct="1">
                        <a:spcAft>
                          <a:spcPts val="0"/>
                        </a:spcAft>
                      </a:pPr>
                      <a:endParaRPr lang="es-MX" sz="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 hangingPunct="1">
                        <a:spcAft>
                          <a:spcPts val="0"/>
                        </a:spcAft>
                      </a:pPr>
                      <a:endParaRPr lang="es-MX" sz="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3268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34233" marB="3423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 hangingPunct="1">
                        <a:spcAft>
                          <a:spcPts val="0"/>
                        </a:spcAft>
                      </a:pPr>
                      <a:endParaRPr lang="es-MX" sz="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 hangingPunct="1">
                        <a:spcAft>
                          <a:spcPts val="0"/>
                        </a:spcAft>
                      </a:pPr>
                      <a:endParaRPr lang="es-MX" sz="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79832" y="0"/>
            <a:ext cx="5759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MX" sz="2000" dirty="0" err="1">
                <a:solidFill>
                  <a:srgbClr val="FF0000"/>
                </a:solidFill>
              </a:rPr>
              <a:t>Requerimientos</a:t>
            </a:r>
            <a:r>
              <a:rPr lang="en-US" altLang="es-MX" sz="2000" dirty="0">
                <a:solidFill>
                  <a:srgbClr val="FF0000"/>
                </a:solidFill>
              </a:rPr>
              <a:t> de software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539750" y="750888"/>
            <a:ext cx="8212138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s-MX" altLang="es-MX" sz="2000" b="0" dirty="0" smtClean="0"/>
              <a:t>Java </a:t>
            </a:r>
            <a:r>
              <a:rPr lang="es-MX" altLang="es-MX" sz="2000" b="0" dirty="0"/>
              <a:t>versión 8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altLang="es-MX" sz="2000" b="0" dirty="0"/>
              <a:t>Contenedores </a:t>
            </a:r>
            <a:r>
              <a:rPr lang="es-MX" altLang="es-MX" sz="2000" b="0" dirty="0" err="1"/>
              <a:t>PaaS</a:t>
            </a:r>
            <a:r>
              <a:rPr lang="es-MX" altLang="es-MX" sz="2000" b="0" dirty="0"/>
              <a:t> - </a:t>
            </a:r>
            <a:r>
              <a:rPr lang="es-MX" altLang="es-MX" sz="2000" b="0" dirty="0" err="1" smtClean="0"/>
              <a:t>javase</a:t>
            </a:r>
            <a:endParaRPr lang="es-MX" altLang="es-MX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79832" y="0"/>
            <a:ext cx="5759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MX" sz="2000" dirty="0" err="1">
                <a:solidFill>
                  <a:srgbClr val="FF0000"/>
                </a:solidFill>
              </a:rPr>
              <a:t>Requerimientos</a:t>
            </a:r>
            <a:r>
              <a:rPr lang="en-US" altLang="es-MX" sz="2000" dirty="0">
                <a:solidFill>
                  <a:srgbClr val="FF0000"/>
                </a:solidFill>
              </a:rPr>
              <a:t> de hardware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539750" y="750888"/>
            <a:ext cx="8212138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s-MX" altLang="es-MX" sz="2000" b="0" dirty="0" smtClean="0"/>
              <a:t>N/A</a:t>
            </a:r>
            <a:endParaRPr lang="es-MX" altLang="es-MX" sz="2000" b="0" dirty="0"/>
          </a:p>
        </p:txBody>
      </p:sp>
    </p:spTree>
    <p:extLst>
      <p:ext uri="{BB962C8B-B14F-4D97-AF65-F5344CB8AC3E}">
        <p14:creationId xmlns:p14="http://schemas.microsoft.com/office/powerpoint/2010/main" val="32146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ChangeArrowheads="1"/>
          </p:cNvSpPr>
          <p:nvPr/>
        </p:nvSpPr>
        <p:spPr bwMode="auto">
          <a:xfrm>
            <a:off x="2928938" y="1233488"/>
            <a:ext cx="6335712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b="0"/>
              <a:t>-------------------------------------------------</a:t>
            </a:r>
          </a:p>
          <a:p>
            <a:pPr algn="ctr" eaLnBrk="1" hangingPunct="1"/>
            <a:r>
              <a:rPr lang="es-MX" altLang="es-MX" sz="1400" b="0"/>
              <a:t>User</a:t>
            </a:r>
          </a:p>
          <a:p>
            <a:pPr algn="ctr" eaLnBrk="1" hangingPunct="1"/>
            <a:r>
              <a:rPr lang="es-MX" altLang="es-MX" sz="1400" b="0"/>
              <a:t>dd/mm/aaa</a:t>
            </a:r>
          </a:p>
        </p:txBody>
      </p:sp>
      <p:sp>
        <p:nvSpPr>
          <p:cNvPr id="34819" name="Rectangle 5"/>
          <p:cNvSpPr>
            <a:spLocks noChangeArrowheads="1"/>
          </p:cNvSpPr>
          <p:nvPr/>
        </p:nvSpPr>
        <p:spPr bwMode="auto">
          <a:xfrm>
            <a:off x="2940051" y="3111500"/>
            <a:ext cx="6335713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b="0"/>
              <a:t>-------------------------------------------------</a:t>
            </a:r>
          </a:p>
          <a:p>
            <a:pPr algn="ctr" eaLnBrk="1" hangingPunct="1"/>
            <a:r>
              <a:rPr lang="es-MX" altLang="es-MX" sz="1400" b="0"/>
              <a:t>Produban US</a:t>
            </a:r>
          </a:p>
          <a:p>
            <a:pPr algn="ctr" eaLnBrk="1" hangingPunct="1"/>
            <a:r>
              <a:rPr lang="es-MX" altLang="es-MX" sz="1400" b="0"/>
              <a:t>dd/mm/aa</a:t>
            </a:r>
          </a:p>
        </p:txBody>
      </p:sp>
      <p:sp>
        <p:nvSpPr>
          <p:cNvPr id="34820" name="Text Box 6"/>
          <p:cNvSpPr txBox="1">
            <a:spLocks noChangeArrowheads="1"/>
          </p:cNvSpPr>
          <p:nvPr/>
        </p:nvSpPr>
        <p:spPr bwMode="auto">
          <a:xfrm>
            <a:off x="1524001" y="7939"/>
            <a:ext cx="6156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MX" altLang="es-MX">
                <a:solidFill>
                  <a:srgbClr val="FF0000"/>
                </a:solidFill>
              </a:rPr>
              <a:t>Firmas de aceptación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2940051" y="4987925"/>
            <a:ext cx="6335713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b="0"/>
              <a:t>-------------------------------------------------</a:t>
            </a:r>
          </a:p>
          <a:p>
            <a:pPr algn="ctr" eaLnBrk="1" hangingPunct="1"/>
            <a:r>
              <a:rPr lang="es-MX" altLang="es-MX" sz="1400" b="0"/>
              <a:t>Produban MX</a:t>
            </a:r>
          </a:p>
          <a:p>
            <a:pPr algn="ctr" eaLnBrk="1" hangingPunct="1"/>
            <a:r>
              <a:rPr lang="es-MX" altLang="es-MX" sz="1400" b="0"/>
              <a:t>dd/mm/aa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43257" y="0"/>
            <a:ext cx="4105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MX" sz="2000" dirty="0" err="1">
                <a:solidFill>
                  <a:srgbClr val="FF0000"/>
                </a:solidFill>
              </a:rPr>
              <a:t>Información</a:t>
            </a:r>
            <a:r>
              <a:rPr lang="en-US" altLang="es-MX" sz="2000" dirty="0">
                <a:solidFill>
                  <a:srgbClr val="FF0000"/>
                </a:solidFill>
              </a:rPr>
              <a:t> general</a:t>
            </a:r>
          </a:p>
        </p:txBody>
      </p:sp>
      <p:graphicFrame>
        <p:nvGraphicFramePr>
          <p:cNvPr id="4" name="3 Tabla">
            <a:extLst/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959583"/>
              </p:ext>
            </p:extLst>
          </p:nvPr>
        </p:nvGraphicFramePr>
        <p:xfrm>
          <a:off x="283464" y="2852955"/>
          <a:ext cx="11658599" cy="3046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47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1458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238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0547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774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noProof="0" dirty="0" smtClean="0">
                          <a:solidFill>
                            <a:schemeClr val="tx1"/>
                          </a:solidFill>
                        </a:rPr>
                        <a:t>Folio PDS</a:t>
                      </a:r>
                      <a:endParaRPr lang="es-MX" sz="1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2" marB="457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2" marB="457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Código </a:t>
                      </a:r>
                      <a:r>
                        <a:rPr lang="es-MX" sz="1100" b="0" kern="1200" baseline="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Orbis</a:t>
                      </a:r>
                      <a:endParaRPr lang="es-MX" sz="11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91441" marT="45712" marB="457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12" marB="457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87964824"/>
                  </a:ext>
                </a:extLst>
              </a:tr>
              <a:tr h="5460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baseline="0" noProof="0" dirty="0">
                          <a:solidFill>
                            <a:schemeClr val="tx1"/>
                          </a:solidFill>
                        </a:rPr>
                        <a:t>Ventana de servicio</a:t>
                      </a:r>
                      <a:endParaRPr lang="es-MX" sz="1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2" marB="457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2" marB="457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kern="1200" baseline="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Aplicaciones relacionadas</a:t>
                      </a:r>
                    </a:p>
                  </a:txBody>
                  <a:tcPr marL="36000" marR="91441" marT="45712" marB="457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12" marB="457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69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noProof="0">
                          <a:solidFill>
                            <a:schemeClr val="tx1"/>
                          </a:solidFill>
                        </a:rPr>
                        <a:t>Requerimientos de usuario</a:t>
                      </a:r>
                      <a:r>
                        <a:rPr lang="es-MX" sz="1100" b="0" baseline="0" noProof="0">
                          <a:solidFill>
                            <a:schemeClr val="tx1"/>
                          </a:solidFill>
                        </a:rPr>
                        <a:t> final</a:t>
                      </a:r>
                      <a:endParaRPr lang="es-MX" sz="1100" b="0" noProof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2" marB="457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L="91441" marR="91441" marT="45712" marB="457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Business </a:t>
                      </a:r>
                      <a:r>
                        <a:rPr lang="es-MX" sz="1100" b="0" kern="1200" baseline="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service</a:t>
                      </a:r>
                      <a:r>
                        <a:rPr lang="es-MX" sz="11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36000" marR="91441" marT="45712" marB="457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1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12" marB="457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10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noProof="0" dirty="0">
                          <a:solidFill>
                            <a:schemeClr val="tx1"/>
                          </a:solidFill>
                        </a:rPr>
                        <a:t>Ambientes involucrados</a:t>
                      </a:r>
                    </a:p>
                  </a:txBody>
                  <a:tcPr marL="91441" marR="91441" marT="45712" marB="457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100" b="0" i="1" baseline="0" noProof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91441" marR="91441" marT="45712" marB="457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Esquema de recuperación</a:t>
                      </a:r>
                    </a:p>
                  </a:txBody>
                  <a:tcPr marL="36000" marR="91441" marT="45712" marB="457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2" marB="457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44601">
                <a:tc>
                  <a:txBody>
                    <a:bodyPr/>
                    <a:lstStyle/>
                    <a:p>
                      <a:r>
                        <a:rPr lang="es-MX" sz="1100" b="0" noProof="0" dirty="0" smtClean="0">
                          <a:solidFill>
                            <a:schemeClr val="tx1"/>
                          </a:solidFill>
                        </a:rPr>
                        <a:t>Requiere </a:t>
                      </a:r>
                      <a:r>
                        <a:rPr lang="es-MX" sz="1100" b="0" noProof="0" dirty="0">
                          <a:solidFill>
                            <a:schemeClr val="tx1"/>
                          </a:solidFill>
                        </a:rPr>
                        <a:t>transferencia</a:t>
                      </a:r>
                      <a:r>
                        <a:rPr lang="es-MX" sz="1100" b="0" baseline="0" noProof="0" dirty="0">
                          <a:solidFill>
                            <a:schemeClr val="tx1"/>
                          </a:solidFill>
                        </a:rPr>
                        <a:t> de datos internacionales</a:t>
                      </a:r>
                      <a:r>
                        <a:rPr lang="es-MX" sz="1100" b="0" noProof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91441" marR="91441" marT="45712" marB="457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100" b="0" noProof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2" marB="457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Requiere licencias?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0475">
                <a:tc>
                  <a:txBody>
                    <a:bodyPr/>
                    <a:lstStyle/>
                    <a:p>
                      <a:r>
                        <a:rPr lang="es-MX" sz="1100" b="0" noProof="0" dirty="0" smtClean="0">
                          <a:solidFill>
                            <a:schemeClr val="tx1"/>
                          </a:solidFill>
                        </a:rPr>
                        <a:t>Requiere</a:t>
                      </a:r>
                      <a:r>
                        <a:rPr lang="es-MX" sz="1100" b="0" baseline="0" noProof="0" dirty="0" smtClean="0">
                          <a:solidFill>
                            <a:schemeClr val="tx1"/>
                          </a:solidFill>
                        </a:rPr>
                        <a:t> Mainframe *</a:t>
                      </a:r>
                      <a:endParaRPr lang="es-MX" sz="1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2" marB="457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2" marB="457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Requiere PAAS **</a:t>
                      </a:r>
                      <a:endParaRPr lang="es-MX" sz="11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98466688"/>
                  </a:ext>
                </a:extLst>
              </a:tr>
            </a:tbl>
          </a:graphicData>
        </a:graphic>
      </p:graphicFrame>
      <p:graphicFrame>
        <p:nvGraphicFramePr>
          <p:cNvPr id="5" name="4 Tabla">
            <a:extLst/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28916"/>
              </p:ext>
            </p:extLst>
          </p:nvPr>
        </p:nvGraphicFramePr>
        <p:xfrm>
          <a:off x="2423352" y="4123344"/>
          <a:ext cx="2550325" cy="512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75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78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271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39515">
                <a:tc>
                  <a:txBody>
                    <a:bodyPr/>
                    <a:lstStyle/>
                    <a:p>
                      <a:r>
                        <a:rPr lang="en-US" sz="1000" b="0" noProof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0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22" marB="456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noProof="0" dirty="0">
                          <a:solidFill>
                            <a:schemeClr val="tx1"/>
                          </a:solidFill>
                        </a:rPr>
                        <a:t>Development</a:t>
                      </a:r>
                    </a:p>
                  </a:txBody>
                  <a:tcPr marL="91443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noProof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0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22" marB="456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noProof="0" dirty="0">
                          <a:solidFill>
                            <a:schemeClr val="tx1"/>
                          </a:solidFill>
                        </a:rPr>
                        <a:t>Pre production</a:t>
                      </a:r>
                    </a:p>
                  </a:txBody>
                  <a:tcPr marL="91443" marR="91443" marT="45622" marB="456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b="0" noProof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9515">
                <a:tc>
                  <a:txBody>
                    <a:bodyPr/>
                    <a:lstStyle/>
                    <a:p>
                      <a:endParaRPr lang="en-US" sz="1000" b="0" noProof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22" marB="456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noProof="0" dirty="0">
                          <a:solidFill>
                            <a:schemeClr val="tx1"/>
                          </a:solidFill>
                        </a:rPr>
                        <a:t>Certification</a:t>
                      </a:r>
                    </a:p>
                  </a:txBody>
                  <a:tcPr marL="91443" marR="91443" marT="4562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noProof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0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22" marB="456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noProof="0" dirty="0">
                          <a:solidFill>
                            <a:schemeClr val="tx1"/>
                          </a:solidFill>
                        </a:rPr>
                        <a:t>Production</a:t>
                      </a:r>
                    </a:p>
                  </a:txBody>
                  <a:tcPr marL="91443" marR="91443" marT="45622" marB="456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6 Tabla">
            <a:extLst/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363378"/>
              </p:ext>
            </p:extLst>
          </p:nvPr>
        </p:nvGraphicFramePr>
        <p:xfrm>
          <a:off x="2432496" y="4795616"/>
          <a:ext cx="2592387" cy="520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75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88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271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01989">
                <a:tc>
                  <a:txBody>
                    <a:bodyPr/>
                    <a:lstStyle/>
                    <a:p>
                      <a:endParaRPr lang="en-US" sz="10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18" marB="45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noProof="0" dirty="0">
                          <a:solidFill>
                            <a:schemeClr val="tx1"/>
                          </a:solidFill>
                        </a:rPr>
                        <a:t>SFTP</a:t>
                      </a:r>
                    </a:p>
                  </a:txBody>
                  <a:tcPr marL="91443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noProof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18" marB="45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noProof="0" dirty="0" err="1">
                          <a:solidFill>
                            <a:schemeClr val="tx1"/>
                          </a:solidFill>
                        </a:rPr>
                        <a:t>Webservice</a:t>
                      </a:r>
                      <a:endParaRPr lang="en-US" sz="10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18" marB="45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939">
                <a:tc>
                  <a:txBody>
                    <a:bodyPr/>
                    <a:lstStyle/>
                    <a:p>
                      <a:endParaRPr lang="en-US" sz="100" b="0" noProof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b="0" noProof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b="0" noProof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b="0" noProof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1989">
                <a:tc>
                  <a:txBody>
                    <a:bodyPr/>
                    <a:lstStyle/>
                    <a:p>
                      <a:endParaRPr lang="en-US" sz="1000" b="0" noProof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18" marB="45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noProof="0" dirty="0">
                          <a:solidFill>
                            <a:schemeClr val="tx1"/>
                          </a:solidFill>
                        </a:rPr>
                        <a:t>Mail </a:t>
                      </a:r>
                    </a:p>
                  </a:txBody>
                  <a:tcPr marL="91443" marR="91443" marT="456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noProof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18" marB="45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noProof="0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</a:txBody>
                  <a:tcPr marL="91443" marR="91443" marT="45618" marB="45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8 Tabla">
            <a:extLst/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080287"/>
              </p:ext>
            </p:extLst>
          </p:nvPr>
        </p:nvGraphicFramePr>
        <p:xfrm>
          <a:off x="8235379" y="4833426"/>
          <a:ext cx="2490789" cy="48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4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449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948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8688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02075">
                <a:tc>
                  <a:txBody>
                    <a:bodyPr/>
                    <a:lstStyle/>
                    <a:p>
                      <a:endParaRPr lang="en-US" sz="10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27" marR="91427" marT="45670" marB="456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noProof="0" dirty="0" smtClean="0">
                          <a:solidFill>
                            <a:schemeClr val="tx1"/>
                          </a:solidFill>
                        </a:rPr>
                        <a:t>Si</a:t>
                      </a:r>
                      <a:endParaRPr lang="en-US" sz="10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2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noProof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0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27" marR="91427" marT="45670" marB="456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noProof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10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27" marR="91427" marT="45670" marB="456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b="0" noProof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6806">
                <a:tc gridSpan="4">
                  <a:txBody>
                    <a:bodyPr/>
                    <a:lstStyle/>
                    <a:p>
                      <a:pPr rtl="0"/>
                      <a:endParaRPr lang="en-US" sz="8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7" marR="91427" marT="45670" marB="456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10 Tabla">
            <a:extLst/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7618"/>
              </p:ext>
            </p:extLst>
          </p:nvPr>
        </p:nvGraphicFramePr>
        <p:xfrm>
          <a:off x="265177" y="541338"/>
          <a:ext cx="11686031" cy="2257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20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570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321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79479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94560">
                <a:tc>
                  <a:txBody>
                    <a:bodyPr/>
                    <a:lstStyle/>
                    <a:p>
                      <a:r>
                        <a:rPr lang="es-MX" sz="1100" b="0" noProof="0" dirty="0">
                          <a:solidFill>
                            <a:schemeClr val="tx1"/>
                          </a:solidFill>
                        </a:rPr>
                        <a:t>Fecha de solicitud</a:t>
                      </a:r>
                    </a:p>
                  </a:txBody>
                  <a:tcPr marL="91449" marR="91449" marT="45740" marB="4574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100" dirty="0" smtClean="0">
                          <a:solidFill>
                            <a:schemeClr val="tx1"/>
                          </a:solidFill>
                        </a:rPr>
                        <a:t>10/06/2019</a:t>
                      </a:r>
                      <a:endParaRPr lang="es-MX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40" marB="4574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noProof="0" dirty="0">
                          <a:solidFill>
                            <a:schemeClr val="tx1"/>
                          </a:solidFill>
                        </a:rPr>
                        <a:t>Derivado</a:t>
                      </a:r>
                      <a:r>
                        <a:rPr lang="es-MX" sz="1100" b="0" baseline="0" noProof="0" dirty="0">
                          <a:solidFill>
                            <a:schemeClr val="tx1"/>
                          </a:solidFill>
                        </a:rPr>
                        <a:t> de auditoria</a:t>
                      </a:r>
                      <a:r>
                        <a:rPr lang="es-MX" sz="1100" b="0" noProof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s-MX" sz="1100" b="0" i="1" noProof="0" dirty="0">
                          <a:solidFill>
                            <a:schemeClr val="tx1"/>
                          </a:solidFill>
                        </a:rPr>
                        <a:t>adjuntar</a:t>
                      </a:r>
                      <a:r>
                        <a:rPr lang="es-MX" sz="1100" b="0" i="1" baseline="0" noProof="0" dirty="0">
                          <a:solidFill>
                            <a:schemeClr val="tx1"/>
                          </a:solidFill>
                        </a:rPr>
                        <a:t> reporte</a:t>
                      </a:r>
                      <a:endParaRPr lang="es-MX" sz="1100" b="0" i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40" marB="4574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L="91449" marR="91449" marT="45740" marB="4574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6672">
                <a:tc gridSpan="2">
                  <a:txBody>
                    <a:bodyPr/>
                    <a:lstStyle/>
                    <a:p>
                      <a:r>
                        <a:rPr lang="es-MX" sz="1100" b="1" noProof="0" dirty="0">
                          <a:solidFill>
                            <a:schemeClr val="tx1"/>
                          </a:solidFill>
                        </a:rPr>
                        <a:t>Datos del usuario</a:t>
                      </a:r>
                    </a:p>
                  </a:txBody>
                  <a:tcPr marL="91449" marR="91449" marT="45740" marB="4574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1100" b="1" noProof="0" dirty="0">
                          <a:solidFill>
                            <a:schemeClr val="tx1"/>
                          </a:solidFill>
                        </a:rPr>
                        <a:t>Empresa de desarrollo</a:t>
                      </a:r>
                    </a:p>
                  </a:txBody>
                  <a:tcPr marL="91449" marR="91449" marT="45740" marB="4574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4048">
                <a:tc>
                  <a:txBody>
                    <a:bodyPr/>
                    <a:lstStyle/>
                    <a:p>
                      <a:r>
                        <a:rPr lang="es-MX" sz="1100" b="0" noProof="0" dirty="0">
                          <a:solidFill>
                            <a:schemeClr val="tx1"/>
                          </a:solidFill>
                        </a:rPr>
                        <a:t>Área</a:t>
                      </a:r>
                      <a:r>
                        <a:rPr lang="es-MX" sz="1100" b="0" baseline="0" noProof="0" dirty="0">
                          <a:solidFill>
                            <a:schemeClr val="tx1"/>
                          </a:solidFill>
                        </a:rPr>
                        <a:t> del banco</a:t>
                      </a:r>
                      <a:endParaRPr lang="es-MX" sz="1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40" marB="4574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100" dirty="0" smtClean="0">
                          <a:solidFill>
                            <a:schemeClr val="tx1"/>
                          </a:solidFill>
                        </a:rPr>
                        <a:t>Prevención de Fraudes Tarjetas</a:t>
                      </a:r>
                      <a:endParaRPr lang="es-MX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40" marB="4574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100" b="0" noProof="0" dirty="0">
                          <a:solidFill>
                            <a:schemeClr val="tx1"/>
                          </a:solidFill>
                        </a:rPr>
                        <a:t>Empresa</a:t>
                      </a:r>
                    </a:p>
                  </a:txBody>
                  <a:tcPr marL="91449" marR="91449" marT="45740" marB="4574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100" dirty="0" err="1" smtClean="0"/>
                        <a:t>Spotlight</a:t>
                      </a:r>
                      <a:endParaRPr lang="es-MX" sz="1100" dirty="0"/>
                    </a:p>
                  </a:txBody>
                  <a:tcPr marL="91449" marR="91449" marT="45740" marB="4574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4048">
                <a:tc>
                  <a:txBody>
                    <a:bodyPr/>
                    <a:lstStyle/>
                    <a:p>
                      <a:r>
                        <a:rPr lang="es-MX" sz="1100" b="0" noProof="0" dirty="0">
                          <a:solidFill>
                            <a:schemeClr val="tx1"/>
                          </a:solidFill>
                        </a:rPr>
                        <a:t>Contacto</a:t>
                      </a:r>
                    </a:p>
                  </a:txBody>
                  <a:tcPr marL="91449" marR="91449" marT="45740" marB="4574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Juan David Flores </a:t>
                      </a:r>
                      <a:r>
                        <a:rPr lang="es-MX" sz="1100" dirty="0" err="1" smtClean="0"/>
                        <a:t>Flores</a:t>
                      </a:r>
                      <a:endParaRPr lang="es-MX" sz="1100" dirty="0"/>
                    </a:p>
                  </a:txBody>
                  <a:tcPr marL="91449" marR="91449" marT="45740" marB="4574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s-MX" sz="1100" b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Contacto</a:t>
                      </a:r>
                    </a:p>
                  </a:txBody>
                  <a:tcPr marL="91449" marR="91449" marT="45740" marB="4574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Sergio Alberto Cortés Rios</a:t>
                      </a:r>
                      <a:endParaRPr lang="es-MX" sz="1100" dirty="0"/>
                    </a:p>
                  </a:txBody>
                  <a:tcPr marL="91449" marR="91449" marT="45740" marB="4574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4048">
                <a:tc>
                  <a:txBody>
                    <a:bodyPr/>
                    <a:lstStyle/>
                    <a:p>
                      <a:r>
                        <a:rPr lang="es-MX" sz="1100" b="0" noProof="0" dirty="0">
                          <a:solidFill>
                            <a:schemeClr val="tx1"/>
                          </a:solidFill>
                        </a:rPr>
                        <a:t>Teléfono</a:t>
                      </a:r>
                    </a:p>
                  </a:txBody>
                  <a:tcPr marL="91449" marR="91449" marT="45740" marB="4574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442 1006768</a:t>
                      </a:r>
                      <a:endParaRPr lang="es-MX" sz="1100" dirty="0"/>
                    </a:p>
                  </a:txBody>
                  <a:tcPr marL="91449" marR="91449" marT="45740" marB="4574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100" b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Teléfono</a:t>
                      </a:r>
                    </a:p>
                  </a:txBody>
                  <a:tcPr marL="91449" marR="91449" marT="45740" marB="4574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5257 8000 ext. 41110</a:t>
                      </a:r>
                      <a:endParaRPr lang="es-MX" sz="1100" dirty="0"/>
                    </a:p>
                  </a:txBody>
                  <a:tcPr marL="91449" marR="91449" marT="45740" marB="4574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4048">
                <a:tc>
                  <a:txBody>
                    <a:bodyPr/>
                    <a:lstStyle/>
                    <a:p>
                      <a:r>
                        <a:rPr lang="es-MX" sz="1100" b="0" noProof="0" dirty="0">
                          <a:solidFill>
                            <a:schemeClr val="tx1"/>
                          </a:solidFill>
                        </a:rPr>
                        <a:t>Mail</a:t>
                      </a:r>
                    </a:p>
                  </a:txBody>
                  <a:tcPr marL="91449" marR="91449" marT="45740" marB="4574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jflores@santander.com.mx</a:t>
                      </a:r>
                      <a:endParaRPr lang="es-MX" sz="1100" dirty="0"/>
                    </a:p>
                  </a:txBody>
                  <a:tcPr marL="91449" marR="91449" marT="45740" marB="4574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100" b="0" noProof="0" dirty="0">
                          <a:solidFill>
                            <a:schemeClr val="tx1"/>
                          </a:solidFill>
                        </a:rPr>
                        <a:t>Mail</a:t>
                      </a:r>
                    </a:p>
                  </a:txBody>
                  <a:tcPr marL="91449" marR="91449" marT="45740" marB="4574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scortes@bizprobpm.ca</a:t>
                      </a:r>
                      <a:endParaRPr lang="es-MX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9" marR="91449" marT="45740" marB="4574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8 Tabla">
            <a:extLst/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365966"/>
              </p:ext>
            </p:extLst>
          </p:nvPr>
        </p:nvGraphicFramePr>
        <p:xfrm>
          <a:off x="2441640" y="5543790"/>
          <a:ext cx="2490789" cy="48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4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449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948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8688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74684">
                <a:tc>
                  <a:txBody>
                    <a:bodyPr/>
                    <a:lstStyle/>
                    <a:p>
                      <a:endParaRPr lang="en-US" sz="10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27" marR="91427" marT="45670" marB="456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noProof="0" dirty="0" smtClean="0">
                          <a:solidFill>
                            <a:schemeClr val="tx1"/>
                          </a:solidFill>
                        </a:rPr>
                        <a:t>Si</a:t>
                      </a:r>
                      <a:endParaRPr lang="en-US" sz="10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2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27" marR="91427" marT="45670" marB="456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noProof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10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27" marR="91427" marT="45670" marB="456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b="0" noProof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2839">
                <a:tc gridSpan="4">
                  <a:txBody>
                    <a:bodyPr/>
                    <a:lstStyle/>
                    <a:p>
                      <a:pPr rtl="0"/>
                      <a:endParaRPr lang="en-US" sz="8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7" marR="91427" marT="45670" marB="456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8 Tabla">
            <a:extLst/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886091"/>
              </p:ext>
            </p:extLst>
          </p:nvPr>
        </p:nvGraphicFramePr>
        <p:xfrm>
          <a:off x="8244523" y="5539817"/>
          <a:ext cx="2490789" cy="48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4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449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948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8688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02358">
                <a:tc>
                  <a:txBody>
                    <a:bodyPr/>
                    <a:lstStyle/>
                    <a:p>
                      <a:endParaRPr lang="en-US" sz="10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27" marR="91427" marT="45670" marB="456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noProof="0" dirty="0" smtClean="0">
                          <a:solidFill>
                            <a:schemeClr val="tx1"/>
                          </a:solidFill>
                        </a:rPr>
                        <a:t>Si</a:t>
                      </a:r>
                      <a:endParaRPr lang="en-US" sz="10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2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27" marR="91427" marT="45670" marB="456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noProof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10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27" marR="91427" marT="45670" marB="456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b="0" noProof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7053">
                <a:tc gridSpan="4">
                  <a:txBody>
                    <a:bodyPr/>
                    <a:lstStyle/>
                    <a:p>
                      <a:pPr rtl="0"/>
                      <a:endParaRPr lang="en-US" sz="8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7" marR="91427" marT="45670" marB="456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4 Tabla">
            <a:extLst/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710301"/>
              </p:ext>
            </p:extLst>
          </p:nvPr>
        </p:nvGraphicFramePr>
        <p:xfrm>
          <a:off x="8235342" y="3156191"/>
          <a:ext cx="2550325" cy="512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75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78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271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39515">
                <a:tc>
                  <a:txBody>
                    <a:bodyPr/>
                    <a:lstStyle/>
                    <a:p>
                      <a:r>
                        <a:rPr lang="en-US" sz="1000" b="0" noProof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0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22" marB="456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noProof="0" dirty="0" smtClean="0">
                          <a:solidFill>
                            <a:schemeClr val="tx1"/>
                          </a:solidFill>
                        </a:rPr>
                        <a:t>High availability</a:t>
                      </a:r>
                      <a:endParaRPr lang="en-US" sz="10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22" marB="456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noProof="0" dirty="0" smtClean="0">
                          <a:solidFill>
                            <a:schemeClr val="tx1"/>
                          </a:solidFill>
                        </a:rPr>
                        <a:t>DRP</a:t>
                      </a:r>
                      <a:endParaRPr lang="en-US" sz="10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22" marB="456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9515">
                <a:tc>
                  <a:txBody>
                    <a:bodyPr/>
                    <a:lstStyle/>
                    <a:p>
                      <a:r>
                        <a:rPr lang="en-US" sz="1000" b="0" noProof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0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22" marB="456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noProof="0" dirty="0" smtClean="0">
                          <a:solidFill>
                            <a:schemeClr val="tx1"/>
                          </a:solidFill>
                        </a:rPr>
                        <a:t>Contingency</a:t>
                      </a:r>
                      <a:endParaRPr lang="en-US" sz="10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2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22" marB="456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22" marB="456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16408" y="0"/>
            <a:ext cx="1441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MX" sz="2000" dirty="0">
                <a:solidFill>
                  <a:srgbClr val="FF0000"/>
                </a:solidFill>
              </a:rPr>
              <a:t>Objetivo</a:t>
            </a:r>
          </a:p>
        </p:txBody>
      </p:sp>
      <p:sp>
        <p:nvSpPr>
          <p:cNvPr id="9219" name="1 Marcador de contenido"/>
          <p:cNvSpPr>
            <a:spLocks noGrp="1"/>
          </p:cNvSpPr>
          <p:nvPr>
            <p:ph idx="1"/>
          </p:nvPr>
        </p:nvSpPr>
        <p:spPr bwMode="auto">
          <a:xfrm>
            <a:off x="294258" y="741363"/>
            <a:ext cx="11556365" cy="507422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s-ES" altLang="es-ES" sz="1500" dirty="0"/>
              <a:t>Santander, Visa y Cardinal Commerce lanzaran la solución de autenticación en producción y pasaran/fallaran/desafiaran inmediatamente la autenticación basada en las reglas que Santander establezca en el administrador de reglas</a:t>
            </a:r>
            <a:r>
              <a:rPr lang="es-ES" altLang="es-ES" sz="1500" dirty="0" smtClean="0"/>
              <a:t>.</a:t>
            </a: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s-ES" altLang="es-ES" sz="1500" dirty="0"/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s-ES" altLang="es-ES" sz="1500" dirty="0" smtClean="0"/>
              <a:t>En </a:t>
            </a:r>
            <a:r>
              <a:rPr lang="es-ES" altLang="es-ES" sz="1500" dirty="0"/>
              <a:t>el presente documento se especifica la solución técnica para implementar la integración entre VCAS y el API de Notificaciones, para enviar OTP´S por </a:t>
            </a:r>
            <a:r>
              <a:rPr lang="es-ES" altLang="es-ES" sz="1500" dirty="0" smtClean="0"/>
              <a:t>SMS y Email </a:t>
            </a:r>
            <a:r>
              <a:rPr lang="es-ES" altLang="es-ES" sz="1500" dirty="0"/>
              <a:t>al titular de la tarjeta.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70688" y="0"/>
            <a:ext cx="5329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MX" sz="2000" dirty="0" err="1">
                <a:solidFill>
                  <a:srgbClr val="FF0000"/>
                </a:solidFill>
              </a:rPr>
              <a:t>Antecedentes</a:t>
            </a:r>
            <a:r>
              <a:rPr lang="en-US" altLang="es-MX" sz="2000" dirty="0">
                <a:solidFill>
                  <a:srgbClr val="FF0000"/>
                </a:solidFill>
              </a:rPr>
              <a:t> y </a:t>
            </a:r>
            <a:r>
              <a:rPr lang="en-US" altLang="es-MX" sz="2000" dirty="0" err="1">
                <a:solidFill>
                  <a:srgbClr val="FF0000"/>
                </a:solidFill>
              </a:rPr>
              <a:t>situación</a:t>
            </a:r>
            <a:r>
              <a:rPr lang="en-US" altLang="es-MX" sz="2000" dirty="0">
                <a:solidFill>
                  <a:srgbClr val="FF0000"/>
                </a:solidFill>
              </a:rPr>
              <a:t> actual</a:t>
            </a:r>
          </a:p>
        </p:txBody>
      </p:sp>
      <p:sp>
        <p:nvSpPr>
          <p:cNvPr id="11267" name="1 Marcador de contenido"/>
          <p:cNvSpPr>
            <a:spLocks noGrp="1"/>
          </p:cNvSpPr>
          <p:nvPr>
            <p:ph idx="1"/>
          </p:nvPr>
        </p:nvSpPr>
        <p:spPr bwMode="auto">
          <a:xfrm>
            <a:off x="170688" y="741363"/>
            <a:ext cx="11771376" cy="506507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s-ES" altLang="es-ES" sz="1500" dirty="0"/>
              <a:t>Actualmente, Santander está en VCAS con OTP a través de SMS (VCAS crea, envía y valida la OTP) utilizando nuestra integración de procesador de archivos (SFTP) para entregar los datos del titular de la tarjeta</a:t>
            </a:r>
            <a:r>
              <a:rPr lang="es-ES" altLang="es-ES" sz="1500" dirty="0" smtClean="0"/>
              <a:t>.</a:t>
            </a:r>
            <a:endParaRPr lang="es-ES" altLang="es-E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98120" y="0"/>
            <a:ext cx="1441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MX" sz="2000" dirty="0" err="1">
                <a:solidFill>
                  <a:srgbClr val="FF0000"/>
                </a:solidFill>
              </a:rPr>
              <a:t>Alcance</a:t>
            </a:r>
            <a:endParaRPr lang="en-US" altLang="es-MX" sz="2000" dirty="0">
              <a:solidFill>
                <a:srgbClr val="FF0000"/>
              </a:solidFill>
            </a:endParaRPr>
          </a:p>
        </p:txBody>
      </p:sp>
      <p:sp>
        <p:nvSpPr>
          <p:cNvPr id="4" name="1 Marcador de contenido">
            <a:extLst/>
          </p:cNvPr>
          <p:cNvSpPr>
            <a:spLocks noGrp="1"/>
          </p:cNvSpPr>
          <p:nvPr>
            <p:ph idx="1"/>
          </p:nvPr>
        </p:nvSpPr>
        <p:spPr>
          <a:xfrm>
            <a:off x="198120" y="741363"/>
            <a:ext cx="11698224" cy="4900485"/>
          </a:xfrm>
        </p:spPr>
        <p:txBody>
          <a:bodyPr/>
          <a:lstStyle/>
          <a:p>
            <a:pPr algn="just">
              <a:buClr>
                <a:srgbClr val="FF0000"/>
              </a:buClr>
              <a:buFont typeface="Wingdings" panose="05000000000000000000" pitchFamily="2" charset="2"/>
              <a:buChar char="v"/>
              <a:defRPr/>
            </a:pPr>
            <a:r>
              <a:rPr lang="es-ES" altLang="es-ES" sz="1500" dirty="0" smtClean="0"/>
              <a:t>Negocio</a:t>
            </a:r>
          </a:p>
          <a:p>
            <a:pPr lvl="1" algn="just">
              <a:buClr>
                <a:srgbClr val="FF0000"/>
              </a:buClr>
              <a:buFont typeface="Wingdings" panose="05000000000000000000" pitchFamily="2" charset="2"/>
              <a:buChar char="v"/>
              <a:defRPr/>
            </a:pPr>
            <a:r>
              <a:rPr lang="es-ES" altLang="es-ES" sz="1100" dirty="0" smtClean="0"/>
              <a:t>Implementar un Gateway ligero externo para envío de OTP’S por SMS y Email a través del API de Notificaciones de CRM.</a:t>
            </a:r>
            <a:endParaRPr lang="es-ES" altLang="es-ES" sz="1100" dirty="0"/>
          </a:p>
          <a:p>
            <a:pPr lvl="1" algn="just">
              <a:buClr>
                <a:srgbClr val="FF0000"/>
              </a:buClr>
              <a:buFont typeface="Wingdings" panose="05000000000000000000" pitchFamily="2" charset="2"/>
              <a:buChar char="v"/>
              <a:defRPr/>
            </a:pPr>
            <a:endParaRPr lang="es-MX" altLang="es-ES" sz="1100" dirty="0" smtClean="0"/>
          </a:p>
          <a:p>
            <a:pPr lvl="1" algn="just">
              <a:buClr>
                <a:srgbClr val="FF0000"/>
              </a:buClr>
              <a:buFont typeface="Wingdings" panose="05000000000000000000" pitchFamily="2" charset="2"/>
              <a:buChar char="v"/>
              <a:defRPr/>
            </a:pPr>
            <a:endParaRPr lang="es-MX" altLang="es-ES" sz="1100" dirty="0"/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v"/>
              <a:defRPr/>
            </a:pPr>
            <a:r>
              <a:rPr lang="es-ES" altLang="es-ES" sz="1500" dirty="0" err="1" smtClean="0"/>
              <a:t>Produban</a:t>
            </a:r>
            <a:endParaRPr lang="es-ES" altLang="es-ES" sz="1500" dirty="0" smtClean="0"/>
          </a:p>
          <a:p>
            <a:pPr lvl="1" algn="just">
              <a:buClr>
                <a:srgbClr val="FF0000"/>
              </a:buClr>
              <a:buFont typeface="Wingdings" panose="05000000000000000000" pitchFamily="2" charset="2"/>
              <a:buChar char="v"/>
              <a:defRPr/>
            </a:pPr>
            <a:r>
              <a:rPr lang="es-ES" altLang="es-ES" sz="1100" dirty="0" smtClean="0"/>
              <a:t>Configuración de reglas de firewall.</a:t>
            </a:r>
          </a:p>
          <a:p>
            <a:pPr lvl="1" algn="just">
              <a:buClr>
                <a:srgbClr val="FF0000"/>
              </a:buClr>
              <a:buFont typeface="Wingdings" panose="05000000000000000000" pitchFamily="2" charset="2"/>
              <a:buChar char="v"/>
              <a:defRPr/>
            </a:pPr>
            <a:r>
              <a:rPr lang="es-ES" altLang="es-ES" sz="1100" dirty="0"/>
              <a:t>Certificados de seguridad para exponer servicios a </a:t>
            </a:r>
            <a:r>
              <a:rPr lang="es-ES" altLang="es-ES" sz="1100" dirty="0" smtClean="0"/>
              <a:t>Internet.</a:t>
            </a:r>
          </a:p>
          <a:p>
            <a:pPr lvl="1" algn="just">
              <a:buClr>
                <a:srgbClr val="FF0000"/>
              </a:buClr>
              <a:buFont typeface="Wingdings" panose="05000000000000000000" pitchFamily="2" charset="2"/>
              <a:buChar char="v"/>
              <a:defRPr/>
            </a:pPr>
            <a:endParaRPr lang="es-ES" altLang="es-ES" sz="1100" dirty="0"/>
          </a:p>
          <a:p>
            <a:pPr lvl="1" algn="just">
              <a:buClr>
                <a:srgbClr val="FF0000"/>
              </a:buClr>
              <a:buFont typeface="Wingdings" panose="05000000000000000000" pitchFamily="2" charset="2"/>
              <a:buChar char="v"/>
              <a:defRPr/>
            </a:pPr>
            <a:endParaRPr lang="es-MX" altLang="es-E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24969" y="0"/>
            <a:ext cx="2881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MX" sz="2000" dirty="0" err="1">
                <a:solidFill>
                  <a:srgbClr val="FF0000"/>
                </a:solidFill>
              </a:rPr>
              <a:t>Entregables</a:t>
            </a:r>
            <a:endParaRPr lang="en-US" altLang="es-MX" sz="2000" dirty="0">
              <a:solidFill>
                <a:srgbClr val="FF0000"/>
              </a:solidFill>
            </a:endParaRPr>
          </a:p>
        </p:txBody>
      </p:sp>
      <p:sp>
        <p:nvSpPr>
          <p:cNvPr id="4" name="1 Marcador de contenido">
            <a:extLst/>
          </p:cNvPr>
          <p:cNvSpPr txBox="1">
            <a:spLocks/>
          </p:cNvSpPr>
          <p:nvPr/>
        </p:nvSpPr>
        <p:spPr>
          <a:xfrm>
            <a:off x="124968" y="741363"/>
            <a:ext cx="11835383" cy="505593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Clr>
                <a:srgbClr val="FF0000"/>
              </a:buClr>
              <a:defRPr/>
            </a:pPr>
            <a:r>
              <a:rPr lang="es-ES" altLang="es-ES" sz="1500" b="0" kern="0" dirty="0"/>
              <a:t>Macro Arquitectura Técnica del Proyecto </a:t>
            </a:r>
            <a:r>
              <a:rPr lang="es-ES" altLang="es-ES" sz="1500" b="0" kern="0" dirty="0" smtClean="0"/>
              <a:t>“Autenticación de Riesgos VCAS” </a:t>
            </a:r>
            <a:r>
              <a:rPr lang="es-ES" altLang="es-ES" sz="1500" b="0" kern="0" dirty="0"/>
              <a:t>para valoración en Mesa de Diseño.</a:t>
            </a:r>
            <a:endParaRPr lang="es-MX" altLang="es-ES" sz="1500" b="0" kern="0" dirty="0"/>
          </a:p>
          <a:p>
            <a:pPr marL="0" indent="0" algn="just">
              <a:buClr>
                <a:srgbClr val="FF0000"/>
              </a:buClr>
              <a:buNone/>
              <a:defRPr/>
            </a:pPr>
            <a:endParaRPr lang="es-MX" altLang="es-ES" sz="1500" b="0" kern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97537" y="0"/>
            <a:ext cx="79781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MX" sz="2000" dirty="0" err="1">
                <a:solidFill>
                  <a:srgbClr val="FF0000"/>
                </a:solidFill>
              </a:rPr>
              <a:t>Diagrama</a:t>
            </a:r>
            <a:r>
              <a:rPr lang="en-US" altLang="es-MX" dirty="0">
                <a:solidFill>
                  <a:srgbClr val="FF0000"/>
                </a:solidFill>
              </a:rPr>
              <a:t> </a:t>
            </a:r>
            <a:r>
              <a:rPr lang="en-US" altLang="es-MX" dirty="0" err="1">
                <a:solidFill>
                  <a:srgbClr val="FF0000"/>
                </a:solidFill>
              </a:rPr>
              <a:t>propuesto</a:t>
            </a:r>
            <a:r>
              <a:rPr lang="en-US" altLang="es-MX" dirty="0">
                <a:solidFill>
                  <a:srgbClr val="FF0000"/>
                </a:solidFill>
              </a:rPr>
              <a:t> </a:t>
            </a:r>
            <a:r>
              <a:rPr lang="en-US" altLang="es-MX" dirty="0" smtClean="0">
                <a:solidFill>
                  <a:srgbClr val="FF0000"/>
                </a:solidFill>
              </a:rPr>
              <a:t>de </a:t>
            </a:r>
            <a:r>
              <a:rPr lang="en-US" altLang="es-MX" dirty="0" err="1" smtClean="0">
                <a:solidFill>
                  <a:srgbClr val="FF0000"/>
                </a:solidFill>
              </a:rPr>
              <a:t>Arquitectura</a:t>
            </a:r>
            <a:r>
              <a:rPr lang="en-US" altLang="es-MX" dirty="0" smtClean="0">
                <a:solidFill>
                  <a:srgbClr val="FF0000"/>
                </a:solidFill>
              </a:rPr>
              <a:t>. Gateway </a:t>
            </a:r>
            <a:r>
              <a:rPr lang="en-US" altLang="es-MX" dirty="0" err="1" smtClean="0">
                <a:solidFill>
                  <a:srgbClr val="FF0000"/>
                </a:solidFill>
              </a:rPr>
              <a:t>Ligero</a:t>
            </a:r>
            <a:r>
              <a:rPr lang="en-US" altLang="es-MX" dirty="0" smtClean="0">
                <a:solidFill>
                  <a:srgbClr val="FF0000"/>
                </a:solidFill>
              </a:rPr>
              <a:t> </a:t>
            </a:r>
            <a:r>
              <a:rPr lang="en-US" altLang="es-MX" dirty="0" err="1" smtClean="0">
                <a:solidFill>
                  <a:srgbClr val="FF0000"/>
                </a:solidFill>
              </a:rPr>
              <a:t>Externo</a:t>
            </a:r>
            <a:r>
              <a:rPr lang="en-US" altLang="es-MX" dirty="0" smtClean="0">
                <a:solidFill>
                  <a:srgbClr val="FF0000"/>
                </a:solidFill>
              </a:rPr>
              <a:t>. </a:t>
            </a:r>
            <a:r>
              <a:rPr lang="en-US" altLang="es-MX" dirty="0" err="1" smtClean="0">
                <a:solidFill>
                  <a:srgbClr val="FF0000"/>
                </a:solidFill>
              </a:rPr>
              <a:t>Táctico</a:t>
            </a:r>
            <a:endParaRPr lang="en-US" altLang="es-MX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29" y="500778"/>
            <a:ext cx="10534650" cy="543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97537" y="0"/>
            <a:ext cx="816827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MX" sz="1600" dirty="0" err="1">
                <a:solidFill>
                  <a:srgbClr val="FF0000"/>
                </a:solidFill>
              </a:rPr>
              <a:t>Diagrama</a:t>
            </a:r>
            <a:r>
              <a:rPr lang="en-US" altLang="es-MX" sz="1600" dirty="0">
                <a:solidFill>
                  <a:srgbClr val="FF0000"/>
                </a:solidFill>
              </a:rPr>
              <a:t> </a:t>
            </a:r>
            <a:r>
              <a:rPr lang="en-US" altLang="es-MX" sz="1600" dirty="0" err="1">
                <a:solidFill>
                  <a:srgbClr val="FF0000"/>
                </a:solidFill>
              </a:rPr>
              <a:t>propuesto</a:t>
            </a:r>
            <a:r>
              <a:rPr lang="en-US" altLang="es-MX" sz="1600" dirty="0">
                <a:solidFill>
                  <a:srgbClr val="FF0000"/>
                </a:solidFill>
              </a:rPr>
              <a:t> </a:t>
            </a:r>
            <a:r>
              <a:rPr lang="en-US" altLang="es-MX" sz="1600" dirty="0" smtClean="0">
                <a:solidFill>
                  <a:srgbClr val="FF0000"/>
                </a:solidFill>
              </a:rPr>
              <a:t>de </a:t>
            </a:r>
            <a:r>
              <a:rPr lang="en-US" altLang="es-MX" sz="1600" dirty="0" err="1" smtClean="0">
                <a:solidFill>
                  <a:srgbClr val="FF0000"/>
                </a:solidFill>
              </a:rPr>
              <a:t>Arquitectura</a:t>
            </a:r>
            <a:r>
              <a:rPr lang="en-US" altLang="es-MX" sz="1600" dirty="0" smtClean="0">
                <a:solidFill>
                  <a:srgbClr val="FF0000"/>
                </a:solidFill>
              </a:rPr>
              <a:t>. Gateway API Connect </a:t>
            </a:r>
            <a:r>
              <a:rPr lang="en-US" altLang="es-MX" sz="1600" dirty="0" err="1">
                <a:solidFill>
                  <a:srgbClr val="FF0000"/>
                </a:solidFill>
              </a:rPr>
              <a:t>Externo</a:t>
            </a:r>
            <a:r>
              <a:rPr lang="en-US" altLang="es-MX" sz="1600" dirty="0">
                <a:solidFill>
                  <a:srgbClr val="FF0000"/>
                </a:solidFill>
              </a:rPr>
              <a:t> . </a:t>
            </a:r>
            <a:r>
              <a:rPr lang="en-US" altLang="es-MX" sz="1600" dirty="0" err="1">
                <a:solidFill>
                  <a:srgbClr val="FF0000"/>
                </a:solidFill>
              </a:rPr>
              <a:t>Estratégico</a:t>
            </a:r>
            <a:endParaRPr lang="en-US" altLang="es-MX" sz="1600" dirty="0">
              <a:solidFill>
                <a:srgbClr val="FF000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80" y="583621"/>
            <a:ext cx="11798297" cy="523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34112" y="0"/>
            <a:ext cx="5759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MX" sz="2000" dirty="0" err="1">
                <a:solidFill>
                  <a:srgbClr val="FF0000"/>
                </a:solidFill>
              </a:rPr>
              <a:t>Volumetrias</a:t>
            </a:r>
            <a:endParaRPr lang="es-ES" altLang="es-MX" sz="2000" dirty="0">
              <a:solidFill>
                <a:srgbClr val="FF0000"/>
              </a:solidFill>
            </a:endParaRPr>
          </a:p>
        </p:txBody>
      </p:sp>
      <p:sp>
        <p:nvSpPr>
          <p:cNvPr id="7" name="Rectangle 2">
            <a:extLst/>
          </p:cNvPr>
          <p:cNvSpPr>
            <a:spLocks noChangeArrowheads="1"/>
          </p:cNvSpPr>
          <p:nvPr/>
        </p:nvSpPr>
        <p:spPr bwMode="auto">
          <a:xfrm>
            <a:off x="3405188" y="844551"/>
            <a:ext cx="9174162" cy="6461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s-ES" altLang="es-ES"/>
              <a:t/>
            </a:r>
            <a:br>
              <a:rPr lang="es-ES" altLang="es-ES"/>
            </a:br>
            <a:endParaRPr lang="es-ES" altLang="es-ES"/>
          </a:p>
        </p:txBody>
      </p:sp>
      <p:sp>
        <p:nvSpPr>
          <p:cNvPr id="9" name="Rectangle 3">
            <a:extLst/>
          </p:cNvPr>
          <p:cNvSpPr>
            <a:spLocks noChangeArrowheads="1"/>
          </p:cNvSpPr>
          <p:nvPr/>
        </p:nvSpPr>
        <p:spPr bwMode="auto">
          <a:xfrm>
            <a:off x="3235325" y="2306638"/>
            <a:ext cx="10337800" cy="6477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s-ES" altLang="es-ES"/>
              <a:t/>
            </a:r>
            <a:br>
              <a:rPr lang="es-ES" altLang="es-ES"/>
            </a:br>
            <a:endParaRPr lang="es-ES" altLang="es-ES"/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xmlns="" id="{19EC4AF7-E95B-4C3E-8CF8-2847E5834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186479"/>
              </p:ext>
            </p:extLst>
          </p:nvPr>
        </p:nvGraphicFramePr>
        <p:xfrm>
          <a:off x="324671" y="1030028"/>
          <a:ext cx="11544241" cy="4046130"/>
        </p:xfrm>
        <a:graphic>
          <a:graphicData uri="http://schemas.openxmlformats.org/drawingml/2006/table">
            <a:tbl>
              <a:tblPr/>
              <a:tblGrid>
                <a:gridCol w="26068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802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57173"/>
              </a:tblGrid>
              <a:tr h="553740">
                <a:tc>
                  <a:txBody>
                    <a:bodyPr/>
                    <a:lstStyle/>
                    <a:p>
                      <a:pPr marL="0" marR="0" lvl="0" indent="0" algn="ctr" defTabSz="45720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s-MX" sz="1800" b="1" i="0" u="none" strike="noStrike" cap="none" baseline="0" dirty="0" smtClean="0">
                          <a:solidFill>
                            <a:srgbClr val="FFFFFF"/>
                          </a:solidFill>
                          <a:latin typeface="Arial"/>
                          <a:ea typeface="Microsoft YaHei"/>
                        </a:rPr>
                        <a:t>Periodo</a:t>
                      </a:r>
                      <a:endParaRPr kumimoji="0" lang="es-MX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91444" marR="91444" marT="56388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s-MX" sz="1800" b="1" i="0" u="none" strike="noStrike" cap="none" baseline="0" dirty="0" smtClean="0">
                          <a:solidFill>
                            <a:srgbClr val="FFFFFF"/>
                          </a:solidFill>
                          <a:latin typeface="Arial"/>
                          <a:ea typeface="Microsoft YaHei"/>
                        </a:rPr>
                        <a:t>Total de SMS enviados</a:t>
                      </a:r>
                      <a:endParaRPr kumimoji="0" lang="es-MX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91444" marR="91444" marT="56388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s-MX" sz="1800" b="1" i="0" u="none" strike="noStrike" cap="none" baseline="0" dirty="0" smtClean="0">
                          <a:solidFill>
                            <a:srgbClr val="FFFFFF"/>
                          </a:solidFill>
                          <a:latin typeface="Arial"/>
                          <a:ea typeface="Microsoft YaHei"/>
                        </a:rPr>
                        <a:t>Total de peticiones al API</a:t>
                      </a:r>
                      <a:endParaRPr kumimoji="0" lang="es-MX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91444" marR="91444" marT="56388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98478">
                <a:tc>
                  <a:txBody>
                    <a:bodyPr/>
                    <a:lstStyle/>
                    <a:p>
                      <a:pPr algn="l" fontAlgn="ctr"/>
                      <a:endParaRPr lang="es-MX" sz="9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lang="es-MX" sz="900" b="0" i="0" u="none" strike="noStrike" kern="1200" cap="none" baseline="0" dirty="0">
                        <a:solidFill>
                          <a:srgbClr val="000000"/>
                        </a:solidFill>
                        <a:latin typeface="Arial"/>
                        <a:ea typeface="Microsoft YaHei"/>
                        <a:cs typeface="+mn-cs"/>
                      </a:endParaRPr>
                    </a:p>
                  </a:txBody>
                  <a:tcPr marL="91444" marR="91444" marT="56388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s-MX" sz="1600" b="1" i="0" u="none" strike="noStrike" kern="1200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  <a:cs typeface="+mn-cs"/>
                        </a:rPr>
                        <a:t>1 </a:t>
                      </a:r>
                      <a:r>
                        <a:rPr lang="es-MX" sz="1600" b="1" i="0" u="none" strike="noStrike" kern="1200" cap="none" baseline="0" dirty="0" err="1" smtClean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  <a:cs typeface="+mn-cs"/>
                        </a:rPr>
                        <a:t>Endpoint</a:t>
                      </a:r>
                      <a:r>
                        <a:rPr lang="es-MX" sz="1600" b="1" i="0" u="none" strike="noStrike" kern="1200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  <a:cs typeface="+mn-cs"/>
                        </a:rPr>
                        <a:t> API SMS y Email</a:t>
                      </a:r>
                      <a:endParaRPr lang="es-MX" sz="1600" b="1" i="0" u="none" strike="noStrike" kern="1200" cap="none" baseline="0" dirty="0">
                        <a:solidFill>
                          <a:srgbClr val="000000"/>
                        </a:solidFill>
                        <a:latin typeface="Arial"/>
                        <a:ea typeface="Microsoft YaHei"/>
                        <a:cs typeface="+mn-cs"/>
                      </a:endParaRPr>
                    </a:p>
                  </a:txBody>
                  <a:tcPr marL="91444" marR="91444" marT="56388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98478">
                <a:tc>
                  <a:txBody>
                    <a:bodyPr/>
                    <a:lstStyle/>
                    <a:p>
                      <a:pPr algn="l" fontAlgn="ctr"/>
                      <a:r>
                        <a:rPr lang="es-MX" sz="1400" b="0" i="0" u="none" strike="noStrike" dirty="0" smtClean="0">
                          <a:effectLst/>
                          <a:latin typeface="Arial"/>
                        </a:rPr>
                        <a:t>Segundo</a:t>
                      </a:r>
                      <a:endParaRPr lang="es-MX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s-MX" sz="1400" b="0" i="0" u="none" strike="noStrike" kern="1200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  <a:cs typeface="+mn-cs"/>
                        </a:rPr>
                        <a:t>Máximo: 200</a:t>
                      </a:r>
                      <a:endParaRPr lang="es-MX" sz="1400" b="0" i="0" u="none" strike="noStrike" kern="1200" cap="none" baseline="0" dirty="0">
                        <a:solidFill>
                          <a:srgbClr val="000000"/>
                        </a:solidFill>
                        <a:latin typeface="Arial"/>
                        <a:ea typeface="Microsoft YaHei"/>
                        <a:cs typeface="+mn-cs"/>
                      </a:endParaRPr>
                    </a:p>
                  </a:txBody>
                  <a:tcPr marL="91444" marR="91444" marT="56388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s-MX" sz="1400" b="0" i="0" u="none" strike="noStrike" kern="1200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  <a:cs typeface="+mn-cs"/>
                        </a:rPr>
                        <a:t>Máximo: 200</a:t>
                      </a:r>
                      <a:endParaRPr lang="es-MX" sz="1400" b="0" i="0" u="none" strike="noStrike" kern="1200" cap="none" baseline="0" dirty="0">
                        <a:solidFill>
                          <a:srgbClr val="000000"/>
                        </a:solidFill>
                        <a:latin typeface="Arial"/>
                        <a:ea typeface="Microsoft YaHei"/>
                        <a:cs typeface="+mn-cs"/>
                      </a:endParaRPr>
                    </a:p>
                  </a:txBody>
                  <a:tcPr marL="91444" marR="91444" marT="56388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98478">
                <a:tc>
                  <a:txBody>
                    <a:bodyPr/>
                    <a:lstStyle/>
                    <a:p>
                      <a:pPr algn="l" fontAlgn="ctr"/>
                      <a:r>
                        <a:rPr lang="es-MX" sz="1400" b="0" i="0" u="none" strike="noStrike" dirty="0" smtClean="0">
                          <a:effectLst/>
                          <a:latin typeface="Arial"/>
                        </a:rPr>
                        <a:t>Hora</a:t>
                      </a:r>
                      <a:endParaRPr lang="es-MX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s-MX" sz="1400" b="0" i="0" u="none" strike="noStrike" kern="1200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  <a:cs typeface="+mn-cs"/>
                        </a:rPr>
                        <a:t>Máximo: 1243</a:t>
                      </a:r>
                      <a:endParaRPr lang="es-MX" sz="1400" b="0" i="0" u="none" strike="noStrike" kern="1200" cap="none" baseline="0" dirty="0">
                        <a:solidFill>
                          <a:srgbClr val="000000"/>
                        </a:solidFill>
                        <a:latin typeface="Arial"/>
                        <a:ea typeface="Microsoft YaHei"/>
                        <a:cs typeface="+mn-cs"/>
                      </a:endParaRPr>
                    </a:p>
                  </a:txBody>
                  <a:tcPr marL="91444" marR="91444" marT="56388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es-MX" sz="1400" b="0" i="0" u="none" strike="noStrike" kern="1200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  <a:cs typeface="+mn-cs"/>
                        </a:rPr>
                        <a:t>Máximo: 1243</a:t>
                      </a:r>
                    </a:p>
                  </a:txBody>
                  <a:tcPr marL="91444" marR="91444" marT="56388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98478">
                <a:tc>
                  <a:txBody>
                    <a:bodyPr/>
                    <a:lstStyle/>
                    <a:p>
                      <a:pPr algn="l" fontAlgn="ctr"/>
                      <a:r>
                        <a:rPr lang="es-MX" sz="1400" b="0" i="0" u="none" strike="noStrike" dirty="0" smtClean="0">
                          <a:effectLst/>
                          <a:latin typeface="Arial"/>
                        </a:rPr>
                        <a:t>Diario</a:t>
                      </a:r>
                      <a:endParaRPr lang="es-MX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es-MX" sz="1400" b="0" i="0" u="none" strike="noStrike" kern="1200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  <a:cs typeface="+mn-cs"/>
                        </a:rPr>
                        <a:t>Máximo: 19910</a:t>
                      </a:r>
                    </a:p>
                  </a:txBody>
                  <a:tcPr marL="91444" marR="91444" marT="56388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s-MX" sz="1400" b="0" i="0" u="none" strike="noStrike" kern="1200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  <a:cs typeface="+mn-cs"/>
                        </a:rPr>
                        <a:t>Máximo: 19910</a:t>
                      </a:r>
                      <a:endParaRPr lang="es-MX" sz="1400" b="0" i="0" u="none" strike="noStrike" kern="1200" cap="none" baseline="0" dirty="0">
                        <a:solidFill>
                          <a:srgbClr val="000000"/>
                        </a:solidFill>
                        <a:latin typeface="Arial"/>
                        <a:ea typeface="Microsoft YaHei"/>
                        <a:cs typeface="+mn-cs"/>
                      </a:endParaRPr>
                    </a:p>
                  </a:txBody>
                  <a:tcPr marL="91444" marR="91444" marT="56388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98478">
                <a:tc>
                  <a:txBody>
                    <a:bodyPr/>
                    <a:lstStyle/>
                    <a:p>
                      <a:pPr algn="l" fontAlgn="ctr"/>
                      <a:r>
                        <a:rPr lang="es-MX" sz="1400" b="1" i="0" u="none" strike="noStrike" dirty="0" smtClean="0">
                          <a:effectLst/>
                          <a:latin typeface="Arial"/>
                        </a:rPr>
                        <a:t>Mensual</a:t>
                      </a:r>
                      <a:endParaRPr lang="es-MX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es-MX" sz="1400" b="0" i="0" u="none" strike="noStrike" kern="1200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  <a:cs typeface="+mn-cs"/>
                        </a:rPr>
                        <a:t>Máximo: 597,313</a:t>
                      </a:r>
                    </a:p>
                  </a:txBody>
                  <a:tcPr marL="91444" marR="91444" marT="56388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es-MX" sz="1400" b="0" i="0" u="none" strike="noStrike" kern="1200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  <a:cs typeface="+mn-cs"/>
                        </a:rPr>
                        <a:t>Máximo: 597,313</a:t>
                      </a:r>
                    </a:p>
                  </a:txBody>
                  <a:tcPr marL="91444" marR="91444" marT="56388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">
  <a:themeElements>
    <a:clrScheme name="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230FAF63BCBC24F9F8D1F40449CFE6E" ma:contentTypeVersion="193" ma:contentTypeDescription="Crear nuevo documento." ma:contentTypeScope="" ma:versionID="8e01b719e042b57047309244d17e3569">
  <xsd:schema xmlns:xsd="http://www.w3.org/2001/XMLSchema" xmlns:p="http://schemas.microsoft.com/office/2006/metadata/properties" xmlns:ns1="81633ca5-7a52-438b-8554-f11932bac329" xmlns:ns3="d03cb17e-71e6-4956-bcb3-d29623fd27a5" targetNamespace="http://schemas.microsoft.com/office/2006/metadata/properties" ma:root="true" ma:fieldsID="61b9ab929a2d0549aa3cb192c171e432" ns1:_="" ns3:_="">
    <xsd:import namespace="81633ca5-7a52-438b-8554-f11932bac329"/>
    <xsd:import namespace="d03cb17e-71e6-4956-bcb3-d29623fd27a5"/>
    <xsd:element name="properties">
      <xsd:complexType>
        <xsd:sequence>
          <xsd:element name="documentManagement">
            <xsd:complexType>
              <xsd:all>
                <xsd:element ref="ns1:Nomenclatura" minOccurs="0"/>
                <xsd:element ref="ns1:Historico_x0020_Grupo_x0020_de_x0020_procesos" minOccurs="0"/>
                <xsd:element ref="ns1:Procesos" minOccurs="0"/>
                <xsd:element ref="ns1:Descripci_x00f3_n" minOccurs="0"/>
                <xsd:element ref="ns1:Direccion" minOccurs="0"/>
                <xsd:element ref="ns1:Tipo_x0020_de_x0020_Documento" minOccurs="0"/>
                <xsd:element ref="ns1:Empresa" minOccurs="0"/>
                <xsd:element ref="ns1:Liberaci_x00f3_n_x0020_Inicial" minOccurs="0"/>
                <xsd:element ref="ns1:Liberaci_x00f3_n_x0020_Final" minOccurs="0"/>
                <xsd:element ref="ns1:Release" minOccurs="0"/>
                <xsd:element ref="ns1:Estatus" minOccurs="0"/>
                <xsd:element ref="ns1:Actualizaciones" minOccurs="0"/>
                <xsd:element ref="ns1:Versi_x00f3_n_x0020_MI" minOccurs="0"/>
                <xsd:element ref="ns1:Historico_x0020_Versi_x00f3_n" minOccurs="0"/>
                <xsd:element ref="ns1:Historico_x0020_Creado" minOccurs="0"/>
                <xsd:element ref="ns1:Autorizaciones" minOccurs="0"/>
                <xsd:element ref="ns3:DLCPolicyLabelValue" minOccurs="0"/>
                <xsd:element ref="ns3:DLCPolicyLabelClientValue" minOccurs="0"/>
                <xsd:element ref="ns3:DLCPolicyLabelLock" minOccurs="0"/>
                <xsd:element ref="ns3:Ultimo_x0020_en_x0020_modificar" minOccurs="0"/>
                <xsd:element ref="ns3:Revisor" minOccurs="0"/>
                <xsd:element ref="ns3:Mejora_x0020_asignada" minOccurs="0"/>
                <xsd:element ref="ns3:Revisor_x0020_2" minOccurs="0"/>
                <xsd:element ref="ns3:Revisor_x0020_3" minOccurs="0"/>
                <xsd:element ref="ns3:Aprobador_x0020_1" minOccurs="0"/>
                <xsd:element ref="ns3:Aprobador_x0020_2" minOccurs="0"/>
                <xsd:element ref="ns3:Aprobador_x0020_3" minOccurs="0"/>
                <xsd:element ref="ns3:Aprobador_x0020_4" minOccurs="0"/>
                <xsd:element ref="ns3:Aprobador_x0020_5" minOccurs="0"/>
                <xsd:element ref="ns3:Aprobador_x0020_6" minOccurs="0"/>
                <xsd:element ref="ns3:Permisos" minOccurs="0"/>
                <xsd:element ref="ns3:Cliente" minOccurs="0"/>
                <xsd:element ref="ns3:FechaPublicacion" minOccurs="0"/>
                <xsd:element ref="ns3:DocumentoInteres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81633ca5-7a52-438b-8554-f11932bac329" elementFormDefault="qualified">
    <xsd:import namespace="http://schemas.microsoft.com/office/2006/documentManagement/types"/>
    <xsd:element name="Nomenclatura" ma:index="0" nillable="true" ma:displayName="Nomenclatura" ma:internalName="Nomenclatura">
      <xsd:simpleType>
        <xsd:restriction base="dms:Text">
          <xsd:maxLength value="14"/>
        </xsd:restriction>
      </xsd:simpleType>
    </xsd:element>
    <xsd:element name="Historico_x0020_Grupo_x0020_de_x0020_procesos" ma:index="3" nillable="true" ma:displayName="Grupo de Procesos" ma:format="Dropdown" ma:internalName="Historico_x0020_Grupo_x0020_de_x0020_procesos">
      <xsd:simpleType>
        <xsd:restriction base="dms:Choice">
          <xsd:enumeration value="Governance"/>
          <xsd:enumeration value="Soporte al servicio"/>
          <xsd:enumeration value="Transición del servicio"/>
          <xsd:enumeration value="Entrega del servicio"/>
          <xsd:enumeration value="Gestión del servicio"/>
          <xsd:enumeration value="Riesgos y compliance"/>
        </xsd:restriction>
      </xsd:simpleType>
    </xsd:element>
    <xsd:element name="Procesos" ma:index="4" nillable="true" ma:displayName="Proceso" ma:list="{985505a7-e063-465f-9d99-e0d81b7ac5d6}" ma:internalName="Procesos" ma:readOnly="false" ma:showField="Title">
      <xsd:simpleType>
        <xsd:restriction base="dms:Lookup"/>
      </xsd:simpleType>
    </xsd:element>
    <xsd:element name="Descripci_x00f3_n" ma:index="5" nillable="true" ma:displayName="Descripción" ma:default="" ma:internalName="Descripci_x00f3_n">
      <xsd:simpleType>
        <xsd:restriction base="dms:Text">
          <xsd:maxLength value="255"/>
        </xsd:restriction>
      </xsd:simpleType>
    </xsd:element>
    <xsd:element name="Direccion" ma:index="6" nillable="true" ma:displayName="Dirección" ma:format="Dropdown" ma:internalName="Direccion">
      <xsd:simpleType>
        <xsd:restriction base="dms:Choice">
          <xsd:enumeration value="Explotación"/>
          <xsd:enumeration value="Riesgos tecnológicos"/>
          <xsd:enumeration value="Técnica"/>
          <xsd:enumeration value="Implantación"/>
          <xsd:enumeration value="Governance"/>
          <xsd:enumeration value="Organización y procesos"/>
          <xsd:enumeration value="Tecnologías de Usuario final"/>
          <xsd:enumeration value="Recursos humanos"/>
          <xsd:enumeration value="Coordinación de auditorias"/>
        </xsd:restriction>
      </xsd:simpleType>
    </xsd:element>
    <xsd:element name="Tipo_x0020_de_x0020_Documento" ma:index="7" nillable="true" ma:displayName="Tipo de Documento" ma:default="Check List" ma:format="Dropdown" ma:internalName="Tipo_x0020_de_x0020_Documento">
      <xsd:simpleType>
        <xsd:restriction base="dms:Choice">
          <xsd:enumeration value="Check List"/>
          <xsd:enumeration value="Estándar"/>
          <xsd:enumeration value="Flujo"/>
          <xsd:enumeration value="Formato"/>
          <xsd:enumeration value="Guía"/>
          <xsd:enumeration value="Instructivo"/>
          <xsd:enumeration value="Manual de Calidad"/>
          <xsd:enumeration value="Manual"/>
          <xsd:enumeration value="Política"/>
          <xsd:enumeration value="Procedimiento"/>
          <xsd:enumeration value="Proceso"/>
          <xsd:enumeration value="Guía"/>
          <xsd:enumeration value="Ejemplos"/>
        </xsd:restriction>
      </xsd:simpleType>
    </xsd:element>
    <xsd:element name="Empresa" ma:index="8" nillable="true" ma:displayName="Empresa" ma:default="ISBAN" ma:internalName="Empresa" ma:readOnly="fals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ISBAN"/>
                    <xsd:enumeration value="PRODUBAN"/>
                    <xsd:enumeration value="GEOBAN"/>
                  </xsd:restriction>
                </xsd:simpleType>
              </xsd:element>
            </xsd:sequence>
          </xsd:extension>
        </xsd:complexContent>
      </xsd:complexType>
    </xsd:element>
    <xsd:element name="Liberaci_x00f3_n_x0020_Inicial" ma:index="9" nillable="true" ma:displayName="Primera Liberación" ma:default="" ma:format="DateOnly" ma:hidden="true" ma:internalName="Liberaci_x00f3_n_x0020_Inicial" ma:readOnly="false">
      <xsd:simpleType>
        <xsd:restriction base="dms:DateTime"/>
      </xsd:simpleType>
    </xsd:element>
    <xsd:element name="Liberaci_x00f3_n_x0020_Final" ma:index="10" nillable="true" ma:displayName="Ultima Liberación" ma:default="" ma:format="DateOnly" ma:hidden="true" ma:internalName="Liberaci_x00f3_n_x0020_Final" ma:readOnly="false">
      <xsd:simpleType>
        <xsd:restriction base="dms:DateTime"/>
      </xsd:simpleType>
    </xsd:element>
    <xsd:element name="Release" ma:index="11" nillable="true" ma:displayName="Release" ma:decimals="2" ma:hidden="true" ma:internalName="Release" ma:readOnly="false">
      <xsd:simpleType>
        <xsd:restriction base="dms:Number"/>
      </xsd:simpleType>
    </xsd:element>
    <xsd:element name="Estatus" ma:index="12" nillable="true" ma:displayName="Estatus" ma:format="Dropdown" ma:internalName="Estatus">
      <xsd:simpleType>
        <xsd:restriction base="dms:Choice">
          <xsd:enumeration value="Borrador"/>
          <xsd:enumeration value="Pendiente Publicación"/>
          <xsd:enumeration value="Publicado"/>
          <xsd:enumeration value="Cancelado"/>
          <xsd:enumeration value="Eliminado"/>
        </xsd:restriction>
      </xsd:simpleType>
    </xsd:element>
    <xsd:element name="Actualizaciones" ma:index="13" nillable="true" ma:displayName="Actualizaciones" ma:hidden="true" ma:internalName="Actualizaciones" ma:readOnly="false">
      <xsd:simpleType>
        <xsd:restriction base="dms:Note"/>
      </xsd:simpleType>
    </xsd:element>
    <xsd:element name="Versi_x00f3_n_x0020_MI" ma:index="14" nillable="true" ma:displayName="Versión MI" ma:decimals="1" ma:default="" ma:hidden="true" ma:internalName="Versi_x00f3_n_x0020_MI" ma:readOnly="false" ma:percentage="FALSE">
      <xsd:simpleType>
        <xsd:restriction base="dms:Number"/>
      </xsd:simpleType>
    </xsd:element>
    <xsd:element name="Historico_x0020_Versi_x00f3_n" ma:index="15" nillable="true" ma:displayName="Historico Versión" ma:hidden="true" ma:internalName="Historico_x0020_Versi_x00f3_n" ma:readOnly="false">
      <xsd:simpleType>
        <xsd:restriction base="dms:Note"/>
      </xsd:simpleType>
    </xsd:element>
    <xsd:element name="Historico_x0020_Creado" ma:index="16" nillable="true" ma:displayName="Historico Creado" ma:hidden="true" ma:internalName="Historico_x0020_Creado" ma:readOnly="false">
      <xsd:simpleType>
        <xsd:restriction base="dms:Text">
          <xsd:maxLength value="50"/>
        </xsd:restriction>
      </xsd:simpleType>
    </xsd:element>
    <xsd:element name="Autorizaciones" ma:index="17" nillable="true" ma:displayName="Autorizaciones" ma:hidden="true" ma:internalName="Autorizaciones" ma:readOnly="false">
      <xsd:simpleType>
        <xsd:restriction base="dms:Text">
          <xsd:maxLength value="100"/>
        </xsd:restriction>
      </xsd:simpleType>
    </xsd:element>
  </xsd:schema>
  <xsd:schema xmlns:xsd="http://www.w3.org/2001/XMLSchema" xmlns:dms="http://schemas.microsoft.com/office/2006/documentManagement/types" targetNamespace="d03cb17e-71e6-4956-bcb3-d29623fd27a5" elementFormDefault="qualified">
    <xsd:import namespace="http://schemas.microsoft.com/office/2006/documentManagement/types"/>
    <xsd:element name="DLCPolicyLabelValue" ma:index="25" nillable="true" ma:displayName="Etiqueta" ma:description="Almacena el valor actual de la etiqueta." ma:internalName="DLCPolicyLabelValue" ma:readOnly="true">
      <xsd:simpleType>
        <xsd:restriction base="dms:Note"/>
      </xsd:simpleType>
    </xsd:element>
    <xsd:element name="DLCPolicyLabelClientValue" ma:index="26" nillable="true" ma:displayName="Valor de etiqueta de cliente" ma:description="Almacena el último valor de etiqueta calculado en el cliente." ma:hidden="true" ma:internalName="DLCPolicyLabelClientValue" ma:readOnly="false">
      <xsd:simpleType>
        <xsd:restriction base="dms:Note"/>
      </xsd:simpleType>
    </xsd:element>
    <xsd:element name="DLCPolicyLabelLock" ma:index="27" nillable="true" ma:displayName="Etiqueta bloqueada" ma:description="Indica si la etiqueta debería actualizarse cuando se modifican las propiedades del elemento." ma:hidden="true" ma:internalName="DLCPolicyLabelLock" ma:readOnly="false">
      <xsd:simpleType>
        <xsd:restriction base="dms:Text"/>
      </xsd:simpleType>
    </xsd:element>
    <xsd:element name="Ultimo_x0020_en_x0020_modificar" ma:index="29" nillable="true" ma:displayName="Coordinador de la mejora" ma:hidden="true" ma:list="UserInfo" ma:internalName="Ultimo_x0020_en_x0020_modifica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evisor" ma:index="30" nillable="true" ma:displayName="Revisor1" ma:hidden="true" ma:list="UserInfo" ma:internalName="Revisor" ma:readOnly="false" ma:showField="Titl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jora_x0020_asignada" ma:index="31" nillable="true" ma:displayName="Mejora asignada" ma:hidden="true" ma:internalName="Mejora_x0020_asignada" ma:readOnly="false">
      <xsd:simpleType>
        <xsd:restriction base="dms:Text">
          <xsd:maxLength value="10"/>
        </xsd:restriction>
      </xsd:simpleType>
    </xsd:element>
    <xsd:element name="Revisor_x0020_2" ma:index="33" nillable="true" ma:displayName="Revisor 2" ma:hidden="true" ma:list="UserInfo" ma:internalName="Revisor_x0020_2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evisor_x0020_3" ma:index="34" nillable="true" ma:displayName="Revisor 3" ma:hidden="true" ma:list="UserInfo" ma:internalName="Revisor_x0020_3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probador_x0020_1" ma:index="35" nillable="true" ma:displayName="Aprobador 1" ma:hidden="true" ma:list="UserInfo" ma:internalName="Aprobador_x0020_1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probador_x0020_2" ma:index="36" nillable="true" ma:displayName="Aprobador 2" ma:hidden="true" ma:list="UserInfo" ma:internalName="Aprobador_x0020_2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probador_x0020_3" ma:index="37" nillable="true" ma:displayName="Aprobador 3" ma:hidden="true" ma:list="UserInfo" ma:internalName="Aprobador_x0020_3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probador_x0020_4" ma:index="38" nillable="true" ma:displayName="Aprobador 4" ma:hidden="true" ma:list="UserInfo" ma:internalName="Aprobador_x0020_4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probador_x0020_5" ma:index="39" nillable="true" ma:displayName="Aprobador 5" ma:hidden="true" ma:list="UserInfo" ma:internalName="Aprobador_x0020_5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probador_x0020_6" ma:index="40" nillable="true" ma:displayName="Aprobador 6" ma:hidden="true" ma:list="UserInfo" ma:internalName="Aprobador_x0020_6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ermisos" ma:index="42" nillable="true" ma:displayName="Permisos" ma:default="0" ma:hidden="true" ma:internalName="Permisos" ma:readOnly="false">
      <xsd:simpleType>
        <xsd:restriction base="dms:Boolean"/>
      </xsd:simpleType>
    </xsd:element>
    <xsd:element name="Cliente" ma:index="44" nillable="true" ma:displayName="Cliente" ma:default="México" ma:hidden="true" ma:internalName="Cliente" ma:readOnly="fals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México"/>
                    <xsd:enumeration value="Puerto Rico"/>
                    <xsd:enumeration value="Colombia"/>
                    <xsd:enumeration value="Uruguay"/>
                    <xsd:enumeration value="Perú"/>
                    <xsd:enumeration value="Estados Unidos"/>
                  </xsd:restriction>
                </xsd:simpleType>
              </xsd:element>
            </xsd:sequence>
          </xsd:extension>
        </xsd:complexContent>
      </xsd:complexType>
    </xsd:element>
    <xsd:element name="FechaPublicacion" ma:index="45" nillable="true" ma:displayName="FechaPublicacion" ma:format="DateOnly" ma:hidden="true" ma:internalName="FechaPublicacion" ma:readOnly="false">
      <xsd:simpleType>
        <xsd:restriction base="dms:DateTime"/>
      </xsd:simpleType>
    </xsd:element>
    <xsd:element name="DocumentoInteres" ma:index="51" nillable="true" ma:displayName="DocumentoInteres" ma:default="0" ma:internalName="DocumentoInteres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0" ma:displayName="Tipo de contenido"/>
        <xsd:element ref="dc:title" minOccurs="0" maxOccurs="1" ma:index="2" ma:displayName="Nombre document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LCPolicyLabelClientValue xmlns="d03cb17e-71e6-4956-bcb3-d29623fd27a5" xsi:nil="true"/>
    <DLCPolicyLabelLock xmlns="d03cb17e-71e6-4956-bcb3-d29623fd27a5" xsi:nil="true"/>
    <Revisor_x0020_2 xmlns="d03cb17e-71e6-4956-bcb3-d29623fd27a5">
      <UserInfo>
        <DisplayName/>
        <AccountId xsi:nil="true"/>
        <AccountType/>
      </UserInfo>
    </Revisor_x0020_2>
    <Revisor_x0020_3 xmlns="d03cb17e-71e6-4956-bcb3-d29623fd27a5">
      <UserInfo>
        <DisplayName/>
        <AccountId xsi:nil="true"/>
        <AccountType/>
      </UserInfo>
    </Revisor_x0020_3>
    <FechaPublicacion xmlns="d03cb17e-71e6-4956-bcb3-d29623fd27a5" xsi:nil="true"/>
    <Nomenclatura xmlns="81633ca5-7a52-438b-8554-f11932bac329">FOR-DSE-001</Nomenclatura>
    <Mejora_x0020_asignada xmlns="d03cb17e-71e6-4956-bcb3-d29623fd27a5" xsi:nil="true"/>
    <Aprobador_x0020_4 xmlns="d03cb17e-71e6-4956-bcb3-d29623fd27a5">
      <UserInfo>
        <DisplayName/>
        <AccountId xsi:nil="true"/>
        <AccountType/>
      </UserInfo>
    </Aprobador_x0020_4>
    <Direccion xmlns="81633ca5-7a52-438b-8554-f11932bac329">Técnica</Direccion>
    <Release xmlns="81633ca5-7a52-438b-8554-f11932bac329">1.7</Release>
    <Aprobador_x0020_5 xmlns="d03cb17e-71e6-4956-bcb3-d29623fd27a5">
      <UserInfo>
        <DisplayName/>
        <AccountId xsi:nil="true"/>
        <AccountType/>
      </UserInfo>
    </Aprobador_x0020_5>
    <Procesos xmlns="81633ca5-7a52-438b-8554-f11932bac329">1695</Procesos>
    <Descripci_x00f3_n xmlns="81633ca5-7a52-438b-8554-f11932bac329">Documento de Requerimientos de Infraestructura</Descripci_x00f3_n>
    <Aprobador_x0020_6 xmlns="d03cb17e-71e6-4956-bcb3-d29623fd27a5">
      <UserInfo>
        <DisplayName/>
        <AccountId xsi:nil="true"/>
        <AccountType/>
      </UserInfo>
    </Aprobador_x0020_6>
    <Tipo_x0020_de_x0020_Documento xmlns="81633ca5-7a52-438b-8554-f11932bac329">Formato</Tipo_x0020_de_x0020_Documento>
    <Permisos xmlns="d03cb17e-71e6-4956-bcb3-d29623fd27a5">false</Permisos>
    <Historico_x0020_Versi_x00f3_n xmlns="81633ca5-7a52-438b-8554-f11932bac329" xsi:nil="true"/>
    <Ultimo_x0020_en_x0020_modificar xmlns="d03cb17e-71e6-4956-bcb3-d29623fd27a5">
      <UserInfo>
        <DisplayName/>
        <AccountId xsi:nil="true"/>
        <AccountType/>
      </UserInfo>
    </Ultimo_x0020_en_x0020_modificar>
    <Aprobador_x0020_1 xmlns="d03cb17e-71e6-4956-bcb3-d29623fd27a5">
      <UserInfo>
        <DisplayName/>
        <AccountId xsi:nil="true"/>
        <AccountType/>
      </UserInfo>
    </Aprobador_x0020_1>
    <Aprobador_x0020_2 xmlns="d03cb17e-71e6-4956-bcb3-d29623fd27a5">
      <UserInfo>
        <DisplayName/>
        <AccountId xsi:nil="true"/>
        <AccountType/>
      </UserInfo>
    </Aprobador_x0020_2>
    <Cliente xmlns="d03cb17e-71e6-4956-bcb3-d29623fd27a5">
      <Value>México</Value>
      <Value>Puerto Rico</Value>
      <Value>Colombia</Value>
      <Value>Perú</Value>
    </Cliente>
    <Actualizaciones xmlns="81633ca5-7a52-438b-8554-f11932bac329" xsi:nil="true"/>
    <Aprobador_x0020_3 xmlns="d03cb17e-71e6-4956-bcb3-d29623fd27a5">
      <UserInfo>
        <DisplayName/>
        <AccountId xsi:nil="true"/>
        <AccountType/>
      </UserInfo>
    </Aprobador_x0020_3>
    <Liberaci_x00f3_n_x0020_Inicial xmlns="81633ca5-7a52-438b-8554-f11932bac329">2008-02-29T06:00:00+00:00</Liberaci_x00f3_n_x0020_Inicial>
    <Liberaci_x00f3_n_x0020_Final xmlns="81633ca5-7a52-438b-8554-f11932bac329">2014-01-02T06:00:00+00:00</Liberaci_x00f3_n_x0020_Final>
    <Empresa xmlns="81633ca5-7a52-438b-8554-f11932bac329">
      <Value>PRODUBAN</Value>
    </Empresa>
    <Versi_x00f3_n_x0020_MI xmlns="81633ca5-7a52-438b-8554-f11932bac329">1</Versi_x00f3_n_x0020_MI>
    <DocumentoInteres xmlns="d03cb17e-71e6-4956-bcb3-d29623fd27a5">false</DocumentoInteres>
    <Historico_x0020_Grupo_x0020_de_x0020_procesos xmlns="81633ca5-7a52-438b-8554-f11932bac329">Soporte al servicio</Historico_x0020_Grupo_x0020_de_x0020_procesos>
    <Historico_x0020_Creado xmlns="81633ca5-7a52-438b-8554-f11932bac329" xsi:nil="true"/>
    <Estatus xmlns="81633ca5-7a52-438b-8554-f11932bac329">Borrador</Estatus>
    <Revisor xmlns="d03cb17e-71e6-4956-bcb3-d29623fd27a5">
      <UserInfo>
        <DisplayName/>
        <AccountId xsi:nil="true"/>
        <AccountType/>
      </UserInfo>
    </Revisor>
    <Autorizaciones xmlns="81633ca5-7a52-438b-8554-f11932bac329" xsi:nil="true"/>
  </documentManagement>
</p:properties>
</file>

<file path=customXml/item3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FA5883C9-73A2-4A1A-B118-4738A49399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633ca5-7a52-438b-8554-f11932bac329"/>
    <ds:schemaRef ds:uri="d03cb17e-71e6-4956-bcb3-d29623fd27a5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D82FF076-59F0-4DE0-A512-0404EE304ACD}">
  <ds:schemaRefs>
    <ds:schemaRef ds:uri="http://purl.org/dc/terms/"/>
    <ds:schemaRef ds:uri="d03cb17e-71e6-4956-bcb3-d29623fd27a5"/>
    <ds:schemaRef ds:uri="http://www.w3.org/XML/1998/namespace"/>
    <ds:schemaRef ds:uri="81633ca5-7a52-438b-8554-f11932bac329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CFF4405-15C2-4395-9DF2-022183DCF5D9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26939</TotalTime>
  <Words>530</Words>
  <Application>Microsoft Office PowerPoint</Application>
  <PresentationFormat>Personalizado</PresentationFormat>
  <Paragraphs>197</Paragraphs>
  <Slides>15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FOR-DSE-001</dc:title>
  <dc:creator>Grupo Financiero Santander Serfin</dc:creator>
  <cp:lastModifiedBy>Sergio Alberto Cortés Rios</cp:lastModifiedBy>
  <cp:revision>869</cp:revision>
  <cp:lastPrinted>2014-04-23T21:27:54Z</cp:lastPrinted>
  <dcterms:created xsi:type="dcterms:W3CDTF">2006-03-10T17:35:39Z</dcterms:created>
  <dcterms:modified xsi:type="dcterms:W3CDTF">2019-09-24T15:56:31Z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escripcion2">
    <vt:lpwstr>Hoja de Control de Versiones</vt:lpwstr>
  </property>
  <property fmtid="{D5CDD505-2E9C-101B-9397-08002B2CF9AE}" pid="3" name="Descripción 1">
    <vt:lpwstr>FOR-PPA001</vt:lpwstr>
  </property>
  <property fmtid="{D5CDD505-2E9C-101B-9397-08002B2CF9AE}" pid="4" name="Version0">
    <vt:lpwstr>1.1</vt:lpwstr>
  </property>
  <property fmtid="{D5CDD505-2E9C-101B-9397-08002B2CF9AE}" pid="5" name="Area">
    <vt:lpwstr>38</vt:lpwstr>
  </property>
  <property fmtid="{D5CDD505-2E9C-101B-9397-08002B2CF9AE}" pid="6" name="ContentType">
    <vt:lpwstr>Documento</vt:lpwstr>
  </property>
  <property fmtid="{D5CDD505-2E9C-101B-9397-08002B2CF9AE}" pid="7" name="display_urn:schemas-microsoft-com:office:office#Ultimo_x0020_en_x0020_modificar">
    <vt:lpwstr>Julieta Vargas Lopez</vt:lpwstr>
  </property>
  <property fmtid="{D5CDD505-2E9C-101B-9397-08002B2CF9AE}" pid="8" name="display_urn:schemas-microsoft-com:office:office#Aprobador_x0020_1">
    <vt:lpwstr>JOSE CARLOS BENITEZ ALVAREZ</vt:lpwstr>
  </property>
  <property fmtid="{D5CDD505-2E9C-101B-9397-08002B2CF9AE}" pid="9" name="WorkflowCreationPath">
    <vt:lpwstr>165dfe6c-b18f-419e-9b31-baa3580b87c8,63;165dfe6c-b18f-419e-9b31-baa3580b87c8,63;e988c903-1526-428c-b381-a8bf7b5a110d,55;</vt:lpwstr>
  </property>
</Properties>
</file>