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2"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67122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6957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1974310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278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57542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B28DFBB-18C2-4A85-BD51-91006DF802F4}" type="datetimeFigureOut">
              <a:rPr lang="hu-HU" smtClean="0"/>
              <a:t>2019. 03. 01.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122440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B28DFBB-18C2-4A85-BD51-91006DF802F4}" type="datetimeFigureOut">
              <a:rPr lang="hu-HU" smtClean="0"/>
              <a:t>2019. 03. 01.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78193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0249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06488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79495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66038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73382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28DFBB-18C2-4A85-BD51-91006DF802F4}" type="datetimeFigureOut">
              <a:rPr lang="hu-HU" smtClean="0"/>
              <a:t>2019. 03. 01.</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7597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28DFBB-18C2-4A85-BD51-91006DF802F4}" type="datetimeFigureOut">
              <a:rPr lang="hu-HU" smtClean="0"/>
              <a:t>2019. 03. 01.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6620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8DFBB-18C2-4A85-BD51-91006DF802F4}" type="datetimeFigureOut">
              <a:rPr lang="hu-HU" smtClean="0"/>
              <a:t>2019. 03. 01.</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23826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1825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58827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B28DFBB-18C2-4A85-BD51-91006DF802F4}" type="datetimeFigureOut">
              <a:rPr lang="hu-HU" smtClean="0"/>
              <a:t>2019. 03. 01.</a:t>
            </a:fld>
            <a:endParaRPr lang="hu-H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BA2055-E9F5-4222-A401-CA32557F3BF2}" type="slidenum">
              <a:rPr lang="hu-HU" smtClean="0"/>
              <a:t>‹#›</a:t>
            </a:fld>
            <a:endParaRPr lang="hu-HU"/>
          </a:p>
        </p:txBody>
      </p:sp>
    </p:spTree>
    <p:extLst>
      <p:ext uri="{BB962C8B-B14F-4D97-AF65-F5344CB8AC3E}">
        <p14:creationId xmlns:p14="http://schemas.microsoft.com/office/powerpoint/2010/main" val="1299117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B1BF-F08C-4825-94CA-47C789A0ACC3}"/>
              </a:ext>
            </a:extLst>
          </p:cNvPr>
          <p:cNvSpPr>
            <a:spLocks noGrp="1"/>
          </p:cNvSpPr>
          <p:nvPr>
            <p:ph type="ctrTitle"/>
          </p:nvPr>
        </p:nvSpPr>
        <p:spPr/>
        <p:txBody>
          <a:bodyPr>
            <a:normAutofit/>
          </a:bodyPr>
          <a:lstStyle/>
          <a:p>
            <a:br>
              <a:rPr lang="hu-HU" dirty="0"/>
            </a:br>
            <a:r>
              <a:rPr lang="hu-HU" dirty="0"/>
              <a:t> </a:t>
            </a:r>
            <a:r>
              <a:rPr lang="hu-HU" b="1" dirty="0" err="1"/>
              <a:t>Final</a:t>
            </a:r>
            <a:r>
              <a:rPr lang="hu-HU" b="1" dirty="0"/>
              <a:t> </a:t>
            </a:r>
            <a:r>
              <a:rPr lang="hu-HU" b="1" dirty="0" err="1"/>
              <a:t>assigment</a:t>
            </a:r>
            <a:r>
              <a:rPr lang="hu-HU" b="1" dirty="0"/>
              <a:t> - </a:t>
            </a:r>
            <a:r>
              <a:rPr lang="hu-HU" b="1" dirty="0" err="1"/>
              <a:t>Capstone</a:t>
            </a:r>
            <a:r>
              <a:rPr lang="hu-HU" b="1" dirty="0"/>
              <a:t> project </a:t>
            </a:r>
            <a:endParaRPr lang="hu-HU" dirty="0"/>
          </a:p>
        </p:txBody>
      </p:sp>
      <p:sp>
        <p:nvSpPr>
          <p:cNvPr id="4" name="TextBox 3">
            <a:extLst>
              <a:ext uri="{FF2B5EF4-FFF2-40B4-BE49-F238E27FC236}">
                <a16:creationId xmlns:a16="http://schemas.microsoft.com/office/drawing/2014/main" id="{21BC8C1A-D474-445E-A9D2-0DDF9DF01B43}"/>
              </a:ext>
            </a:extLst>
          </p:cNvPr>
          <p:cNvSpPr txBox="1"/>
          <p:nvPr/>
        </p:nvSpPr>
        <p:spPr>
          <a:xfrm>
            <a:off x="7590503" y="5934670"/>
            <a:ext cx="4601497" cy="923330"/>
          </a:xfrm>
          <a:prstGeom prst="rect">
            <a:avLst/>
          </a:prstGeom>
          <a:noFill/>
        </p:spPr>
        <p:txBody>
          <a:bodyPr wrap="square" rtlCol="0">
            <a:spAutoFit/>
          </a:bodyPr>
          <a:lstStyle/>
          <a:p>
            <a:pPr algn="r"/>
            <a:r>
              <a:rPr lang="en-US" dirty="0"/>
              <a:t>Created by Csaba Csorba</a:t>
            </a:r>
          </a:p>
          <a:p>
            <a:pPr algn="r"/>
            <a:endParaRPr lang="en-US" dirty="0"/>
          </a:p>
          <a:p>
            <a:pPr algn="r"/>
            <a:r>
              <a:rPr lang="en-US" dirty="0"/>
              <a:t>Budapest, 2019-03-01</a:t>
            </a:r>
            <a:endParaRPr lang="hu-HU" dirty="0"/>
          </a:p>
        </p:txBody>
      </p:sp>
    </p:spTree>
    <p:extLst>
      <p:ext uri="{BB962C8B-B14F-4D97-AF65-F5344CB8AC3E}">
        <p14:creationId xmlns:p14="http://schemas.microsoft.com/office/powerpoint/2010/main" val="277497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p:txBody>
          <a:bodyPr/>
          <a:lstStyle/>
          <a:p>
            <a:r>
              <a:rPr lang="hu-HU" dirty="0" err="1"/>
              <a:t>Analysis</a:t>
            </a:r>
            <a:r>
              <a:rPr lang="hu-HU" dirty="0"/>
              <a:t> / </a:t>
            </a:r>
            <a:r>
              <a:rPr lang="hu-HU" dirty="0" err="1"/>
              <a:t>Exploration</a:t>
            </a:r>
            <a:r>
              <a:rPr lang="hu-HU" dirty="0"/>
              <a:t> </a:t>
            </a:r>
          </a:p>
        </p:txBody>
      </p:sp>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a:xfrm>
            <a:off x="913795" y="1935921"/>
            <a:ext cx="10353762" cy="4922079"/>
          </a:xfrm>
        </p:spPr>
        <p:txBody>
          <a:bodyPr>
            <a:normAutofit fontScale="77500" lnSpcReduction="20000"/>
          </a:bodyPr>
          <a:lstStyle/>
          <a:p>
            <a:endParaRPr lang="hu-HU" dirty="0"/>
          </a:p>
          <a:p>
            <a:r>
              <a:rPr lang="en-US" dirty="0"/>
              <a:t>GLA Population Estimate 2017: Urban city is the most populated one however surprise </a:t>
            </a:r>
            <a:r>
              <a:rPr lang="en-US" dirty="0" err="1"/>
              <a:t>surprise</a:t>
            </a:r>
            <a:r>
              <a:rPr lang="en-US" dirty="0"/>
              <a:t>, not the rural site is the least populated but, the conurbation </a:t>
            </a:r>
          </a:p>
          <a:p>
            <a:endParaRPr lang="hu-HU" dirty="0"/>
          </a:p>
          <a:p>
            <a:r>
              <a:rPr lang="en-US" dirty="0"/>
              <a:t>Population density (per hectare) 2017: However the hamlets are the least crowded area </a:t>
            </a:r>
          </a:p>
          <a:p>
            <a:endParaRPr lang="hu-HU" dirty="0"/>
          </a:p>
          <a:p>
            <a:r>
              <a:rPr lang="en-US" dirty="0"/>
              <a:t>Average Age, 2017: Conurbation again. Those areas have the youth </a:t>
            </a:r>
          </a:p>
          <a:p>
            <a:endParaRPr lang="hu-HU" dirty="0"/>
          </a:p>
          <a:p>
            <a:r>
              <a:rPr lang="en-US" dirty="0"/>
              <a:t>Crime volume in 2017: The most of the crimes are committed in the conurbation area. </a:t>
            </a:r>
          </a:p>
          <a:p>
            <a:endParaRPr lang="hu-HU" dirty="0"/>
          </a:p>
          <a:p>
            <a:r>
              <a:rPr lang="en-US" dirty="0"/>
              <a:t>AVG price on 2017-12-01: I assume that a lot of people move to conurbation recently. This can be the explanation of the high average price, also it can explain the density </a:t>
            </a:r>
          </a:p>
          <a:p>
            <a:endParaRPr lang="hu-HU" dirty="0"/>
          </a:p>
          <a:p>
            <a:r>
              <a:rPr lang="en-US" dirty="0"/>
              <a:t>Sales volume on 2017-12-01: Despite the comments above the conurbation has the least sales volume </a:t>
            </a:r>
          </a:p>
          <a:p>
            <a:endParaRPr lang="hu-HU" dirty="0"/>
          </a:p>
          <a:p>
            <a:endParaRPr lang="hu-HU" dirty="0"/>
          </a:p>
        </p:txBody>
      </p:sp>
    </p:spTree>
    <p:extLst>
      <p:ext uri="{BB962C8B-B14F-4D97-AF65-F5344CB8AC3E}">
        <p14:creationId xmlns:p14="http://schemas.microsoft.com/office/powerpoint/2010/main" val="419762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p:txBody>
          <a:bodyPr/>
          <a:lstStyle/>
          <a:p>
            <a:r>
              <a:rPr lang="hu-HU" dirty="0" err="1"/>
              <a:t>Mapping</a:t>
            </a:r>
            <a:r>
              <a:rPr lang="hu-HU" dirty="0"/>
              <a:t> London </a:t>
            </a:r>
          </a:p>
        </p:txBody>
      </p:sp>
      <p:pic>
        <p:nvPicPr>
          <p:cNvPr id="4" name="Content Placeholder 3">
            <a:extLst>
              <a:ext uri="{FF2B5EF4-FFF2-40B4-BE49-F238E27FC236}">
                <a16:creationId xmlns:a16="http://schemas.microsoft.com/office/drawing/2014/main" id="{0B0EDA74-966B-452F-AB53-A12511D864FD}"/>
              </a:ext>
            </a:extLst>
          </p:cNvPr>
          <p:cNvPicPr>
            <a:picLocks noGrp="1" noChangeAspect="1"/>
          </p:cNvPicPr>
          <p:nvPr>
            <p:ph idx="1"/>
          </p:nvPr>
        </p:nvPicPr>
        <p:blipFill>
          <a:blip r:embed="rId2"/>
          <a:stretch>
            <a:fillRect/>
          </a:stretch>
        </p:blipFill>
        <p:spPr>
          <a:xfrm>
            <a:off x="1601840" y="1481264"/>
            <a:ext cx="8977670" cy="5376736"/>
          </a:xfrm>
          <a:prstGeom prst="rect">
            <a:avLst/>
          </a:prstGeom>
        </p:spPr>
      </p:pic>
    </p:spTree>
    <p:extLst>
      <p:ext uri="{BB962C8B-B14F-4D97-AF65-F5344CB8AC3E}">
        <p14:creationId xmlns:p14="http://schemas.microsoft.com/office/powerpoint/2010/main" val="71202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809A-95AE-4347-88BD-4D6ED76A9110}"/>
              </a:ext>
            </a:extLst>
          </p:cNvPr>
          <p:cNvSpPr>
            <a:spLocks noGrp="1"/>
          </p:cNvSpPr>
          <p:nvPr>
            <p:ph type="title"/>
          </p:nvPr>
        </p:nvSpPr>
        <p:spPr/>
        <p:txBody>
          <a:bodyPr/>
          <a:lstStyle/>
          <a:p>
            <a:r>
              <a:rPr lang="en-US" dirty="0"/>
              <a:t>Mapping clusters</a:t>
            </a:r>
            <a:endParaRPr lang="hu-HU" dirty="0"/>
          </a:p>
        </p:txBody>
      </p:sp>
      <p:pic>
        <p:nvPicPr>
          <p:cNvPr id="4" name="Content Placeholder 3">
            <a:extLst>
              <a:ext uri="{FF2B5EF4-FFF2-40B4-BE49-F238E27FC236}">
                <a16:creationId xmlns:a16="http://schemas.microsoft.com/office/drawing/2014/main" id="{A13B97E0-AAE3-4DE8-810F-CF56E8424533}"/>
              </a:ext>
            </a:extLst>
          </p:cNvPr>
          <p:cNvPicPr>
            <a:picLocks noGrp="1" noChangeAspect="1"/>
          </p:cNvPicPr>
          <p:nvPr>
            <p:ph idx="1"/>
          </p:nvPr>
        </p:nvPicPr>
        <p:blipFill>
          <a:blip r:embed="rId2"/>
          <a:stretch>
            <a:fillRect/>
          </a:stretch>
        </p:blipFill>
        <p:spPr>
          <a:xfrm>
            <a:off x="1560342" y="1427294"/>
            <a:ext cx="9060666" cy="5430706"/>
          </a:xfrm>
          <a:prstGeom prst="rect">
            <a:avLst/>
          </a:prstGeom>
        </p:spPr>
      </p:pic>
    </p:spTree>
    <p:extLst>
      <p:ext uri="{BB962C8B-B14F-4D97-AF65-F5344CB8AC3E}">
        <p14:creationId xmlns:p14="http://schemas.microsoft.com/office/powerpoint/2010/main" val="188639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9D80-3756-4DF6-B322-B961E4A9B50D}"/>
              </a:ext>
            </a:extLst>
          </p:cNvPr>
          <p:cNvSpPr>
            <a:spLocks noGrp="1"/>
          </p:cNvSpPr>
          <p:nvPr>
            <p:ph type="title"/>
          </p:nvPr>
        </p:nvSpPr>
        <p:spPr/>
        <p:txBody>
          <a:bodyPr/>
          <a:lstStyle/>
          <a:p>
            <a:r>
              <a:rPr lang="hu-HU" dirty="0" err="1"/>
              <a:t>Results</a:t>
            </a:r>
            <a:r>
              <a:rPr lang="hu-HU" dirty="0"/>
              <a:t> and </a:t>
            </a:r>
            <a:r>
              <a:rPr lang="hu-HU" dirty="0" err="1"/>
              <a:t>Discussion</a:t>
            </a:r>
            <a:r>
              <a:rPr lang="hu-HU" dirty="0"/>
              <a:t> </a:t>
            </a:r>
          </a:p>
        </p:txBody>
      </p:sp>
      <p:sp>
        <p:nvSpPr>
          <p:cNvPr id="3" name="Content Placeholder 2">
            <a:extLst>
              <a:ext uri="{FF2B5EF4-FFF2-40B4-BE49-F238E27FC236}">
                <a16:creationId xmlns:a16="http://schemas.microsoft.com/office/drawing/2014/main" id="{28A2016F-9C8C-469F-92B6-96F59347DA5D}"/>
              </a:ext>
            </a:extLst>
          </p:cNvPr>
          <p:cNvSpPr>
            <a:spLocks noGrp="1"/>
          </p:cNvSpPr>
          <p:nvPr>
            <p:ph idx="1"/>
          </p:nvPr>
        </p:nvSpPr>
        <p:spPr/>
        <p:txBody>
          <a:bodyPr>
            <a:normAutofit fontScale="70000" lnSpcReduction="20000"/>
          </a:bodyPr>
          <a:lstStyle/>
          <a:p>
            <a:pPr marL="0" indent="0">
              <a:buNone/>
            </a:pPr>
            <a:r>
              <a:rPr lang="en-US" dirty="0"/>
              <a:t>the most populated areas are Cities, however the conurbation is the least which was against my expectations. I expected to the rural site would be the least populated areas. There is a chance that country people are moving closer to the cities but the city itself is already to crowded or expensive to them </a:t>
            </a:r>
          </a:p>
          <a:p>
            <a:pPr marL="0" indent="0">
              <a:buNone/>
            </a:pPr>
            <a:r>
              <a:rPr lang="en-US" dirty="0"/>
              <a:t>that can be the reason why my other expectation was wrong again. Not the City is which have the highest population density among the observed areas. Maybe they are too expensive to live maybe it has another reason, the </a:t>
            </a:r>
            <a:r>
              <a:rPr lang="en-US" dirty="0" err="1"/>
              <a:t>finf</a:t>
            </a:r>
            <a:r>
              <a:rPr lang="en-US" dirty="0"/>
              <a:t> the reason was not part of this project. Hamlets are still the least crowded area, no surprise on this. </a:t>
            </a:r>
          </a:p>
          <a:p>
            <a:pPr marL="0" indent="0">
              <a:buNone/>
            </a:pPr>
            <a:r>
              <a:rPr lang="en-US" dirty="0"/>
              <a:t>When it comes the average age of the observed areas I found something which can reinforce my assumption taken before. The conurbation area have the youth. So it can mean that the younger generation is moving there from the rural. </a:t>
            </a:r>
          </a:p>
          <a:p>
            <a:pPr marL="0" indent="0">
              <a:buNone/>
            </a:pPr>
            <a:r>
              <a:rPr lang="en-US" dirty="0"/>
              <a:t>No surprise: a lot of </a:t>
            </a:r>
            <a:r>
              <a:rPr lang="en-US" dirty="0" err="1"/>
              <a:t>poeple</a:t>
            </a:r>
            <a:r>
              <a:rPr lang="en-US" dirty="0"/>
              <a:t> are out there in the conurbation so the most of the crimes are </a:t>
            </a:r>
            <a:r>
              <a:rPr lang="en-US" dirty="0" err="1"/>
              <a:t>commited</a:t>
            </a:r>
            <a:r>
              <a:rPr lang="en-US" dirty="0"/>
              <a:t> in here. The presence of the police might have more patrol in the inner city or maybe the conurbation area is just too big to supervise. </a:t>
            </a:r>
          </a:p>
          <a:p>
            <a:pPr marL="0" indent="0">
              <a:buNone/>
            </a:pPr>
            <a:r>
              <a:rPr lang="en-US" dirty="0"/>
              <a:t>I assume that a lot of people move to conurbation recently. This can be the explanation of the high average price, also it can explain the density </a:t>
            </a:r>
          </a:p>
        </p:txBody>
      </p:sp>
    </p:spTree>
    <p:extLst>
      <p:ext uri="{BB962C8B-B14F-4D97-AF65-F5344CB8AC3E}">
        <p14:creationId xmlns:p14="http://schemas.microsoft.com/office/powerpoint/2010/main" val="34750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809A-95AE-4347-88BD-4D6ED76A9110}"/>
              </a:ext>
            </a:extLst>
          </p:cNvPr>
          <p:cNvSpPr>
            <a:spLocks noGrp="1"/>
          </p:cNvSpPr>
          <p:nvPr>
            <p:ph type="title"/>
          </p:nvPr>
        </p:nvSpPr>
        <p:spPr/>
        <p:txBody>
          <a:bodyPr/>
          <a:lstStyle/>
          <a:p>
            <a:r>
              <a:rPr lang="hu-HU" dirty="0" err="1"/>
              <a:t>Conclusion</a:t>
            </a:r>
            <a:r>
              <a:rPr lang="hu-HU" dirty="0"/>
              <a:t> </a:t>
            </a:r>
          </a:p>
        </p:txBody>
      </p:sp>
      <p:sp>
        <p:nvSpPr>
          <p:cNvPr id="3" name="Content Placeholder 2">
            <a:extLst>
              <a:ext uri="{FF2B5EF4-FFF2-40B4-BE49-F238E27FC236}">
                <a16:creationId xmlns:a16="http://schemas.microsoft.com/office/drawing/2014/main" id="{73437EB0-1604-44B5-BBB5-83547A521173}"/>
              </a:ext>
            </a:extLst>
          </p:cNvPr>
          <p:cNvSpPr>
            <a:spLocks noGrp="1"/>
          </p:cNvSpPr>
          <p:nvPr>
            <p:ph idx="1"/>
          </p:nvPr>
        </p:nvSpPr>
        <p:spPr/>
        <p:txBody>
          <a:bodyPr>
            <a:normAutofit/>
          </a:bodyPr>
          <a:lstStyle/>
          <a:p>
            <a:pPr marL="0" indent="0">
              <a:buNone/>
            </a:pPr>
            <a:r>
              <a:rPr lang="en-US" dirty="0"/>
              <a:t>Based on the data and the clusters information I would check </a:t>
            </a:r>
            <a:r>
              <a:rPr lang="en-US" b="1" dirty="0"/>
              <a:t>Cluster 1 </a:t>
            </a:r>
            <a:r>
              <a:rPr lang="en-US" dirty="0"/>
              <a:t>and </a:t>
            </a:r>
            <a:r>
              <a:rPr lang="en-US" b="1" dirty="0"/>
              <a:t>Cluster 2</a:t>
            </a:r>
            <a:r>
              <a:rPr lang="en-US" dirty="0"/>
              <a:t>. According the data and the venues information they seem work to me. </a:t>
            </a:r>
          </a:p>
          <a:p>
            <a:pPr marL="0" indent="0">
              <a:buNone/>
            </a:pPr>
            <a:r>
              <a:rPr lang="en-US" dirty="0"/>
              <a:t>They both approachable with public transport which is </a:t>
            </a:r>
            <a:r>
              <a:rPr lang="en-US" dirty="0" err="1"/>
              <a:t>neccessary</a:t>
            </a:r>
            <a:r>
              <a:rPr lang="en-US" dirty="0"/>
              <a:t> to me. Also they have places which can make the weekdays easier. </a:t>
            </a:r>
          </a:p>
          <a:p>
            <a:pPr marL="0" indent="0">
              <a:buNone/>
            </a:pPr>
            <a:r>
              <a:rPr lang="en-US" dirty="0"/>
              <a:t>I would check </a:t>
            </a:r>
            <a:r>
              <a:rPr lang="en-US" b="1" dirty="0"/>
              <a:t>Cluster 1 </a:t>
            </a:r>
            <a:r>
              <a:rPr lang="en-US" dirty="0"/>
              <a:t>at first </a:t>
            </a:r>
            <a:endParaRPr lang="hu-HU" dirty="0"/>
          </a:p>
        </p:txBody>
      </p:sp>
    </p:spTree>
    <p:extLst>
      <p:ext uri="{BB962C8B-B14F-4D97-AF65-F5344CB8AC3E}">
        <p14:creationId xmlns:p14="http://schemas.microsoft.com/office/powerpoint/2010/main" val="115856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2DDD-C27C-431A-9F47-430D45028044}"/>
              </a:ext>
            </a:extLst>
          </p:cNvPr>
          <p:cNvSpPr>
            <a:spLocks noGrp="1"/>
          </p:cNvSpPr>
          <p:nvPr>
            <p:ph type="title"/>
          </p:nvPr>
        </p:nvSpPr>
        <p:spPr/>
        <p:txBody>
          <a:bodyPr/>
          <a:lstStyle/>
          <a:p>
            <a:br>
              <a:rPr lang="hu-HU" b="0" dirty="0"/>
            </a:br>
            <a:r>
              <a:rPr lang="hu-HU" b="0" dirty="0"/>
              <a:t> </a:t>
            </a:r>
            <a:r>
              <a:rPr lang="hu-HU" dirty="0" err="1"/>
              <a:t>Introduction</a:t>
            </a:r>
            <a:r>
              <a:rPr lang="hu-HU" dirty="0"/>
              <a:t> </a:t>
            </a:r>
          </a:p>
        </p:txBody>
      </p:sp>
      <p:sp>
        <p:nvSpPr>
          <p:cNvPr id="3" name="Content Placeholder 2">
            <a:extLst>
              <a:ext uri="{FF2B5EF4-FFF2-40B4-BE49-F238E27FC236}">
                <a16:creationId xmlns:a16="http://schemas.microsoft.com/office/drawing/2014/main" id="{89BFC7F2-71F3-42A2-B26B-C852CC124155}"/>
              </a:ext>
            </a:extLst>
          </p:cNvPr>
          <p:cNvSpPr>
            <a:spLocks noGrp="1"/>
          </p:cNvSpPr>
          <p:nvPr>
            <p:ph idx="1"/>
          </p:nvPr>
        </p:nvSpPr>
        <p:spPr/>
        <p:txBody>
          <a:bodyPr>
            <a:normAutofit fontScale="85000" lnSpcReduction="20000"/>
          </a:bodyPr>
          <a:lstStyle/>
          <a:p>
            <a:endParaRPr lang="hu-HU" dirty="0"/>
          </a:p>
          <a:p>
            <a:r>
              <a:rPr lang="en-US" dirty="0"/>
              <a:t> My project is about finding a proper way to buy a house in London</a:t>
            </a:r>
          </a:p>
          <a:p>
            <a:endParaRPr lang="en-US" dirty="0"/>
          </a:p>
          <a:p>
            <a:r>
              <a:rPr lang="en-US" dirty="0"/>
              <a:t>Using Python and Foursquare </a:t>
            </a:r>
            <a:r>
              <a:rPr lang="en-US" dirty="0" err="1"/>
              <a:t>api</a:t>
            </a:r>
            <a:r>
              <a:rPr lang="en-US" dirty="0"/>
              <a:t> </a:t>
            </a:r>
          </a:p>
          <a:p>
            <a:endParaRPr lang="en-US" dirty="0"/>
          </a:p>
          <a:p>
            <a:r>
              <a:rPr lang="en-US" dirty="0"/>
              <a:t>We have preferences, like </a:t>
            </a:r>
          </a:p>
          <a:p>
            <a:pPr lvl="1"/>
            <a:r>
              <a:rPr lang="hu-HU" dirty="0" err="1"/>
              <a:t>least</a:t>
            </a:r>
            <a:r>
              <a:rPr lang="hu-HU" dirty="0"/>
              <a:t> </a:t>
            </a:r>
            <a:r>
              <a:rPr lang="hu-HU" dirty="0" err="1"/>
              <a:t>populated</a:t>
            </a:r>
            <a:r>
              <a:rPr lang="hu-HU" dirty="0"/>
              <a:t> </a:t>
            </a:r>
            <a:r>
              <a:rPr lang="hu-HU" dirty="0" err="1"/>
              <a:t>area</a:t>
            </a:r>
            <a:r>
              <a:rPr lang="hu-HU" dirty="0"/>
              <a:t> </a:t>
            </a:r>
            <a:r>
              <a:rPr lang="hu-HU" dirty="0" err="1"/>
              <a:t>where</a:t>
            </a:r>
            <a:r>
              <a:rPr lang="hu-HU" dirty="0"/>
              <a:t> </a:t>
            </a:r>
          </a:p>
          <a:p>
            <a:pPr lvl="1"/>
            <a:r>
              <a:rPr lang="en-US" dirty="0"/>
              <a:t>the average price is lower then £350.000 </a:t>
            </a:r>
          </a:p>
          <a:p>
            <a:pPr lvl="1"/>
            <a:r>
              <a:rPr lang="en-US" dirty="0"/>
              <a:t>it should be safe for sure, and </a:t>
            </a:r>
          </a:p>
          <a:p>
            <a:pPr lvl="1"/>
            <a:r>
              <a:rPr lang="en-US" dirty="0"/>
              <a:t>it would be just nice if the </a:t>
            </a:r>
            <a:r>
              <a:rPr lang="en-US" dirty="0" err="1"/>
              <a:t>poeple</a:t>
            </a:r>
            <a:r>
              <a:rPr lang="en-US" dirty="0"/>
              <a:t> around were not too old </a:t>
            </a:r>
          </a:p>
          <a:p>
            <a:endParaRPr lang="hu-HU" dirty="0"/>
          </a:p>
        </p:txBody>
      </p:sp>
    </p:spTree>
    <p:extLst>
      <p:ext uri="{BB962C8B-B14F-4D97-AF65-F5344CB8AC3E}">
        <p14:creationId xmlns:p14="http://schemas.microsoft.com/office/powerpoint/2010/main" val="155234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EA84-F266-4762-8973-EE03B1295719}"/>
              </a:ext>
            </a:extLst>
          </p:cNvPr>
          <p:cNvSpPr>
            <a:spLocks noGrp="1"/>
          </p:cNvSpPr>
          <p:nvPr>
            <p:ph type="title"/>
          </p:nvPr>
        </p:nvSpPr>
        <p:spPr/>
        <p:txBody>
          <a:bodyPr/>
          <a:lstStyle/>
          <a:p>
            <a:r>
              <a:rPr lang="hu-HU" dirty="0"/>
              <a:t>Data </a:t>
            </a:r>
            <a:r>
              <a:rPr lang="en-US" dirty="0"/>
              <a:t>1</a:t>
            </a:r>
            <a:endParaRPr lang="hu-HU" dirty="0"/>
          </a:p>
        </p:txBody>
      </p:sp>
      <p:sp>
        <p:nvSpPr>
          <p:cNvPr id="3" name="Content Placeholder 2">
            <a:extLst>
              <a:ext uri="{FF2B5EF4-FFF2-40B4-BE49-F238E27FC236}">
                <a16:creationId xmlns:a16="http://schemas.microsoft.com/office/drawing/2014/main" id="{5E96511E-EECE-4430-B525-9388A12430BE}"/>
              </a:ext>
            </a:extLst>
          </p:cNvPr>
          <p:cNvSpPr>
            <a:spLocks noGrp="1"/>
          </p:cNvSpPr>
          <p:nvPr>
            <p:ph idx="1"/>
          </p:nvPr>
        </p:nvSpPr>
        <p:spPr/>
        <p:txBody>
          <a:bodyPr/>
          <a:lstStyle/>
          <a:p>
            <a:r>
              <a:rPr lang="hu-HU" b="1" dirty="0" err="1"/>
              <a:t>Administraive</a:t>
            </a:r>
            <a:r>
              <a:rPr lang="hu-HU" b="1" dirty="0"/>
              <a:t> </a:t>
            </a:r>
            <a:r>
              <a:rPr lang="hu-HU" b="1" dirty="0" err="1"/>
              <a:t>areas</a:t>
            </a:r>
            <a:r>
              <a:rPr lang="hu-HU" b="1" dirty="0"/>
              <a:t> </a:t>
            </a:r>
            <a:endParaRPr lang="en-US" b="1" dirty="0"/>
          </a:p>
          <a:p>
            <a:endParaRPr lang="en-US" b="1" dirty="0"/>
          </a:p>
          <a:p>
            <a:pPr marL="0" indent="0">
              <a:buNone/>
            </a:pPr>
            <a:r>
              <a:rPr lang="en-US" dirty="0"/>
              <a:t>The table (requested from https://www.doogal.co.uk/AdministrativeAreas.php ) </a:t>
            </a:r>
            <a:r>
              <a:rPr lang="en-US" dirty="0" err="1"/>
              <a:t>conatains</a:t>
            </a:r>
            <a:r>
              <a:rPr lang="en-US" dirty="0"/>
              <a:t> the postcode data filtered by administrative area that is Districts. The dataset contain the codes of every districts and their geographical data i.e. Latitude and Longitude </a:t>
            </a:r>
            <a:endParaRPr lang="hu-HU" dirty="0"/>
          </a:p>
        </p:txBody>
      </p:sp>
    </p:spTree>
    <p:extLst>
      <p:ext uri="{BB962C8B-B14F-4D97-AF65-F5344CB8AC3E}">
        <p14:creationId xmlns:p14="http://schemas.microsoft.com/office/powerpoint/2010/main" val="408156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011F-083C-46D7-8671-E9FB585E5D69}"/>
              </a:ext>
            </a:extLst>
          </p:cNvPr>
          <p:cNvSpPr>
            <a:spLocks noGrp="1"/>
          </p:cNvSpPr>
          <p:nvPr>
            <p:ph type="title"/>
          </p:nvPr>
        </p:nvSpPr>
        <p:spPr/>
        <p:txBody>
          <a:bodyPr/>
          <a:lstStyle/>
          <a:p>
            <a:r>
              <a:rPr lang="en-US" dirty="0"/>
              <a:t>DATA 2</a:t>
            </a:r>
            <a:endParaRPr lang="hu-HU" dirty="0"/>
          </a:p>
        </p:txBody>
      </p:sp>
      <p:sp>
        <p:nvSpPr>
          <p:cNvPr id="3" name="Content Placeholder 2">
            <a:extLst>
              <a:ext uri="{FF2B5EF4-FFF2-40B4-BE49-F238E27FC236}">
                <a16:creationId xmlns:a16="http://schemas.microsoft.com/office/drawing/2014/main" id="{68433FA8-9B0A-4342-A63C-BFC53136968A}"/>
              </a:ext>
            </a:extLst>
          </p:cNvPr>
          <p:cNvSpPr>
            <a:spLocks noGrp="1"/>
          </p:cNvSpPr>
          <p:nvPr>
            <p:ph idx="1"/>
          </p:nvPr>
        </p:nvSpPr>
        <p:spPr>
          <a:xfrm>
            <a:off x="913795" y="2096063"/>
            <a:ext cx="10353762" cy="4416703"/>
          </a:xfrm>
        </p:spPr>
        <p:txBody>
          <a:bodyPr>
            <a:normAutofit lnSpcReduction="10000"/>
          </a:bodyPr>
          <a:lstStyle/>
          <a:p>
            <a:r>
              <a:rPr lang="hu-HU" b="1" dirty="0"/>
              <a:t>London </a:t>
            </a:r>
            <a:r>
              <a:rPr lang="hu-HU" b="1" dirty="0" err="1"/>
              <a:t>postcodes</a:t>
            </a:r>
            <a:r>
              <a:rPr lang="hu-HU" b="1" dirty="0"/>
              <a:t> </a:t>
            </a:r>
            <a:endParaRPr lang="en-US" b="1" dirty="0"/>
          </a:p>
          <a:p>
            <a:endParaRPr lang="en-US" b="1" dirty="0"/>
          </a:p>
          <a:p>
            <a:pPr marL="0" indent="0">
              <a:buNone/>
            </a:pPr>
            <a:r>
              <a:rPr lang="en-US" dirty="0"/>
              <a:t>The table requested from https://www.doogal.co.uk/london_postcodes.php </a:t>
            </a:r>
          </a:p>
          <a:p>
            <a:pPr marL="0" indent="0">
              <a:buNone/>
            </a:pPr>
            <a:r>
              <a:rPr lang="en-US" dirty="0"/>
              <a:t>This is a complete list of London postcode districts with their Ordnance Survey coordinates and longitude and latitude. It seems cool but notice the Latitude and Longitude data are go with the Postcode which is a bit deep level for this examination. </a:t>
            </a:r>
          </a:p>
          <a:p>
            <a:pPr marL="0" indent="0">
              <a:buNone/>
            </a:pPr>
            <a:r>
              <a:rPr lang="en-US" dirty="0"/>
              <a:t>On the other hand it contains the data of </a:t>
            </a:r>
            <a:r>
              <a:rPr lang="en-US" b="1" dirty="0"/>
              <a:t>District Code</a:t>
            </a:r>
            <a:r>
              <a:rPr lang="en-US" dirty="0"/>
              <a:t>, </a:t>
            </a:r>
            <a:r>
              <a:rPr lang="en-US" b="1" dirty="0"/>
              <a:t>Ward Code</a:t>
            </a:r>
            <a:r>
              <a:rPr lang="en-US" dirty="0"/>
              <a:t>, </a:t>
            </a:r>
            <a:r>
              <a:rPr lang="en-US" b="1" dirty="0"/>
              <a:t>District</a:t>
            </a:r>
            <a:r>
              <a:rPr lang="en-US" dirty="0"/>
              <a:t>, </a:t>
            </a:r>
            <a:r>
              <a:rPr lang="en-US" b="1" dirty="0"/>
              <a:t>Ward</a:t>
            </a:r>
            <a:r>
              <a:rPr lang="en-US" dirty="0"/>
              <a:t>, </a:t>
            </a:r>
            <a:r>
              <a:rPr lang="en-US" b="1" dirty="0"/>
              <a:t>Rural/urban</a:t>
            </a:r>
            <a:r>
              <a:rPr lang="en-US" dirty="0"/>
              <a:t>. Those data would be useful: </a:t>
            </a:r>
          </a:p>
          <a:p>
            <a:pPr marL="0" indent="0">
              <a:buNone/>
            </a:pPr>
            <a:r>
              <a:rPr lang="en-US" dirty="0"/>
              <a:t>• District Code and the Ward Code for merging with other datasets, </a:t>
            </a:r>
          </a:p>
          <a:p>
            <a:pPr marL="0" indent="0">
              <a:buNone/>
            </a:pPr>
            <a:r>
              <a:rPr lang="en-US" dirty="0"/>
              <a:t>• Rural/urban for the analysis </a:t>
            </a:r>
          </a:p>
          <a:p>
            <a:endParaRPr lang="hu-HU" dirty="0"/>
          </a:p>
        </p:txBody>
      </p:sp>
    </p:spTree>
    <p:extLst>
      <p:ext uri="{BB962C8B-B14F-4D97-AF65-F5344CB8AC3E}">
        <p14:creationId xmlns:p14="http://schemas.microsoft.com/office/powerpoint/2010/main" val="76981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p:txBody>
          <a:bodyPr/>
          <a:lstStyle/>
          <a:p>
            <a:r>
              <a:rPr lang="en-US" dirty="0"/>
              <a:t>DATA 3</a:t>
            </a:r>
            <a:endParaRPr lang="hu-HU" dirty="0"/>
          </a:p>
        </p:txBody>
      </p:sp>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p:txBody>
          <a:bodyPr/>
          <a:lstStyle/>
          <a:p>
            <a:r>
              <a:rPr lang="hu-HU" b="1" dirty="0" err="1"/>
              <a:t>Ward</a:t>
            </a:r>
            <a:r>
              <a:rPr lang="hu-HU" b="1" dirty="0"/>
              <a:t> </a:t>
            </a:r>
            <a:r>
              <a:rPr lang="hu-HU" b="1" dirty="0" err="1"/>
              <a:t>level</a:t>
            </a:r>
            <a:r>
              <a:rPr lang="hu-HU" b="1" dirty="0"/>
              <a:t> </a:t>
            </a:r>
            <a:r>
              <a:rPr lang="hu-HU" b="1" dirty="0" err="1"/>
              <a:t>geographical</a:t>
            </a:r>
            <a:r>
              <a:rPr lang="hu-HU" b="1" dirty="0"/>
              <a:t> </a:t>
            </a:r>
            <a:r>
              <a:rPr lang="hu-HU" b="1" dirty="0" err="1"/>
              <a:t>data</a:t>
            </a:r>
            <a:r>
              <a:rPr lang="hu-HU" b="1" dirty="0"/>
              <a:t> </a:t>
            </a:r>
            <a:endParaRPr lang="hu-HU" dirty="0"/>
          </a:p>
          <a:p>
            <a:pPr marL="0" indent="0">
              <a:buNone/>
            </a:pPr>
            <a:r>
              <a:rPr lang="en-US" dirty="0"/>
              <a:t>The table requested from http://geoportal.statistics.gov.uk/datasets/wards-december-2018-full-clipped-boundaries-gb/data </a:t>
            </a:r>
          </a:p>
          <a:p>
            <a:pPr marL="0" indent="0">
              <a:buNone/>
            </a:pPr>
            <a:r>
              <a:rPr lang="en-US" dirty="0"/>
              <a:t>To get geographical data about wards. It does not contains ward level data so I could merge it with the </a:t>
            </a:r>
            <a:r>
              <a:rPr lang="en-US" i="1" dirty="0"/>
              <a:t>London postcodes </a:t>
            </a:r>
            <a:r>
              <a:rPr lang="en-US" dirty="0"/>
              <a:t>dataset </a:t>
            </a:r>
            <a:endParaRPr lang="hu-HU" dirty="0"/>
          </a:p>
        </p:txBody>
      </p:sp>
    </p:spTree>
    <p:extLst>
      <p:ext uri="{BB962C8B-B14F-4D97-AF65-F5344CB8AC3E}">
        <p14:creationId xmlns:p14="http://schemas.microsoft.com/office/powerpoint/2010/main" val="168113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p:txBody>
          <a:bodyPr/>
          <a:lstStyle/>
          <a:p>
            <a:r>
              <a:rPr lang="en-US" dirty="0"/>
              <a:t>DATA 4</a:t>
            </a:r>
            <a:endParaRPr lang="hu-HU" dirty="0"/>
          </a:p>
        </p:txBody>
      </p:sp>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a:xfrm>
            <a:off x="913795" y="2096064"/>
            <a:ext cx="10353762" cy="4482018"/>
          </a:xfrm>
        </p:spPr>
        <p:txBody>
          <a:bodyPr>
            <a:normAutofit/>
          </a:bodyPr>
          <a:lstStyle/>
          <a:p>
            <a:r>
              <a:rPr lang="hu-HU" b="1" dirty="0"/>
              <a:t>London </a:t>
            </a:r>
            <a:r>
              <a:rPr lang="hu-HU" b="1" dirty="0" err="1"/>
              <a:t>borough</a:t>
            </a:r>
            <a:r>
              <a:rPr lang="hu-HU" b="1" dirty="0"/>
              <a:t> </a:t>
            </a:r>
            <a:r>
              <a:rPr lang="hu-HU" b="1" dirty="0" err="1"/>
              <a:t>profile</a:t>
            </a:r>
            <a:r>
              <a:rPr lang="hu-HU" b="1" dirty="0"/>
              <a:t> </a:t>
            </a:r>
            <a:endParaRPr lang="hu-HU" dirty="0"/>
          </a:p>
          <a:p>
            <a:pPr marL="0" indent="0">
              <a:buNone/>
            </a:pPr>
            <a:r>
              <a:rPr lang="en-US" dirty="0"/>
              <a:t>The table requested from https://data.london.gov.uk/dataset/london-borough-profiles </a:t>
            </a:r>
          </a:p>
          <a:p>
            <a:pPr marL="0" indent="0">
              <a:buNone/>
            </a:pPr>
            <a:r>
              <a:rPr lang="en-US" dirty="0"/>
              <a:t>Borough profile displays data for that borough, plus either Inner or Outer London, London and a national comparator (usually England where data is available). The data is set out across 11 themes covering most of the key indicators relating to demographic, economic, social and environmental data. </a:t>
            </a:r>
          </a:p>
          <a:p>
            <a:pPr marL="0" indent="0">
              <a:buNone/>
            </a:pPr>
            <a:r>
              <a:rPr lang="en-US" dirty="0"/>
              <a:t>I would mainly use </a:t>
            </a:r>
            <a:r>
              <a:rPr lang="en-US" b="1" dirty="0"/>
              <a:t>GLA Population Estimate 2017</a:t>
            </a:r>
            <a:r>
              <a:rPr lang="en-US" dirty="0"/>
              <a:t>, </a:t>
            </a:r>
            <a:r>
              <a:rPr lang="en-US" b="1" dirty="0"/>
              <a:t>GLA Household Estimate 2017</a:t>
            </a:r>
            <a:r>
              <a:rPr lang="en-US" dirty="0"/>
              <a:t>, </a:t>
            </a:r>
            <a:r>
              <a:rPr lang="en-US" b="1" dirty="0"/>
              <a:t>Population density (per hectare) 2017</a:t>
            </a:r>
            <a:r>
              <a:rPr lang="en-US" dirty="0"/>
              <a:t>, </a:t>
            </a:r>
            <a:r>
              <a:rPr lang="en-US" b="1" dirty="0"/>
              <a:t>Average Age, 2017 </a:t>
            </a:r>
            <a:r>
              <a:rPr lang="en-US" dirty="0"/>
              <a:t>columns to help me to get closer to the desirable new House. </a:t>
            </a:r>
            <a:endParaRPr lang="hu-HU" dirty="0"/>
          </a:p>
        </p:txBody>
      </p:sp>
    </p:spTree>
    <p:extLst>
      <p:ext uri="{BB962C8B-B14F-4D97-AF65-F5344CB8AC3E}">
        <p14:creationId xmlns:p14="http://schemas.microsoft.com/office/powerpoint/2010/main" val="422258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p:txBody>
          <a:bodyPr/>
          <a:lstStyle/>
          <a:p>
            <a:r>
              <a:rPr lang="en-US" dirty="0"/>
              <a:t>DATA 5</a:t>
            </a:r>
            <a:endParaRPr lang="hu-HU" dirty="0"/>
          </a:p>
        </p:txBody>
      </p:sp>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p:txBody>
          <a:bodyPr/>
          <a:lstStyle/>
          <a:p>
            <a:r>
              <a:rPr lang="hu-HU" b="1" dirty="0" err="1"/>
              <a:t>Recorded</a:t>
            </a:r>
            <a:r>
              <a:rPr lang="hu-HU" b="1" dirty="0"/>
              <a:t> </a:t>
            </a:r>
            <a:r>
              <a:rPr lang="hu-HU" b="1" dirty="0" err="1"/>
              <a:t>crime</a:t>
            </a:r>
            <a:r>
              <a:rPr lang="hu-HU" b="1" dirty="0"/>
              <a:t> </a:t>
            </a:r>
            <a:r>
              <a:rPr lang="hu-HU" b="1" dirty="0" err="1"/>
              <a:t>summary</a:t>
            </a:r>
            <a:r>
              <a:rPr lang="hu-HU" b="1" dirty="0"/>
              <a:t> </a:t>
            </a:r>
            <a:endParaRPr lang="hu-HU" dirty="0"/>
          </a:p>
          <a:p>
            <a:pPr marL="0" indent="0">
              <a:buNone/>
            </a:pPr>
            <a:r>
              <a:rPr lang="en-US" dirty="0"/>
              <a:t>The table requested from https://data.london.gov.uk/dataset/recorded_crime_summary </a:t>
            </a:r>
          </a:p>
          <a:p>
            <a:pPr marL="0" indent="0">
              <a:buNone/>
            </a:pPr>
            <a:r>
              <a:rPr lang="en-US" dirty="0"/>
              <a:t>This data counts the number of crimes at three different geographic levels of London (borough, ward, LSOA) per month, according to crime type. I will not show all the data provided, because I will summarize them i.e. I need only one number per wards to help me compare the safety of wards </a:t>
            </a:r>
            <a:endParaRPr lang="hu-HU" dirty="0"/>
          </a:p>
        </p:txBody>
      </p:sp>
    </p:spTree>
    <p:extLst>
      <p:ext uri="{BB962C8B-B14F-4D97-AF65-F5344CB8AC3E}">
        <p14:creationId xmlns:p14="http://schemas.microsoft.com/office/powerpoint/2010/main" val="63250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p:txBody>
          <a:bodyPr/>
          <a:lstStyle/>
          <a:p>
            <a:r>
              <a:rPr lang="en-US" dirty="0"/>
              <a:t>DATA 6</a:t>
            </a:r>
            <a:endParaRPr lang="hu-HU" dirty="0"/>
          </a:p>
        </p:txBody>
      </p:sp>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a:xfrm>
            <a:off x="913795" y="2096064"/>
            <a:ext cx="10353762" cy="4276744"/>
          </a:xfrm>
        </p:spPr>
        <p:txBody>
          <a:bodyPr/>
          <a:lstStyle/>
          <a:p>
            <a:r>
              <a:rPr lang="hu-HU" b="1" dirty="0"/>
              <a:t>House Price Index - HPI </a:t>
            </a:r>
            <a:endParaRPr lang="hu-HU" dirty="0"/>
          </a:p>
          <a:p>
            <a:pPr marL="0" indent="0">
              <a:buNone/>
            </a:pPr>
            <a:r>
              <a:rPr lang="en-US" dirty="0"/>
              <a:t>The table requested from https://data.london.gov.uk/dataset/uk-house-price-index </a:t>
            </a:r>
          </a:p>
          <a:p>
            <a:pPr marL="0" indent="0">
              <a:buNone/>
            </a:pPr>
            <a:r>
              <a:rPr lang="en-US" dirty="0"/>
              <a:t>The UK House Price Index (UK HPI) captures changes in the value of residential properties. </a:t>
            </a:r>
          </a:p>
          <a:p>
            <a:pPr marL="0" indent="0">
              <a:buNone/>
            </a:pPr>
            <a:r>
              <a:rPr lang="en-US" dirty="0"/>
              <a:t>The UK HPI uses sales data collected on residential housing transactions, whether for cash or with a mortgage. </a:t>
            </a:r>
          </a:p>
          <a:p>
            <a:pPr marL="0" indent="0">
              <a:buNone/>
            </a:pPr>
            <a:r>
              <a:rPr lang="en-US" dirty="0"/>
              <a:t>The </a:t>
            </a:r>
            <a:r>
              <a:rPr lang="en-US" b="1" dirty="0"/>
              <a:t>Average price </a:t>
            </a:r>
            <a:r>
              <a:rPr lang="en-US" dirty="0"/>
              <a:t>and the </a:t>
            </a:r>
            <a:r>
              <a:rPr lang="en-US" b="1" dirty="0"/>
              <a:t>Sales volume </a:t>
            </a:r>
            <a:r>
              <a:rPr lang="en-US" dirty="0"/>
              <a:t>are available from this table which I definitely need to solve the problem </a:t>
            </a:r>
            <a:endParaRPr lang="hu-HU" dirty="0"/>
          </a:p>
        </p:txBody>
      </p:sp>
    </p:spTree>
    <p:extLst>
      <p:ext uri="{BB962C8B-B14F-4D97-AF65-F5344CB8AC3E}">
        <p14:creationId xmlns:p14="http://schemas.microsoft.com/office/powerpoint/2010/main" val="296900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p:txBody>
          <a:bodyPr/>
          <a:lstStyle/>
          <a:p>
            <a:r>
              <a:rPr lang="hu-HU" dirty="0" err="1"/>
              <a:t>Methodology</a:t>
            </a:r>
            <a:r>
              <a:rPr lang="hu-HU" dirty="0"/>
              <a:t>  </a:t>
            </a:r>
          </a:p>
        </p:txBody>
      </p:sp>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p:txBody>
          <a:bodyPr>
            <a:normAutofit/>
          </a:bodyPr>
          <a:lstStyle/>
          <a:p>
            <a:pPr marL="0" indent="0">
              <a:buNone/>
            </a:pPr>
            <a:r>
              <a:rPr lang="en-US" dirty="0"/>
              <a:t>In this project I am going to make my effort to detecting the correspondent area of London with relatively low crime volume, populated mostly with youth and for sure with a </a:t>
            </a:r>
            <a:r>
              <a:rPr lang="en-US" dirty="0" err="1"/>
              <a:t>convinient</a:t>
            </a:r>
            <a:r>
              <a:rPr lang="en-US" dirty="0"/>
              <a:t> price. I am using Foursquare to find a family friendly </a:t>
            </a:r>
            <a:r>
              <a:rPr lang="en-US" b="1" dirty="0"/>
              <a:t>Ward </a:t>
            </a:r>
            <a:r>
              <a:rPr lang="en-US" dirty="0"/>
              <a:t>with regarding venues. </a:t>
            </a:r>
          </a:p>
          <a:p>
            <a:pPr marL="0" indent="0">
              <a:buNone/>
            </a:pPr>
            <a:r>
              <a:rPr lang="en-US" dirty="0"/>
              <a:t>I will limit the analysis to area ~1km around the </a:t>
            </a:r>
            <a:r>
              <a:rPr lang="en-US" b="1" dirty="0"/>
              <a:t>Ward </a:t>
            </a:r>
            <a:r>
              <a:rPr lang="en-US" dirty="0"/>
              <a:t>I found. </a:t>
            </a:r>
          </a:p>
          <a:p>
            <a:pPr marL="0" indent="0">
              <a:buNone/>
            </a:pPr>
            <a:r>
              <a:rPr lang="en-US" dirty="0"/>
              <a:t>In first step I have collected the required </a:t>
            </a:r>
            <a:r>
              <a:rPr lang="en-US" b="1" dirty="0"/>
              <a:t>data: Location data </a:t>
            </a:r>
            <a:r>
              <a:rPr lang="en-US" dirty="0"/>
              <a:t>(Postcodes, Latitude, Longitude), </a:t>
            </a:r>
            <a:r>
              <a:rPr lang="en-US" b="1" dirty="0"/>
              <a:t>Borough profile, Crime data </a:t>
            </a:r>
            <a:r>
              <a:rPr lang="en-US" dirty="0"/>
              <a:t>and </a:t>
            </a:r>
            <a:r>
              <a:rPr lang="en-US" b="1" dirty="0"/>
              <a:t>House Price Index</a:t>
            </a:r>
            <a:r>
              <a:rPr lang="en-US" dirty="0"/>
              <a:t>. </a:t>
            </a:r>
            <a:endParaRPr lang="hu-HU" dirty="0"/>
          </a:p>
        </p:txBody>
      </p:sp>
    </p:spTree>
    <p:extLst>
      <p:ext uri="{BB962C8B-B14F-4D97-AF65-F5344CB8AC3E}">
        <p14:creationId xmlns:p14="http://schemas.microsoft.com/office/powerpoint/2010/main" val="3159414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25</TotalTime>
  <Words>1100</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  Final assigment - Capstone project </vt:lpstr>
      <vt:lpstr>  Introduction </vt:lpstr>
      <vt:lpstr>Data 1</vt:lpstr>
      <vt:lpstr>DATA 2</vt:lpstr>
      <vt:lpstr>DATA 3</vt:lpstr>
      <vt:lpstr>DATA 4</vt:lpstr>
      <vt:lpstr>DATA 5</vt:lpstr>
      <vt:lpstr>DATA 6</vt:lpstr>
      <vt:lpstr>Methodology  </vt:lpstr>
      <vt:lpstr>Analysis / Exploration </vt:lpstr>
      <vt:lpstr>Mapping London </vt:lpstr>
      <vt:lpstr>Mapping clusters</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assigment - Capstone project</dc:title>
  <dc:creator>Csaba Csorba</dc:creator>
  <cp:lastModifiedBy>Csaba Csorba</cp:lastModifiedBy>
  <cp:revision>3</cp:revision>
  <dcterms:created xsi:type="dcterms:W3CDTF">2019-03-01T13:26:33Z</dcterms:created>
  <dcterms:modified xsi:type="dcterms:W3CDTF">2019-03-01T13:52:03Z</dcterms:modified>
</cp:coreProperties>
</file>