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2d05be0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2d05be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d05be0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d05be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2d05be0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2d05be0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2d05be0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2d05be0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Procesos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 al Lenguaje Java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908650"/>
            <a:ext cx="8520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418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Procesos</a:t>
            </a:r>
            <a:endParaRPr sz="418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58850" y="1925250"/>
            <a:ext cx="654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Un proceso en este contexto puede entenderse como una serie de pasos lógicos y secuenciales que transforman una entrada en una salida deseada.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1750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2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 tener en cuenta</a:t>
            </a:r>
            <a:endParaRPr sz="292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5050" y="800275"/>
            <a:ext cx="5673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SECUENCIA DE PASOS</a:t>
            </a:r>
            <a:r>
              <a:rPr b="1" lang="es-419" sz="1200">
                <a:solidFill>
                  <a:schemeClr val="dk1"/>
                </a:solidFill>
              </a:rPr>
              <a:t>: </a:t>
            </a:r>
            <a:r>
              <a:rPr lang="es-419" sz="1200">
                <a:solidFill>
                  <a:schemeClr val="dk1"/>
                </a:solidFill>
              </a:rPr>
              <a:t>Un proceso debe tener una secuencia clara de pasos que se deben seguir para alcanzar el resultado deseado. Cada paso debe ser claro y preciso, indicando qué hacer en ese momento específico.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ACCIONES ESPECÍFICAS: </a:t>
            </a:r>
            <a:r>
              <a:rPr lang="es-419" sz="1200">
                <a:solidFill>
                  <a:schemeClr val="dk1"/>
                </a:solidFill>
              </a:rPr>
              <a:t>Cada paso del proceso debe describir una acción específica que se debe realizar. Estas acciones pueden incluir operaciones matemáticas, manipulación de datos, toma de decisiones, bucles, etc.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ENTRADA Y SALIDA: </a:t>
            </a:r>
            <a:r>
              <a:rPr lang="es-419" sz="1200">
                <a:solidFill>
                  <a:schemeClr val="dk1"/>
                </a:solidFill>
              </a:rPr>
              <a:t>Un proceso debe definir claramente cuál es la entrada requerida para comenzar, así como la salida que se espera obtener al finalizar el proceso. Esto ayuda a delimitar el alcance del problema y a comprender qué información se necesita y qué se espera producir como resultado.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CLARIDAD Y PRECISIÓN: </a:t>
            </a:r>
            <a:r>
              <a:rPr lang="es-419" sz="1200">
                <a:solidFill>
                  <a:schemeClr val="dk1"/>
                </a:solidFill>
              </a:rPr>
              <a:t>Los pasos del proceso deben ser claros y precisos, evitando ambigüedades o interpretaciones incorrectas. Esto asegura que el proceso pueda ser entendido y seguido correctamente.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EFICIENCIA Y EFECTIVIDAD: </a:t>
            </a:r>
            <a:r>
              <a:rPr lang="es-419" sz="1200">
                <a:solidFill>
                  <a:schemeClr val="dk1"/>
                </a:solidFill>
              </a:rPr>
              <a:t>Un buen proceso no solo debe producir el resultado deseado, sino que también debe hacerlo de manera eficiente, utilizando la menor cantidad de recursos posible y en un tiempo razonable.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 rot="5400000">
            <a:off x="7557425" y="3148151"/>
            <a:ext cx="883500" cy="4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12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429875" y="2467313"/>
            <a:ext cx="1138600" cy="382400"/>
          </a:xfrm>
          <a:prstGeom prst="flowChartProcess">
            <a:avLst/>
          </a:prstGeom>
          <a:solidFill>
            <a:srgbClr val="E12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latin typeface="Montserrat"/>
                <a:ea typeface="Montserrat"/>
                <a:cs typeface="Montserrat"/>
                <a:sym typeface="Montserrat"/>
              </a:rPr>
              <a:t>PROCESOS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 rot="5400000">
            <a:off x="7557425" y="1660526"/>
            <a:ext cx="883500" cy="4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12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429875" y="3935875"/>
            <a:ext cx="1138600" cy="572700"/>
          </a:xfrm>
          <a:prstGeom prst="flowChartProcess">
            <a:avLst/>
          </a:prstGeom>
          <a:solidFill>
            <a:srgbClr val="E12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">
                <a:latin typeface="Montserrat"/>
                <a:ea typeface="Montserrat"/>
                <a:cs typeface="Montserrat"/>
                <a:sym typeface="Montserrat"/>
              </a:rPr>
              <a:t>INFORMACIÓN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429875" y="871400"/>
            <a:ext cx="1138600" cy="471625"/>
          </a:xfrm>
          <a:prstGeom prst="flowChartProcess">
            <a:avLst/>
          </a:prstGeom>
          <a:solidFill>
            <a:srgbClr val="E122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92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Proceso para calcular el área de un círculo</a:t>
            </a:r>
            <a:endParaRPr b="1" sz="292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08650" y="1675600"/>
            <a:ext cx="7736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Entrada: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proceso requiere el radio del círculo como entrada.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1: 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Leer el valor del radio del círculo.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2: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Calcular el área del círculo utilizando la fórmula: </a:t>
            </a:r>
            <a:r>
              <a:rPr i="1" lang="es-419" sz="17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π⋅radio2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donde π es una constante.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3: 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Mostrar el resultado del cálculo del área.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Salida: </a:t>
            </a:r>
            <a:r>
              <a:rPr lang="es-419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resultado es el área del círculo.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Programa que</a:t>
            </a: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 calcula el área de un círculo</a:t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00" y="1317125"/>
            <a:ext cx="4791024" cy="34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1158750" y="2409200"/>
            <a:ext cx="3993000" cy="658500"/>
          </a:xfrm>
          <a:prstGeom prst="rect">
            <a:avLst/>
          </a:prstGeom>
          <a:noFill/>
          <a:ln cap="flat" cmpd="sng" w="19050">
            <a:solidFill>
              <a:srgbClr val="E12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235200" y="2499250"/>
            <a:ext cx="10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122BB"/>
                </a:solidFill>
              </a:rPr>
              <a:t>Entrada</a:t>
            </a:r>
            <a:endParaRPr sz="1200">
              <a:solidFill>
                <a:srgbClr val="E122BB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158750" y="3442900"/>
            <a:ext cx="3993000" cy="216900"/>
          </a:xfrm>
          <a:prstGeom prst="rect">
            <a:avLst/>
          </a:prstGeom>
          <a:noFill/>
          <a:ln cap="flat" cmpd="sng" w="19050">
            <a:solidFill>
              <a:srgbClr val="E12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235200" y="3366700"/>
            <a:ext cx="10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122BB"/>
                </a:solidFill>
              </a:rPr>
              <a:t>Proceso</a:t>
            </a:r>
            <a:endParaRPr sz="1200">
              <a:solidFill>
                <a:srgbClr val="E122BB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158750" y="4035000"/>
            <a:ext cx="3993000" cy="288600"/>
          </a:xfrm>
          <a:prstGeom prst="rect">
            <a:avLst/>
          </a:prstGeom>
          <a:noFill/>
          <a:ln cap="flat" cmpd="sng" w="19050">
            <a:solidFill>
              <a:srgbClr val="E12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235200" y="3994650"/>
            <a:ext cx="10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122BB"/>
                </a:solidFill>
              </a:rPr>
              <a:t>Salida</a:t>
            </a:r>
            <a:endParaRPr sz="1200">
              <a:solidFill>
                <a:srgbClr val="E122BB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5400000">
            <a:off x="5551975" y="3176125"/>
            <a:ext cx="16089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122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561100" y="916950"/>
            <a:ext cx="1408800" cy="2592600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Paso 1:</a:t>
            </a:r>
            <a:r>
              <a:rPr lang="es-419" sz="1100">
                <a:solidFill>
                  <a:schemeClr val="lt1"/>
                </a:solidFill>
              </a:rPr>
              <a:t> Leer el valor del radio del círculo.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Paso 2: </a:t>
            </a:r>
            <a:r>
              <a:rPr lang="es-419" sz="1100">
                <a:solidFill>
                  <a:schemeClr val="lt1"/>
                </a:solidFill>
              </a:rPr>
              <a:t>Calcular el área del círculo utilizando la fórmula: π⋅radio2, donde π es una constante.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Paso 3: </a:t>
            </a:r>
            <a:r>
              <a:rPr lang="es-419" sz="1100">
                <a:solidFill>
                  <a:schemeClr val="lt1"/>
                </a:solidFill>
              </a:rPr>
              <a:t>Mostrar el resultado del cálculo del área.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