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Lst>
  <p:sldSz cy="5143500" cx="9144000"/>
  <p:notesSz cx="6858000" cy="9144000"/>
  <p:embeddedFontLst>
    <p:embeddedFont>
      <p:font typeface="Roboto"/>
      <p:regular r:id="rId10"/>
      <p:bold r:id="rId11"/>
      <p:italic r:id="rId12"/>
      <p:boldItalic r:id="rId13"/>
    </p:embeddedFont>
    <p:embeddedFont>
      <p:font typeface="Montserrat"/>
      <p:regular r:id="rId14"/>
      <p:bold r:id="rId15"/>
      <p:italic r:id="rId16"/>
      <p:boldItalic r:id="rId17"/>
    </p:embeddedFont>
    <p:embeddedFont>
      <p:font typeface="Montserrat Medium"/>
      <p:regular r:id="rId18"/>
      <p:bold r:id="rId19"/>
      <p:italic r:id="rId20"/>
      <p:boldItalic r:id="rId21"/>
    </p:embeddedFont>
    <p:embeddedFont>
      <p:font typeface="Montserrat ExtraBold"/>
      <p:bold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Medium-italic.fntdata"/><Relationship Id="rId11" Type="http://schemas.openxmlformats.org/officeDocument/2006/relationships/font" Target="fonts/Roboto-bold.fntdata"/><Relationship Id="rId22" Type="http://schemas.openxmlformats.org/officeDocument/2006/relationships/font" Target="fonts/MontserratExtraBold-bold.fntdata"/><Relationship Id="rId10" Type="http://schemas.openxmlformats.org/officeDocument/2006/relationships/font" Target="fonts/Roboto-regular.fntdata"/><Relationship Id="rId21" Type="http://schemas.openxmlformats.org/officeDocument/2006/relationships/font" Target="fonts/MontserratMedium-boldItalic.fntdata"/><Relationship Id="rId13" Type="http://schemas.openxmlformats.org/officeDocument/2006/relationships/font" Target="fonts/Roboto-boldItalic.fntdata"/><Relationship Id="rId12" Type="http://schemas.openxmlformats.org/officeDocument/2006/relationships/font" Target="fonts/Roboto-italic.fntdata"/><Relationship Id="rId23" Type="http://schemas.openxmlformats.org/officeDocument/2006/relationships/font" Target="fonts/MontserratExtraBold-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Montserrat-bold.fntdata"/><Relationship Id="rId14" Type="http://schemas.openxmlformats.org/officeDocument/2006/relationships/font" Target="fonts/Montserrat-regular.fntdata"/><Relationship Id="rId17" Type="http://schemas.openxmlformats.org/officeDocument/2006/relationships/font" Target="fonts/Montserrat-boldItalic.fntdata"/><Relationship Id="rId16" Type="http://schemas.openxmlformats.org/officeDocument/2006/relationships/font" Target="fonts/Montserrat-italic.fntdata"/><Relationship Id="rId5" Type="http://schemas.openxmlformats.org/officeDocument/2006/relationships/notesMaster" Target="notesMasters/notesMaster1.xml"/><Relationship Id="rId19" Type="http://schemas.openxmlformats.org/officeDocument/2006/relationships/font" Target="fonts/MontserratMedium-bold.fntdata"/><Relationship Id="rId6" Type="http://schemas.openxmlformats.org/officeDocument/2006/relationships/slide" Target="slides/slide1.xml"/><Relationship Id="rId18" Type="http://schemas.openxmlformats.org/officeDocument/2006/relationships/font" Target="fonts/MontserratMedium-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2c2d05be04f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2c2d05be04f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1f4c02dda2f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1f4c02dda2f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2c57def8ba5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2c57def8ba5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s-419"/>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5.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s-419">
                <a:solidFill>
                  <a:srgbClr val="E122BB"/>
                </a:solidFill>
                <a:latin typeface="Montserrat ExtraBold"/>
                <a:ea typeface="Montserrat ExtraBold"/>
                <a:cs typeface="Montserrat ExtraBold"/>
                <a:sym typeface="Montserrat ExtraBold"/>
              </a:rPr>
              <a:t>Sintaxis en Java</a:t>
            </a:r>
            <a:endParaRPr>
              <a:solidFill>
                <a:srgbClr val="E122BB"/>
              </a:solidFill>
              <a:latin typeface="Montserrat ExtraBold"/>
              <a:ea typeface="Montserrat ExtraBold"/>
              <a:cs typeface="Montserrat ExtraBold"/>
              <a:sym typeface="Montserrat ExtraBold"/>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s-419">
                <a:solidFill>
                  <a:schemeClr val="lt1"/>
                </a:solidFill>
                <a:latin typeface="Montserrat Medium"/>
                <a:ea typeface="Montserrat Medium"/>
                <a:cs typeface="Montserrat Medium"/>
                <a:sym typeface="Montserrat Medium"/>
              </a:rPr>
              <a:t>Introducción al Lenguaje Java</a:t>
            </a:r>
            <a:endParaRPr>
              <a:solidFill>
                <a:schemeClr val="lt1"/>
              </a:solidFill>
              <a:latin typeface="Montserrat Medium"/>
              <a:ea typeface="Montserrat Medium"/>
              <a:cs typeface="Montserrat Medium"/>
              <a:sym typeface="Montserrat Medium"/>
            </a:endParaRPr>
          </a:p>
        </p:txBody>
      </p:sp>
      <p:sp>
        <p:nvSpPr>
          <p:cNvPr id="56" name="Google Shape;56;p13"/>
          <p:cNvSpPr txBox="1"/>
          <p:nvPr>
            <p:ph type="ctrTitle"/>
          </p:nvPr>
        </p:nvSpPr>
        <p:spPr>
          <a:xfrm>
            <a:off x="253325" y="113350"/>
            <a:ext cx="8520600" cy="411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419" sz="1700">
                <a:solidFill>
                  <a:srgbClr val="E122BB"/>
                </a:solidFill>
                <a:latin typeface="Montserrat ExtraBold"/>
                <a:ea typeface="Montserrat ExtraBold"/>
                <a:cs typeface="Montserrat ExtraBold"/>
                <a:sym typeface="Montserrat ExtraBold"/>
              </a:rPr>
              <a:t>Programación I</a:t>
            </a:r>
            <a:endParaRPr sz="1700">
              <a:solidFill>
                <a:srgbClr val="E122BB"/>
              </a:solidFill>
              <a:latin typeface="Montserrat ExtraBold"/>
              <a:ea typeface="Montserrat ExtraBold"/>
              <a:cs typeface="Montserrat ExtraBold"/>
              <a:sym typeface="Montserrat ExtraBo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0" name="Shape 60"/>
        <p:cNvGrpSpPr/>
        <p:nvPr/>
      </p:nvGrpSpPr>
      <p:grpSpPr>
        <a:xfrm>
          <a:off x="0" y="0"/>
          <a:ext cx="0" cy="0"/>
          <a:chOff x="0" y="0"/>
          <a:chExt cx="0" cy="0"/>
        </a:xfrm>
      </p:grpSpPr>
      <p:sp>
        <p:nvSpPr>
          <p:cNvPr id="61" name="Google Shape;61;p14"/>
          <p:cNvSpPr txBox="1"/>
          <p:nvPr>
            <p:ph type="title"/>
          </p:nvPr>
        </p:nvSpPr>
        <p:spPr>
          <a:xfrm>
            <a:off x="233425" y="144925"/>
            <a:ext cx="8594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1100"/>
              <a:buNone/>
            </a:pPr>
            <a:r>
              <a:rPr b="1" lang="es-419" sz="2920">
                <a:solidFill>
                  <a:srgbClr val="E122BB"/>
                </a:solidFill>
                <a:latin typeface="Montserrat"/>
                <a:ea typeface="Montserrat"/>
                <a:cs typeface="Montserrat"/>
                <a:sym typeface="Montserrat"/>
              </a:rPr>
              <a:t>Un programa sencillo en Java </a:t>
            </a:r>
            <a:endParaRPr b="1" sz="2920">
              <a:solidFill>
                <a:srgbClr val="E122BB"/>
              </a:solidFill>
              <a:latin typeface="Montserrat"/>
              <a:ea typeface="Montserrat"/>
              <a:cs typeface="Montserrat"/>
              <a:sym typeface="Montserrat"/>
            </a:endParaRPr>
          </a:p>
        </p:txBody>
      </p:sp>
      <p:pic>
        <p:nvPicPr>
          <p:cNvPr id="62" name="Google Shape;62;p14"/>
          <p:cNvPicPr preferRelativeResize="0"/>
          <p:nvPr/>
        </p:nvPicPr>
        <p:blipFill>
          <a:blip r:embed="rId4">
            <a:alphaModFix/>
          </a:blip>
          <a:stretch>
            <a:fillRect/>
          </a:stretch>
        </p:blipFill>
        <p:spPr>
          <a:xfrm>
            <a:off x="1091550" y="1131750"/>
            <a:ext cx="7259712" cy="371407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6" name="Shape 66"/>
        <p:cNvGrpSpPr/>
        <p:nvPr/>
      </p:nvGrpSpPr>
      <p:grpSpPr>
        <a:xfrm>
          <a:off x="0" y="0"/>
          <a:ext cx="0" cy="0"/>
          <a:chOff x="0" y="0"/>
          <a:chExt cx="0" cy="0"/>
        </a:xfrm>
      </p:grpSpPr>
      <p:sp>
        <p:nvSpPr>
          <p:cNvPr id="67" name="Google Shape;67;p15"/>
          <p:cNvSpPr txBox="1"/>
          <p:nvPr>
            <p:ph type="title"/>
          </p:nvPr>
        </p:nvSpPr>
        <p:spPr>
          <a:xfrm>
            <a:off x="233425" y="144925"/>
            <a:ext cx="8594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1100"/>
              <a:buNone/>
            </a:pPr>
            <a:r>
              <a:rPr b="1" lang="es-419" sz="2920">
                <a:solidFill>
                  <a:srgbClr val="E122BB"/>
                </a:solidFill>
                <a:latin typeface="Montserrat"/>
                <a:ea typeface="Montserrat"/>
                <a:cs typeface="Montserrat"/>
                <a:sym typeface="Montserrat"/>
              </a:rPr>
              <a:t>Sintaxis en Java </a:t>
            </a:r>
            <a:endParaRPr b="1" sz="2920">
              <a:solidFill>
                <a:srgbClr val="E122BB"/>
              </a:solidFill>
              <a:latin typeface="Montserrat"/>
              <a:ea typeface="Montserrat"/>
              <a:cs typeface="Montserrat"/>
              <a:sym typeface="Montserrat"/>
            </a:endParaRPr>
          </a:p>
        </p:txBody>
      </p:sp>
      <p:sp>
        <p:nvSpPr>
          <p:cNvPr id="68" name="Google Shape;68;p15"/>
          <p:cNvSpPr txBox="1"/>
          <p:nvPr/>
        </p:nvSpPr>
        <p:spPr>
          <a:xfrm>
            <a:off x="325125" y="1017025"/>
            <a:ext cx="3618000" cy="3786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s-419" sz="1300">
                <a:solidFill>
                  <a:srgbClr val="434343"/>
                </a:solidFill>
              </a:rPr>
              <a:t>public es un modificador de acceso. Estos modificadores controlan el nivel de acceso que tienen a este código otras partes del programa. </a:t>
            </a:r>
            <a:endParaRPr sz="1300">
              <a:solidFill>
                <a:srgbClr val="434343"/>
              </a:solidFill>
            </a:endParaRPr>
          </a:p>
          <a:p>
            <a:pPr indent="0" lvl="0" marL="0" rtl="0" algn="l">
              <a:spcBef>
                <a:spcPts val="0"/>
              </a:spcBef>
              <a:spcAft>
                <a:spcPts val="0"/>
              </a:spcAft>
              <a:buClr>
                <a:schemeClr val="dk1"/>
              </a:buClr>
              <a:buSzPts val="1100"/>
              <a:buFont typeface="Arial"/>
              <a:buNone/>
            </a:pPr>
            <a:r>
              <a:rPr lang="es-419" sz="1300">
                <a:solidFill>
                  <a:srgbClr val="434343"/>
                </a:solidFill>
              </a:rPr>
              <a:t> </a:t>
            </a:r>
            <a:endParaRPr sz="1300">
              <a:solidFill>
                <a:srgbClr val="434343"/>
              </a:solidFill>
            </a:endParaRPr>
          </a:p>
          <a:p>
            <a:pPr indent="0" lvl="0" marL="0" rtl="0" algn="l">
              <a:spcBef>
                <a:spcPts val="0"/>
              </a:spcBef>
              <a:spcAft>
                <a:spcPts val="0"/>
              </a:spcAft>
              <a:buClr>
                <a:schemeClr val="dk1"/>
              </a:buClr>
              <a:buSzPts val="1100"/>
              <a:buFont typeface="Arial"/>
              <a:buNone/>
            </a:pPr>
            <a:r>
              <a:rPr lang="es-419" sz="1300">
                <a:solidFill>
                  <a:srgbClr val="434343"/>
                </a:solidFill>
              </a:rPr>
              <a:t>La palabra reservada class nos recuerda que todo lo que hay en un programa Java está dentro de una clase. </a:t>
            </a:r>
            <a:endParaRPr sz="1300">
              <a:solidFill>
                <a:srgbClr val="434343"/>
              </a:solidFill>
            </a:endParaRPr>
          </a:p>
          <a:p>
            <a:pPr indent="0" lvl="0" marL="0" rtl="0" algn="l">
              <a:spcBef>
                <a:spcPts val="0"/>
              </a:spcBef>
              <a:spcAft>
                <a:spcPts val="0"/>
              </a:spcAft>
              <a:buClr>
                <a:schemeClr val="dk1"/>
              </a:buClr>
              <a:buSzPts val="1100"/>
              <a:buFont typeface="Arial"/>
              <a:buNone/>
            </a:pPr>
            <a:r>
              <a:t/>
            </a:r>
            <a:endParaRPr sz="1300">
              <a:solidFill>
                <a:srgbClr val="434343"/>
              </a:solidFill>
            </a:endParaRPr>
          </a:p>
          <a:p>
            <a:pPr indent="0" lvl="0" marL="0" rtl="0" algn="l">
              <a:spcBef>
                <a:spcPts val="0"/>
              </a:spcBef>
              <a:spcAft>
                <a:spcPts val="0"/>
              </a:spcAft>
              <a:buClr>
                <a:schemeClr val="dk1"/>
              </a:buClr>
              <a:buSzPts val="1100"/>
              <a:buFont typeface="Arial"/>
              <a:buNone/>
            </a:pPr>
            <a:r>
              <a:rPr lang="es-419" sz="1300">
                <a:solidFill>
                  <a:srgbClr val="434343"/>
                </a:solidFill>
              </a:rPr>
              <a:t>Después de la palabra reservada class está el nombre de la clase. </a:t>
            </a:r>
            <a:endParaRPr sz="1300">
              <a:solidFill>
                <a:srgbClr val="434343"/>
              </a:solidFill>
            </a:endParaRPr>
          </a:p>
          <a:p>
            <a:pPr indent="0" lvl="0" marL="0" rtl="0" algn="l">
              <a:spcBef>
                <a:spcPts val="0"/>
              </a:spcBef>
              <a:spcAft>
                <a:spcPts val="0"/>
              </a:spcAft>
              <a:buClr>
                <a:schemeClr val="dk1"/>
              </a:buClr>
              <a:buSzPts val="1100"/>
              <a:buFont typeface="Arial"/>
              <a:buNone/>
            </a:pPr>
            <a:r>
              <a:t/>
            </a:r>
            <a:endParaRPr sz="1300">
              <a:solidFill>
                <a:srgbClr val="434343"/>
              </a:solidFill>
            </a:endParaRPr>
          </a:p>
          <a:p>
            <a:pPr indent="0" lvl="0" marL="0" rtl="0" algn="l">
              <a:spcBef>
                <a:spcPts val="0"/>
              </a:spcBef>
              <a:spcAft>
                <a:spcPts val="0"/>
              </a:spcAft>
              <a:buClr>
                <a:schemeClr val="dk1"/>
              </a:buClr>
              <a:buSzPts val="1100"/>
              <a:buFont typeface="Arial"/>
              <a:buNone/>
            </a:pPr>
            <a:r>
              <a:rPr lang="es-419" sz="1300">
                <a:solidFill>
                  <a:srgbClr val="434343"/>
                </a:solidFill>
              </a:rPr>
              <a:t>Los nombres de las clases deben empezar por una letra y a continuación puede haber cualquier combinación de letras y dígitos. La longitud del nombre no está limitada. Se suele establecer que la primera letra del nombre de la clase sea mayúscula.</a:t>
            </a:r>
            <a:endParaRPr sz="1300">
              <a:solidFill>
                <a:srgbClr val="434343"/>
              </a:solidFill>
            </a:endParaRPr>
          </a:p>
        </p:txBody>
      </p:sp>
      <p:sp>
        <p:nvSpPr>
          <p:cNvPr id="69" name="Google Shape;69;p15"/>
          <p:cNvSpPr txBox="1"/>
          <p:nvPr/>
        </p:nvSpPr>
        <p:spPr>
          <a:xfrm>
            <a:off x="5095825" y="1017025"/>
            <a:ext cx="3618000" cy="218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s-419" sz="1300">
                <a:solidFill>
                  <a:schemeClr val="dk1"/>
                </a:solidFill>
                <a:latin typeface="Roboto"/>
                <a:ea typeface="Roboto"/>
                <a:cs typeface="Roboto"/>
                <a:sym typeface="Roboto"/>
              </a:rPr>
              <a:t>No se pueden utilizar palabras reservadas para nombrar las clases de Java. </a:t>
            </a:r>
            <a:endParaRPr sz="1300">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sz="1300">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s-419" sz="1300">
                <a:solidFill>
                  <a:schemeClr val="dk1"/>
                </a:solidFill>
                <a:latin typeface="Roboto"/>
                <a:ea typeface="Roboto"/>
                <a:cs typeface="Roboto"/>
                <a:sym typeface="Roboto"/>
              </a:rPr>
              <a:t>Cuando se utiliza Java NombreClase para ejecutar un programa compilado, la máquina virtual de Java empieza la ejecución en el código que se encuentra dentro del método main de la clase indicada.  </a:t>
            </a:r>
            <a:endParaRPr sz="1300">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sz="1300">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s-419" sz="1300">
                <a:solidFill>
                  <a:schemeClr val="dk1"/>
                </a:solidFill>
                <a:latin typeface="Roboto"/>
                <a:ea typeface="Roboto"/>
                <a:cs typeface="Roboto"/>
                <a:sym typeface="Roboto"/>
              </a:rPr>
              <a:t>Es preciso tener un método main en el código. </a:t>
            </a:r>
            <a:endParaRPr sz="1300">
              <a:solidFill>
                <a:srgbClr val="434343"/>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73" name="Shape 73"/>
        <p:cNvGrpSpPr/>
        <p:nvPr/>
      </p:nvGrpSpPr>
      <p:grpSpPr>
        <a:xfrm>
          <a:off x="0" y="0"/>
          <a:ext cx="0" cy="0"/>
          <a:chOff x="0" y="0"/>
          <a:chExt cx="0" cy="0"/>
        </a:xfrm>
      </p:grpSpPr>
      <p:sp>
        <p:nvSpPr>
          <p:cNvPr id="74" name="Google Shape;74;p16"/>
          <p:cNvSpPr txBox="1"/>
          <p:nvPr>
            <p:ph type="title"/>
          </p:nvPr>
        </p:nvSpPr>
        <p:spPr>
          <a:xfrm>
            <a:off x="233425" y="144925"/>
            <a:ext cx="8594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1100"/>
              <a:buNone/>
            </a:pPr>
            <a:r>
              <a:rPr b="1" lang="es-419" sz="2920">
                <a:solidFill>
                  <a:srgbClr val="E122BB"/>
                </a:solidFill>
                <a:latin typeface="Montserrat"/>
                <a:ea typeface="Montserrat"/>
                <a:cs typeface="Montserrat"/>
                <a:sym typeface="Montserrat"/>
              </a:rPr>
              <a:t>Sintaxis en Java </a:t>
            </a:r>
            <a:endParaRPr b="1" sz="2920">
              <a:solidFill>
                <a:srgbClr val="E122BB"/>
              </a:solidFill>
              <a:latin typeface="Montserrat"/>
              <a:ea typeface="Montserrat"/>
              <a:cs typeface="Montserrat"/>
              <a:sym typeface="Montserrat"/>
            </a:endParaRPr>
          </a:p>
        </p:txBody>
      </p:sp>
      <p:sp>
        <p:nvSpPr>
          <p:cNvPr id="75" name="Google Shape;75;p16"/>
          <p:cNvSpPr txBox="1"/>
          <p:nvPr/>
        </p:nvSpPr>
        <p:spPr>
          <a:xfrm>
            <a:off x="325125" y="1017025"/>
            <a:ext cx="4713600" cy="1185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s-419" sz="1300">
                <a:solidFill>
                  <a:srgbClr val="434343"/>
                </a:solidFill>
              </a:rPr>
              <a:t>Las llaves delimitan los bloques del programa. </a:t>
            </a:r>
            <a:endParaRPr sz="1300">
              <a:solidFill>
                <a:srgbClr val="434343"/>
              </a:solidFill>
            </a:endParaRPr>
          </a:p>
          <a:p>
            <a:pPr indent="0" lvl="0" marL="0" rtl="0" algn="l">
              <a:spcBef>
                <a:spcPts val="0"/>
              </a:spcBef>
              <a:spcAft>
                <a:spcPts val="0"/>
              </a:spcAft>
              <a:buClr>
                <a:schemeClr val="dk1"/>
              </a:buClr>
              <a:buSzPts val="1100"/>
              <a:buFont typeface="Arial"/>
              <a:buNone/>
            </a:pPr>
            <a:r>
              <a:rPr lang="es-419" sz="1300">
                <a:solidFill>
                  <a:srgbClr val="434343"/>
                </a:solidFill>
              </a:rPr>
              <a:t>Los métodos deben empezar por una llave abierta { y terminar por una cerrada }  </a:t>
            </a:r>
            <a:endParaRPr sz="1300">
              <a:solidFill>
                <a:srgbClr val="434343"/>
              </a:solidFill>
            </a:endParaRPr>
          </a:p>
          <a:p>
            <a:pPr indent="0" lvl="0" marL="0" rtl="0" algn="l">
              <a:spcBef>
                <a:spcPts val="0"/>
              </a:spcBef>
              <a:spcAft>
                <a:spcPts val="0"/>
              </a:spcAft>
              <a:buClr>
                <a:schemeClr val="dk1"/>
              </a:buClr>
              <a:buSzPts val="1100"/>
              <a:buFont typeface="Arial"/>
              <a:buNone/>
            </a:pPr>
            <a:r>
              <a:rPr lang="es-419" sz="1300">
                <a:solidFill>
                  <a:srgbClr val="434343"/>
                </a:solidFill>
              </a:rPr>
              <a:t>Toda aplicación debe tener un método main que se declara de la siguiente manera: </a:t>
            </a:r>
            <a:endParaRPr sz="1300">
              <a:solidFill>
                <a:srgbClr val="434343"/>
              </a:solidFill>
            </a:endParaRPr>
          </a:p>
        </p:txBody>
      </p:sp>
      <p:sp>
        <p:nvSpPr>
          <p:cNvPr id="76" name="Google Shape;76;p16"/>
          <p:cNvSpPr txBox="1"/>
          <p:nvPr/>
        </p:nvSpPr>
        <p:spPr>
          <a:xfrm>
            <a:off x="5210125" y="1017025"/>
            <a:ext cx="36180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s-419" sz="1300">
                <a:solidFill>
                  <a:schemeClr val="dk1"/>
                </a:solidFill>
                <a:latin typeface="Roboto"/>
                <a:ea typeface="Roboto"/>
                <a:cs typeface="Roboto"/>
                <a:sym typeface="Roboto"/>
              </a:rPr>
              <a:t>Toda aplicación debe tener un método main que se declara de la siguiente manera: </a:t>
            </a:r>
            <a:endParaRPr sz="1300">
              <a:solidFill>
                <a:schemeClr val="dk1"/>
              </a:solidFill>
              <a:latin typeface="Roboto"/>
              <a:ea typeface="Roboto"/>
              <a:cs typeface="Roboto"/>
              <a:sym typeface="Roboto"/>
            </a:endParaRPr>
          </a:p>
        </p:txBody>
      </p:sp>
      <p:pic>
        <p:nvPicPr>
          <p:cNvPr id="77" name="Google Shape;77;p16"/>
          <p:cNvPicPr preferRelativeResize="0"/>
          <p:nvPr/>
        </p:nvPicPr>
        <p:blipFill>
          <a:blip r:embed="rId4">
            <a:alphaModFix/>
          </a:blip>
          <a:stretch>
            <a:fillRect/>
          </a:stretch>
        </p:blipFill>
        <p:spPr>
          <a:xfrm>
            <a:off x="325125" y="2342975"/>
            <a:ext cx="4713526" cy="2537358"/>
          </a:xfrm>
          <a:prstGeom prst="rect">
            <a:avLst/>
          </a:prstGeom>
          <a:noFill/>
          <a:ln>
            <a:noFill/>
          </a:ln>
        </p:spPr>
      </p:pic>
      <p:pic>
        <p:nvPicPr>
          <p:cNvPr id="78" name="Google Shape;78;p16"/>
          <p:cNvPicPr preferRelativeResize="0"/>
          <p:nvPr/>
        </p:nvPicPr>
        <p:blipFill>
          <a:blip r:embed="rId5">
            <a:alphaModFix/>
          </a:blip>
          <a:stretch>
            <a:fillRect/>
          </a:stretch>
        </p:blipFill>
        <p:spPr>
          <a:xfrm>
            <a:off x="5210125" y="1658275"/>
            <a:ext cx="3618000" cy="1968298"/>
          </a:xfrm>
          <a:prstGeom prst="rect">
            <a:avLst/>
          </a:prstGeom>
          <a:noFill/>
          <a:ln>
            <a:noFill/>
          </a:ln>
        </p:spPr>
      </p:pic>
      <p:sp>
        <p:nvSpPr>
          <p:cNvPr id="79" name="Google Shape;79;p16"/>
          <p:cNvSpPr txBox="1"/>
          <p:nvPr/>
        </p:nvSpPr>
        <p:spPr>
          <a:xfrm>
            <a:off x="5210125" y="3728675"/>
            <a:ext cx="3618000" cy="1185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s-419" sz="1300">
                <a:solidFill>
                  <a:schemeClr val="dk1"/>
                </a:solidFill>
                <a:latin typeface="Roboto"/>
                <a:ea typeface="Roboto"/>
                <a:cs typeface="Roboto"/>
                <a:sym typeface="Roboto"/>
              </a:rPr>
              <a:t>Las llaves marcan el principio y el final del método. Este método solo contiene una declaración o sentencia. En Java toda declaración o sentencia debe acabar con un punto y coma. </a:t>
            </a:r>
            <a:endParaRPr sz="1300">
              <a:solidFill>
                <a:schemeClr val="dk1"/>
              </a:solidFill>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