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Montserrat Medium"/>
      <p:regular r:id="rId22"/>
      <p:bold r:id="rId23"/>
      <p:italic r:id="rId24"/>
      <p:boldItalic r:id="rId25"/>
    </p:embeddedFont>
    <p:embeddedFont>
      <p:font typeface="Montserrat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MontserratMedium-regular.fntdata"/><Relationship Id="rId21" Type="http://schemas.openxmlformats.org/officeDocument/2006/relationships/font" Target="fonts/Montserrat-boldItalic.fntdata"/><Relationship Id="rId24" Type="http://schemas.openxmlformats.org/officeDocument/2006/relationships/font" Target="fonts/MontserratMedium-italic.fntdata"/><Relationship Id="rId23" Type="http://schemas.openxmlformats.org/officeDocument/2006/relationships/font" Target="fonts/Montserrat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ExtraBold-bold.fntdata"/><Relationship Id="rId25" Type="http://schemas.openxmlformats.org/officeDocument/2006/relationships/font" Target="fonts/MontserratMedium-boldItalic.fntdata"/><Relationship Id="rId27" Type="http://schemas.openxmlformats.org/officeDocument/2006/relationships/font" Target="fonts/Montserrat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57def8ba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57def8ba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57def8ba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57def8ba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57def8ba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57def8ba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57def8ba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57def8b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57def8ba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57def8ba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57def8b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57def8b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57def8ba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57def8ba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solidFill>
                  <a:srgbClr val="E122BB"/>
                </a:solidFill>
                <a:latin typeface="Montserrat ExtraBold"/>
                <a:ea typeface="Montserrat ExtraBold"/>
                <a:cs typeface="Montserrat ExtraBold"/>
                <a:sym typeface="Montserrat ExtraBold"/>
              </a:rPr>
              <a:t>Tipos de datos</a:t>
            </a:r>
            <a:endParaRPr>
              <a:solidFill>
                <a:srgbClr val="E122BB"/>
              </a:solidFill>
              <a:latin typeface="Montserrat ExtraBold"/>
              <a:ea typeface="Montserrat ExtraBold"/>
              <a:cs typeface="Montserrat ExtraBold"/>
              <a:sym typeface="Montserrat ExtraBo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solidFill>
                  <a:schemeClr val="lt1"/>
                </a:solidFill>
                <a:latin typeface="Montserrat Medium"/>
                <a:ea typeface="Montserrat Medium"/>
                <a:cs typeface="Montserrat Medium"/>
                <a:sym typeface="Montserrat Medium"/>
              </a:rPr>
              <a:t>Introducción al Lenguaje Java</a:t>
            </a:r>
            <a:endParaRPr>
              <a:solidFill>
                <a:schemeClr val="lt1"/>
              </a:solidFill>
              <a:latin typeface="Montserrat Medium"/>
              <a:ea typeface="Montserrat Medium"/>
              <a:cs typeface="Montserrat Medium"/>
              <a:sym typeface="Montserrat Medium"/>
            </a:endParaRPr>
          </a:p>
        </p:txBody>
      </p:sp>
      <p:sp>
        <p:nvSpPr>
          <p:cNvPr id="56" name="Google Shape;56;p13"/>
          <p:cNvSpPr txBox="1"/>
          <p:nvPr>
            <p:ph type="ctrTitle"/>
          </p:nvPr>
        </p:nvSpPr>
        <p:spPr>
          <a:xfrm>
            <a:off x="253325" y="113350"/>
            <a:ext cx="8520600" cy="41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1700">
                <a:solidFill>
                  <a:srgbClr val="E122BB"/>
                </a:solidFill>
                <a:latin typeface="Montserrat ExtraBold"/>
                <a:ea typeface="Montserrat ExtraBold"/>
                <a:cs typeface="Montserrat ExtraBold"/>
                <a:sym typeface="Montserrat ExtraBold"/>
              </a:rPr>
              <a:t>Programación I</a:t>
            </a:r>
            <a:endParaRPr sz="1700">
              <a:solidFill>
                <a:srgbClr val="E122BB"/>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233425" y="144925"/>
            <a:ext cx="8594700" cy="7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1100"/>
              <a:buNone/>
            </a:pPr>
            <a:r>
              <a:rPr b="1" lang="es-419" sz="3620">
                <a:solidFill>
                  <a:srgbClr val="E122BB"/>
                </a:solidFill>
                <a:latin typeface="Montserrat"/>
                <a:ea typeface="Montserrat"/>
                <a:cs typeface="Montserrat"/>
                <a:sym typeface="Montserrat"/>
              </a:rPr>
              <a:t>Tipos de datos</a:t>
            </a:r>
            <a:endParaRPr b="1" sz="3620">
              <a:solidFill>
                <a:srgbClr val="E122BB"/>
              </a:solidFill>
              <a:latin typeface="Montserrat"/>
              <a:ea typeface="Montserrat"/>
              <a:cs typeface="Montserrat"/>
              <a:sym typeface="Montserrat"/>
            </a:endParaRPr>
          </a:p>
        </p:txBody>
      </p:sp>
      <p:sp>
        <p:nvSpPr>
          <p:cNvPr id="62" name="Google Shape;62;p14"/>
          <p:cNvSpPr txBox="1"/>
          <p:nvPr/>
        </p:nvSpPr>
        <p:spPr>
          <a:xfrm>
            <a:off x="942025" y="1433850"/>
            <a:ext cx="7577700" cy="21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chemeClr val="lt1"/>
                </a:solidFill>
                <a:latin typeface="Montserrat Medium"/>
                <a:ea typeface="Montserrat Medium"/>
                <a:cs typeface="Montserrat Medium"/>
                <a:sym typeface="Montserrat Medium"/>
              </a:rPr>
              <a:t>Un tipo de datos es una clasificación que define las características de un valor que puede ser almacenado y manipulado en un programa informático. </a:t>
            </a:r>
            <a:endParaRPr sz="20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es-419" sz="2000">
                <a:solidFill>
                  <a:schemeClr val="lt1"/>
                </a:solidFill>
                <a:latin typeface="Montserrat Medium"/>
                <a:ea typeface="Montserrat Medium"/>
                <a:cs typeface="Montserrat Medium"/>
                <a:sym typeface="Montserrat Medium"/>
              </a:rPr>
              <a:t>Estos tipos de datos determinan cómo se almacena la información en la memoria de la computadora y qué operaciones se pueden realizar con esos datos. </a:t>
            </a:r>
            <a:endParaRPr sz="20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233425" y="144925"/>
            <a:ext cx="859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s-419" sz="2920">
                <a:solidFill>
                  <a:srgbClr val="E122BB"/>
                </a:solidFill>
                <a:latin typeface="Montserrat"/>
                <a:ea typeface="Montserrat"/>
                <a:cs typeface="Montserrat"/>
                <a:sym typeface="Montserrat"/>
              </a:rPr>
              <a:t>Tipos primitivos de datos:</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p:txBody>
      </p:sp>
      <p:sp>
        <p:nvSpPr>
          <p:cNvPr id="68" name="Google Shape;68;p15"/>
          <p:cNvSpPr txBox="1"/>
          <p:nvPr/>
        </p:nvSpPr>
        <p:spPr>
          <a:xfrm>
            <a:off x="662250" y="1267125"/>
            <a:ext cx="78195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3100">
                <a:solidFill>
                  <a:srgbClr val="434343"/>
                </a:solidFill>
              </a:rPr>
              <a:t>En Java hay ocho tipos primitivos de datos:</a:t>
            </a:r>
            <a:endParaRPr sz="3100">
              <a:solidFill>
                <a:srgbClr val="434343"/>
              </a:solidFill>
            </a:endParaRPr>
          </a:p>
          <a:p>
            <a:pPr indent="0" lvl="0" marL="0" rtl="0" algn="l">
              <a:spcBef>
                <a:spcPts val="0"/>
              </a:spcBef>
              <a:spcAft>
                <a:spcPts val="0"/>
              </a:spcAft>
              <a:buClr>
                <a:schemeClr val="dk1"/>
              </a:buClr>
              <a:buSzPts val="1100"/>
              <a:buFont typeface="Arial"/>
              <a:buNone/>
            </a:pPr>
            <a:r>
              <a:t/>
            </a:r>
            <a:endParaRPr sz="3100">
              <a:solidFill>
                <a:srgbClr val="434343"/>
              </a:solidFill>
            </a:endParaRPr>
          </a:p>
          <a:p>
            <a:pPr indent="-425450" lvl="0" marL="457200" rtl="0" algn="l">
              <a:spcBef>
                <a:spcPts val="0"/>
              </a:spcBef>
              <a:spcAft>
                <a:spcPts val="0"/>
              </a:spcAft>
              <a:buClr>
                <a:srgbClr val="434343"/>
              </a:buClr>
              <a:buSzPts val="3100"/>
              <a:buChar char="●"/>
            </a:pPr>
            <a:r>
              <a:rPr lang="es-419" sz="3100">
                <a:solidFill>
                  <a:srgbClr val="434343"/>
                </a:solidFill>
              </a:rPr>
              <a:t>Cuatro son enteros</a:t>
            </a:r>
            <a:endParaRPr sz="3100">
              <a:solidFill>
                <a:srgbClr val="434343"/>
              </a:solidFill>
            </a:endParaRPr>
          </a:p>
          <a:p>
            <a:pPr indent="-425450" lvl="0" marL="457200" rtl="0" algn="l">
              <a:spcBef>
                <a:spcPts val="0"/>
              </a:spcBef>
              <a:spcAft>
                <a:spcPts val="0"/>
              </a:spcAft>
              <a:buClr>
                <a:srgbClr val="434343"/>
              </a:buClr>
              <a:buSzPts val="3100"/>
              <a:buChar char="●"/>
            </a:pPr>
            <a:r>
              <a:rPr lang="es-419" sz="3100">
                <a:solidFill>
                  <a:srgbClr val="434343"/>
                </a:solidFill>
              </a:rPr>
              <a:t>Dos son en coma flotante (decimales)</a:t>
            </a:r>
            <a:endParaRPr sz="3100">
              <a:solidFill>
                <a:srgbClr val="434343"/>
              </a:solidFill>
            </a:endParaRPr>
          </a:p>
          <a:p>
            <a:pPr indent="-425450" lvl="0" marL="457200" rtl="0" algn="l">
              <a:spcBef>
                <a:spcPts val="0"/>
              </a:spcBef>
              <a:spcAft>
                <a:spcPts val="0"/>
              </a:spcAft>
              <a:buClr>
                <a:srgbClr val="434343"/>
              </a:buClr>
              <a:buSzPts val="3100"/>
              <a:buChar char="●"/>
            </a:pPr>
            <a:r>
              <a:rPr lang="es-419" sz="3100">
                <a:solidFill>
                  <a:srgbClr val="434343"/>
                </a:solidFill>
              </a:rPr>
              <a:t>Uno de tipo carácter</a:t>
            </a:r>
            <a:endParaRPr sz="3100">
              <a:solidFill>
                <a:srgbClr val="434343"/>
              </a:solidFill>
            </a:endParaRPr>
          </a:p>
          <a:p>
            <a:pPr indent="-425450" lvl="0" marL="457200" rtl="0" algn="l">
              <a:spcBef>
                <a:spcPts val="0"/>
              </a:spcBef>
              <a:spcAft>
                <a:spcPts val="0"/>
              </a:spcAft>
              <a:buClr>
                <a:srgbClr val="434343"/>
              </a:buClr>
              <a:buSzPts val="3100"/>
              <a:buChar char="●"/>
            </a:pPr>
            <a:r>
              <a:rPr lang="es-419" sz="3100">
                <a:solidFill>
                  <a:srgbClr val="434343"/>
                </a:solidFill>
              </a:rPr>
              <a:t>Uno de tipo boolean.</a:t>
            </a:r>
            <a:endParaRPr sz="31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233425" y="144925"/>
            <a:ext cx="859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s-419" sz="2920">
                <a:solidFill>
                  <a:srgbClr val="E122BB"/>
                </a:solidFill>
                <a:latin typeface="Montserrat"/>
                <a:ea typeface="Montserrat"/>
                <a:cs typeface="Montserrat"/>
                <a:sym typeface="Montserrat"/>
              </a:rPr>
              <a:t>Enteros</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p:txBody>
      </p:sp>
      <p:sp>
        <p:nvSpPr>
          <p:cNvPr id="74" name="Google Shape;74;p16"/>
          <p:cNvSpPr txBox="1"/>
          <p:nvPr/>
        </p:nvSpPr>
        <p:spPr>
          <a:xfrm>
            <a:off x="345475" y="783625"/>
            <a:ext cx="8407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000">
                <a:solidFill>
                  <a:srgbClr val="434343"/>
                </a:solidFill>
              </a:rPr>
              <a:t>Los tipos de datos enteros se utilizan para valores numéricos que no tiene parte fraccionaria. Permite negativos.</a:t>
            </a:r>
            <a:endParaRPr sz="2000">
              <a:solidFill>
                <a:srgbClr val="434343"/>
              </a:solidFill>
            </a:endParaRPr>
          </a:p>
        </p:txBody>
      </p:sp>
      <p:pic>
        <p:nvPicPr>
          <p:cNvPr id="75" name="Google Shape;75;p16"/>
          <p:cNvPicPr preferRelativeResize="0"/>
          <p:nvPr/>
        </p:nvPicPr>
        <p:blipFill>
          <a:blip r:embed="rId4">
            <a:alphaModFix/>
          </a:blip>
          <a:stretch>
            <a:fillRect/>
          </a:stretch>
        </p:blipFill>
        <p:spPr>
          <a:xfrm>
            <a:off x="768324" y="1584025"/>
            <a:ext cx="7754563" cy="3268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233425" y="144925"/>
            <a:ext cx="859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s-419" sz="2920">
                <a:solidFill>
                  <a:srgbClr val="E122BB"/>
                </a:solidFill>
                <a:latin typeface="Montserrat"/>
                <a:ea typeface="Montserrat"/>
                <a:cs typeface="Montserrat"/>
                <a:sym typeface="Montserrat"/>
              </a:rPr>
              <a:t>Enteros</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p:txBody>
      </p:sp>
      <p:sp>
        <p:nvSpPr>
          <p:cNvPr id="81" name="Google Shape;81;p17"/>
          <p:cNvSpPr txBox="1"/>
          <p:nvPr/>
        </p:nvSpPr>
        <p:spPr>
          <a:xfrm>
            <a:off x="468150" y="841975"/>
            <a:ext cx="82077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300">
                <a:solidFill>
                  <a:srgbClr val="434343"/>
                </a:solidFill>
              </a:rPr>
              <a:t>El tipo </a:t>
            </a:r>
            <a:r>
              <a:rPr b="1" lang="es-419" sz="2300">
                <a:solidFill>
                  <a:srgbClr val="434343"/>
                </a:solidFill>
              </a:rPr>
              <a:t>int</a:t>
            </a:r>
            <a:r>
              <a:rPr lang="es-419" sz="2300">
                <a:solidFill>
                  <a:srgbClr val="434343"/>
                </a:solidFill>
              </a:rPr>
              <a:t> es el más práctico. </a:t>
            </a:r>
            <a:endParaRPr sz="2300">
              <a:solidFill>
                <a:srgbClr val="434343"/>
              </a:solidFill>
            </a:endParaRPr>
          </a:p>
          <a:p>
            <a:pPr indent="0" lvl="0" marL="0" rtl="0" algn="l">
              <a:spcBef>
                <a:spcPts val="0"/>
              </a:spcBef>
              <a:spcAft>
                <a:spcPts val="0"/>
              </a:spcAft>
              <a:buClr>
                <a:schemeClr val="dk1"/>
              </a:buClr>
              <a:buSzPts val="1100"/>
              <a:buFont typeface="Arial"/>
              <a:buNone/>
            </a:pPr>
            <a:r>
              <a:t/>
            </a:r>
            <a:endParaRPr sz="2300">
              <a:solidFill>
                <a:srgbClr val="434343"/>
              </a:solidFill>
            </a:endParaRPr>
          </a:p>
          <a:p>
            <a:pPr indent="0" lvl="0" marL="0" rtl="0" algn="l">
              <a:spcBef>
                <a:spcPts val="0"/>
              </a:spcBef>
              <a:spcAft>
                <a:spcPts val="0"/>
              </a:spcAft>
              <a:buNone/>
            </a:pPr>
            <a:r>
              <a:rPr lang="es-419" sz="2300">
                <a:solidFill>
                  <a:srgbClr val="434343"/>
                </a:solidFill>
              </a:rPr>
              <a:t>Si se necesita expresar los granos de arena de una playa utilizaremos </a:t>
            </a:r>
            <a:r>
              <a:rPr b="1" lang="es-419" sz="2300">
                <a:solidFill>
                  <a:srgbClr val="434343"/>
                </a:solidFill>
              </a:rPr>
              <a:t>long</a:t>
            </a:r>
            <a:r>
              <a:rPr lang="es-419" sz="2300">
                <a:solidFill>
                  <a:srgbClr val="434343"/>
                </a:solidFill>
              </a:rPr>
              <a:t>. </a:t>
            </a:r>
            <a:endParaRPr sz="2300">
              <a:solidFill>
                <a:srgbClr val="434343"/>
              </a:solidFill>
            </a:endParaRPr>
          </a:p>
          <a:p>
            <a:pPr indent="0" lvl="0" marL="0" rtl="0" algn="l">
              <a:spcBef>
                <a:spcPts val="0"/>
              </a:spcBef>
              <a:spcAft>
                <a:spcPts val="0"/>
              </a:spcAft>
              <a:buClr>
                <a:schemeClr val="dk1"/>
              </a:buClr>
              <a:buSzPts val="1100"/>
              <a:buFont typeface="Arial"/>
              <a:buNone/>
            </a:pPr>
            <a:r>
              <a:t/>
            </a:r>
            <a:endParaRPr sz="2300">
              <a:solidFill>
                <a:srgbClr val="434343"/>
              </a:solidFill>
            </a:endParaRPr>
          </a:p>
          <a:p>
            <a:pPr indent="0" lvl="0" marL="0" rtl="0" algn="l">
              <a:spcBef>
                <a:spcPts val="0"/>
              </a:spcBef>
              <a:spcAft>
                <a:spcPts val="0"/>
              </a:spcAft>
              <a:buNone/>
            </a:pPr>
            <a:r>
              <a:rPr b="1" lang="es-419" sz="2300">
                <a:solidFill>
                  <a:srgbClr val="434343"/>
                </a:solidFill>
              </a:rPr>
              <a:t>byte</a:t>
            </a:r>
            <a:r>
              <a:rPr lang="es-419" sz="2300">
                <a:solidFill>
                  <a:srgbClr val="434343"/>
                </a:solidFill>
              </a:rPr>
              <a:t> y </a:t>
            </a:r>
            <a:r>
              <a:rPr b="1" lang="es-419" sz="2300">
                <a:solidFill>
                  <a:srgbClr val="434343"/>
                </a:solidFill>
              </a:rPr>
              <a:t>short</a:t>
            </a:r>
            <a:r>
              <a:rPr lang="es-419" sz="2300">
                <a:solidFill>
                  <a:srgbClr val="434343"/>
                </a:solidFill>
              </a:rPr>
              <a:t> están destinados a aplicaciones especializadas.  </a:t>
            </a:r>
            <a:endParaRPr sz="2300">
              <a:solidFill>
                <a:srgbClr val="434343"/>
              </a:solidFill>
            </a:endParaRPr>
          </a:p>
          <a:p>
            <a:pPr indent="0" lvl="0" marL="0" rtl="0" algn="l">
              <a:spcBef>
                <a:spcPts val="0"/>
              </a:spcBef>
              <a:spcAft>
                <a:spcPts val="0"/>
              </a:spcAft>
              <a:buClr>
                <a:schemeClr val="dk1"/>
              </a:buClr>
              <a:buSzPts val="1100"/>
              <a:buFont typeface="Arial"/>
              <a:buNone/>
            </a:pPr>
            <a:r>
              <a:t/>
            </a:r>
            <a:endParaRPr sz="2300">
              <a:solidFill>
                <a:srgbClr val="434343"/>
              </a:solidFill>
            </a:endParaRPr>
          </a:p>
          <a:p>
            <a:pPr indent="0" lvl="0" marL="0" rtl="0" algn="l">
              <a:spcBef>
                <a:spcPts val="0"/>
              </a:spcBef>
              <a:spcAft>
                <a:spcPts val="0"/>
              </a:spcAft>
              <a:buNone/>
            </a:pPr>
            <a:r>
              <a:rPr lang="es-419" sz="2300">
                <a:solidFill>
                  <a:srgbClr val="434343"/>
                </a:solidFill>
              </a:rPr>
              <a:t>Estos intervalos en los tipos de datos no dependen nunca de la máquina en la que se ejecuta el código al contrario de lo que sucede con otros lenguajes de programación.</a:t>
            </a:r>
            <a:endParaRPr sz="23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233425" y="144925"/>
            <a:ext cx="859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s-419" sz="2920">
                <a:solidFill>
                  <a:srgbClr val="E122BB"/>
                </a:solidFill>
                <a:latin typeface="Montserrat"/>
                <a:ea typeface="Montserrat"/>
                <a:cs typeface="Montserrat"/>
                <a:sym typeface="Montserrat"/>
              </a:rPr>
              <a:t>Coma flotante (decimales)</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p:txBody>
      </p:sp>
      <p:sp>
        <p:nvSpPr>
          <p:cNvPr id="87" name="Google Shape;87;p18"/>
          <p:cNvSpPr txBox="1"/>
          <p:nvPr/>
        </p:nvSpPr>
        <p:spPr>
          <a:xfrm>
            <a:off x="351425" y="758625"/>
            <a:ext cx="8376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100">
                <a:solidFill>
                  <a:srgbClr val="434343"/>
                </a:solidFill>
              </a:rPr>
              <a:t>Los tipos con coma flotante son los números con parte fraccionaria. </a:t>
            </a:r>
            <a:endParaRPr sz="2100">
              <a:solidFill>
                <a:srgbClr val="434343"/>
              </a:solidFill>
            </a:endParaRPr>
          </a:p>
        </p:txBody>
      </p:sp>
      <p:pic>
        <p:nvPicPr>
          <p:cNvPr id="88" name="Google Shape;88;p18"/>
          <p:cNvPicPr preferRelativeResize="0"/>
          <p:nvPr/>
        </p:nvPicPr>
        <p:blipFill>
          <a:blip r:embed="rId4">
            <a:alphaModFix/>
          </a:blip>
          <a:stretch>
            <a:fillRect/>
          </a:stretch>
        </p:blipFill>
        <p:spPr>
          <a:xfrm>
            <a:off x="351425" y="1374975"/>
            <a:ext cx="8476701" cy="1831930"/>
          </a:xfrm>
          <a:prstGeom prst="rect">
            <a:avLst/>
          </a:prstGeom>
          <a:noFill/>
          <a:ln>
            <a:noFill/>
          </a:ln>
        </p:spPr>
      </p:pic>
      <p:sp>
        <p:nvSpPr>
          <p:cNvPr id="89" name="Google Shape;89;p18"/>
          <p:cNvSpPr txBox="1"/>
          <p:nvPr/>
        </p:nvSpPr>
        <p:spPr>
          <a:xfrm>
            <a:off x="317000" y="3251350"/>
            <a:ext cx="61770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700">
                <a:solidFill>
                  <a:srgbClr val="434343"/>
                </a:solidFill>
              </a:rPr>
              <a:t>Los de tipo double deben su nombre a que tienen el doble de precisión que los de tipo float.  </a:t>
            </a:r>
            <a:endParaRPr sz="1700">
              <a:solidFill>
                <a:srgbClr val="434343"/>
              </a:solidFill>
            </a:endParaRPr>
          </a:p>
          <a:p>
            <a:pPr indent="0" lvl="0" marL="0" rtl="0" algn="l">
              <a:spcBef>
                <a:spcPts val="0"/>
              </a:spcBef>
              <a:spcAft>
                <a:spcPts val="0"/>
              </a:spcAft>
              <a:buNone/>
            </a:pPr>
            <a:r>
              <a:t/>
            </a:r>
            <a:endParaRPr sz="1700">
              <a:solidFill>
                <a:srgbClr val="434343"/>
              </a:solidFill>
            </a:endParaRPr>
          </a:p>
          <a:p>
            <a:pPr indent="0" lvl="0" marL="0" rtl="0" algn="l">
              <a:spcBef>
                <a:spcPts val="0"/>
              </a:spcBef>
              <a:spcAft>
                <a:spcPts val="0"/>
              </a:spcAft>
              <a:buNone/>
            </a:pPr>
            <a:r>
              <a:rPr lang="es-419" sz="1700">
                <a:solidFill>
                  <a:srgbClr val="434343"/>
                </a:solidFill>
              </a:rPr>
              <a:t>El tipo que utilizaremos en la mayoría de las ocasiones será el double, debido a que la escasa precisión del float será insuficiente en muchas ocasiones.</a:t>
            </a:r>
            <a:endParaRPr sz="1700">
              <a:solidFill>
                <a:srgbClr val="434343"/>
              </a:solidFill>
            </a:endParaRPr>
          </a:p>
        </p:txBody>
      </p:sp>
      <p:sp>
        <p:nvSpPr>
          <p:cNvPr id="90" name="Google Shape;90;p18"/>
          <p:cNvSpPr txBox="1"/>
          <p:nvPr/>
        </p:nvSpPr>
        <p:spPr>
          <a:xfrm>
            <a:off x="6635675" y="3391550"/>
            <a:ext cx="2192400" cy="13854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rPr>
              <a:t>Nota: al dividir un número por 0, o al intentar hallar la raíz cuadrada de un número negativo, el resultado será NaN ( Not a Number ). </a:t>
            </a:r>
            <a:endParaRPr sz="13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233425" y="144925"/>
            <a:ext cx="859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s-419" sz="2920">
                <a:solidFill>
                  <a:srgbClr val="E122BB"/>
                </a:solidFill>
                <a:latin typeface="Montserrat"/>
                <a:ea typeface="Montserrat"/>
                <a:cs typeface="Montserrat"/>
                <a:sym typeface="Montserrat"/>
              </a:rPr>
              <a:t>Tipo char</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p:txBody>
      </p:sp>
      <p:sp>
        <p:nvSpPr>
          <p:cNvPr id="96" name="Google Shape;96;p19"/>
          <p:cNvSpPr txBox="1"/>
          <p:nvPr/>
        </p:nvSpPr>
        <p:spPr>
          <a:xfrm>
            <a:off x="351425" y="758625"/>
            <a:ext cx="8376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100">
                <a:solidFill>
                  <a:srgbClr val="434343"/>
                </a:solidFill>
              </a:rPr>
              <a:t>En Java el tipo char describe una unidad de código con la codificación UTF-16. </a:t>
            </a:r>
            <a:endParaRPr sz="2100">
              <a:solidFill>
                <a:srgbClr val="434343"/>
              </a:solidFill>
            </a:endParaRPr>
          </a:p>
          <a:p>
            <a:pPr indent="0" lvl="0" marL="0" rtl="0" algn="l">
              <a:spcBef>
                <a:spcPts val="0"/>
              </a:spcBef>
              <a:spcAft>
                <a:spcPts val="0"/>
              </a:spcAft>
              <a:buNone/>
            </a:pPr>
            <a:r>
              <a:t/>
            </a:r>
            <a:endParaRPr sz="2100">
              <a:solidFill>
                <a:srgbClr val="434343"/>
              </a:solidFill>
            </a:endParaRPr>
          </a:p>
          <a:p>
            <a:pPr indent="0" lvl="0" marL="0" rtl="0" algn="l">
              <a:spcBef>
                <a:spcPts val="0"/>
              </a:spcBef>
              <a:spcAft>
                <a:spcPts val="0"/>
              </a:spcAft>
              <a:buNone/>
            </a:pPr>
            <a:r>
              <a:rPr lang="es-419" sz="2100">
                <a:solidFill>
                  <a:srgbClr val="434343"/>
                </a:solidFill>
              </a:rPr>
              <a:t>Sire para representar caracteres. </a:t>
            </a:r>
            <a:endParaRPr sz="2100">
              <a:solidFill>
                <a:srgbClr val="434343"/>
              </a:solidFill>
            </a:endParaRPr>
          </a:p>
          <a:p>
            <a:pPr indent="0" lvl="0" marL="0" rtl="0" algn="l">
              <a:spcBef>
                <a:spcPts val="0"/>
              </a:spcBef>
              <a:spcAft>
                <a:spcPts val="0"/>
              </a:spcAft>
              <a:buNone/>
            </a:pPr>
            <a:r>
              <a:t/>
            </a:r>
            <a:endParaRPr sz="2100">
              <a:solidFill>
                <a:srgbClr val="434343"/>
              </a:solidFill>
            </a:endParaRPr>
          </a:p>
          <a:p>
            <a:pPr indent="0" lvl="0" marL="0" rtl="0" algn="l">
              <a:spcBef>
                <a:spcPts val="0"/>
              </a:spcBef>
              <a:spcAft>
                <a:spcPts val="0"/>
              </a:spcAft>
              <a:buNone/>
            </a:pPr>
            <a:r>
              <a:rPr lang="es-419" sz="2100">
                <a:solidFill>
                  <a:srgbClr val="434343"/>
                </a:solidFill>
              </a:rPr>
              <a:t>Van entre comillas simples:  char letra = ‘a’;</a:t>
            </a:r>
            <a:endParaRPr sz="2100">
              <a:solidFill>
                <a:srgbClr val="434343"/>
              </a:solidFill>
            </a:endParaRPr>
          </a:p>
          <a:p>
            <a:pPr indent="0" lvl="0" marL="0" rtl="0" algn="l">
              <a:spcBef>
                <a:spcPts val="0"/>
              </a:spcBef>
              <a:spcAft>
                <a:spcPts val="0"/>
              </a:spcAft>
              <a:buNone/>
            </a:pPr>
            <a:r>
              <a:rPr lang="es-419" sz="2100">
                <a:solidFill>
                  <a:srgbClr val="434343"/>
                </a:solidFill>
              </a:rPr>
              <a:t> </a:t>
            </a:r>
            <a:endParaRPr sz="2100">
              <a:solidFill>
                <a:srgbClr val="434343"/>
              </a:solidFill>
            </a:endParaRPr>
          </a:p>
          <a:p>
            <a:pPr indent="0" lvl="0" marL="0" rtl="0" algn="l">
              <a:spcBef>
                <a:spcPts val="0"/>
              </a:spcBef>
              <a:spcAft>
                <a:spcPts val="0"/>
              </a:spcAft>
              <a:buNone/>
            </a:pPr>
            <a:r>
              <a:rPr lang="es-419" sz="2100">
                <a:solidFill>
                  <a:srgbClr val="434343"/>
                </a:solidFill>
              </a:rPr>
              <a:t>Se recomienda no utilizar el tipo char en los programas salvo que se vaya a manipular unidades de código UTF-16. </a:t>
            </a:r>
            <a:endParaRPr sz="21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233425" y="144925"/>
            <a:ext cx="859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s-419" sz="2920">
                <a:solidFill>
                  <a:srgbClr val="E122BB"/>
                </a:solidFill>
                <a:latin typeface="Montserrat"/>
                <a:ea typeface="Montserrat"/>
                <a:cs typeface="Montserrat"/>
                <a:sym typeface="Montserrat"/>
              </a:rPr>
              <a:t>Tipo boolean</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a:p>
            <a:pPr indent="0" lvl="0" marL="0" rtl="0" algn="l">
              <a:spcBef>
                <a:spcPts val="0"/>
              </a:spcBef>
              <a:spcAft>
                <a:spcPts val="0"/>
              </a:spcAft>
              <a:buSzPts val="1100"/>
              <a:buNone/>
            </a:pPr>
            <a:r>
              <a:t/>
            </a:r>
            <a:endParaRPr b="1" sz="2920">
              <a:solidFill>
                <a:srgbClr val="E122BB"/>
              </a:solidFill>
              <a:latin typeface="Montserrat"/>
              <a:ea typeface="Montserrat"/>
              <a:cs typeface="Montserrat"/>
              <a:sym typeface="Montserrat"/>
            </a:endParaRPr>
          </a:p>
        </p:txBody>
      </p:sp>
      <p:sp>
        <p:nvSpPr>
          <p:cNvPr id="102" name="Google Shape;102;p20"/>
          <p:cNvSpPr txBox="1"/>
          <p:nvPr/>
        </p:nvSpPr>
        <p:spPr>
          <a:xfrm>
            <a:off x="351425" y="758625"/>
            <a:ext cx="8376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solidFill>
                  <a:schemeClr val="dk1"/>
                </a:solidFill>
                <a:latin typeface="Roboto"/>
                <a:ea typeface="Roboto"/>
                <a:cs typeface="Roboto"/>
                <a:sym typeface="Roboto"/>
              </a:rPr>
              <a:t>El tipo bolean tiene dos posibles valores, false y true. Se utiliza para evaluar condiciones lógicas.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s-419" sz="1800">
                <a:solidFill>
                  <a:schemeClr val="dk1"/>
                </a:solidFill>
                <a:latin typeface="Roboto"/>
                <a:ea typeface="Roboto"/>
                <a:cs typeface="Roboto"/>
                <a:sym typeface="Roboto"/>
              </a:rPr>
              <a:t>No se pueden hacer conversiones entre valores enteros y bolean. </a:t>
            </a:r>
            <a:endParaRPr sz="21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