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Aptos Narrow" panose="020B0004020202020204" pitchFamily="34" charset="0"/>
      <p:regular r:id="rId20"/>
      <p:bold r:id="rId21"/>
      <p:italic r:id="rId22"/>
      <p:boldItalic r:id="rId23"/>
    </p:embeddedFont>
    <p:embeddedFont>
      <p:font typeface="Montserrat" pitchFamily="2" charset="77"/>
      <p:regular r:id="rId24"/>
      <p:bold r:id="rId25"/>
      <p:italic r:id="rId26"/>
      <p:boldItalic r:id="rId27"/>
    </p:embeddedFont>
    <p:embeddedFont>
      <p:font typeface="Montserrat ExtraBold" pitchFamily="2" charset="77"/>
      <p:bold r:id="rId28"/>
      <p:italic r:id="rId29"/>
      <p:boldItalic r:id="rId30"/>
    </p:embeddedFont>
    <p:embeddedFont>
      <p:font typeface="Montserrat Medium"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f4c32d58e4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f4c32d58e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f4c32d58e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f4c32d58e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f4c32d58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f4c32d58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f4c32d58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f4c32d58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f4c32d58e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f4c32d58e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f4c32d58e4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f4c32d58e4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f4c32d58e4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f4c32d58e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f4c32d58e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f4c32d58e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4c32d58e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4c32d58e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c2d05be04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c2d05be04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4c32d58e4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4c32d58e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f4c32d58e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f4c32d58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f4c32d58e4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f4c32d58e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4c32d58e4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4c32d58e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f4c32d58e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f4c32d58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f4c32d58e4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f4c32d58e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a:solidFill>
                  <a:srgbClr val="E122BB"/>
                </a:solidFill>
                <a:latin typeface="Montserrat ExtraBold"/>
                <a:ea typeface="Montserrat ExtraBold"/>
                <a:cs typeface="Montserrat ExtraBold"/>
                <a:sym typeface="Montserrat ExtraBold"/>
              </a:rPr>
              <a:t>Estructuras de control de Flujo:</a:t>
            </a:r>
            <a:endParaRPr>
              <a:solidFill>
                <a:srgbClr val="E122BB"/>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s-419">
                <a:solidFill>
                  <a:srgbClr val="E122BB"/>
                </a:solidFill>
                <a:latin typeface="Montserrat ExtraBold"/>
                <a:ea typeface="Montserrat ExtraBold"/>
                <a:cs typeface="Montserrat ExtraBold"/>
                <a:sym typeface="Montserrat ExtraBold"/>
              </a:rPr>
              <a:t>IF y Ternarios</a:t>
            </a:r>
            <a:endParaRPr>
              <a:solidFill>
                <a:srgbClr val="E122BB"/>
              </a:solidFill>
              <a:latin typeface="Montserrat ExtraBold"/>
              <a:ea typeface="Montserrat ExtraBold"/>
              <a:cs typeface="Montserrat ExtraBold"/>
              <a:sym typeface="Montserrat ExtraBold"/>
            </a:endParaRPr>
          </a:p>
        </p:txBody>
      </p:sp>
      <p:sp>
        <p:nvSpPr>
          <p:cNvPr id="55" name="Google Shape;55;p13"/>
          <p:cNvSpPr txBox="1">
            <a:spLocks noGrp="1"/>
          </p:cNvSpPr>
          <p:nvPr>
            <p:ph type="ctrTitle"/>
          </p:nvPr>
        </p:nvSpPr>
        <p:spPr>
          <a:xfrm>
            <a:off x="253325" y="113350"/>
            <a:ext cx="8520600" cy="4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1700">
                <a:solidFill>
                  <a:srgbClr val="E122BB"/>
                </a:solidFill>
                <a:latin typeface="Montserrat ExtraBold"/>
                <a:ea typeface="Montserrat ExtraBold"/>
                <a:cs typeface="Montserrat ExtraBold"/>
                <a:sym typeface="Montserrat ExtraBold"/>
              </a:rPr>
              <a:t>Programación I</a:t>
            </a:r>
            <a:endParaRPr sz="1700">
              <a:solidFill>
                <a:srgbClr val="E122BB"/>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Condicional IF-ELSE anidados</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pic>
        <p:nvPicPr>
          <p:cNvPr id="118" name="Google Shape;118;p23"/>
          <p:cNvPicPr preferRelativeResize="0"/>
          <p:nvPr/>
        </p:nvPicPr>
        <p:blipFill>
          <a:blip r:embed="rId4">
            <a:alphaModFix/>
          </a:blip>
          <a:stretch>
            <a:fillRect/>
          </a:stretch>
        </p:blipFill>
        <p:spPr>
          <a:xfrm>
            <a:off x="629400" y="1364150"/>
            <a:ext cx="6477000" cy="1885950"/>
          </a:xfrm>
          <a:prstGeom prst="rect">
            <a:avLst/>
          </a:prstGeom>
          <a:noFill/>
          <a:ln>
            <a:noFill/>
          </a:ln>
        </p:spPr>
      </p:pic>
      <p:sp>
        <p:nvSpPr>
          <p:cNvPr id="119" name="Google Shape;119;p23"/>
          <p:cNvSpPr txBox="1"/>
          <p:nvPr/>
        </p:nvSpPr>
        <p:spPr>
          <a:xfrm>
            <a:off x="7106400" y="1426475"/>
            <a:ext cx="1947600" cy="2445000"/>
          </a:xfrm>
          <a:prstGeom prst="rect">
            <a:avLst/>
          </a:prstGeom>
          <a:solidFill>
            <a:srgbClr val="E122B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a:solidFill>
                  <a:schemeClr val="lt1"/>
                </a:solidFill>
              </a:rPr>
              <a:t>En este ejemplo, si la variable edad es menor que 18, se imprimirá "Eres menor de edad"; si es mayor o igual a 18 pero menor que 21, se imprimirá "Eres mayor de edad pero aún no puedes beber alcohol"; de lo contrario, se imprimirá "Eres mayor de edad y puedes beber alcohol".</a:t>
            </a:r>
            <a:endParaRPr sz="1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ctrTitle"/>
          </p:nvPr>
        </p:nvSpPr>
        <p:spPr>
          <a:xfrm>
            <a:off x="311700" y="744575"/>
            <a:ext cx="8520600" cy="94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a:solidFill>
                  <a:srgbClr val="E122BB"/>
                </a:solidFill>
                <a:latin typeface="Montserrat ExtraBold"/>
                <a:ea typeface="Montserrat ExtraBold"/>
                <a:cs typeface="Montserrat ExtraBold"/>
                <a:sym typeface="Montserrat ExtraBold"/>
              </a:rPr>
              <a:t>Condicional switch</a:t>
            </a:r>
            <a:endParaRPr>
              <a:solidFill>
                <a:srgbClr val="E122BB"/>
              </a:solidFill>
              <a:latin typeface="Montserrat ExtraBold"/>
              <a:ea typeface="Montserrat ExtraBold"/>
              <a:cs typeface="Montserrat ExtraBold"/>
              <a:sym typeface="Montserrat ExtraBold"/>
            </a:endParaRPr>
          </a:p>
        </p:txBody>
      </p:sp>
      <p:sp>
        <p:nvSpPr>
          <p:cNvPr id="125" name="Google Shape;125;p24"/>
          <p:cNvSpPr txBox="1"/>
          <p:nvPr/>
        </p:nvSpPr>
        <p:spPr>
          <a:xfrm>
            <a:off x="783625" y="1692275"/>
            <a:ext cx="7769400" cy="244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419" sz="1800">
                <a:solidFill>
                  <a:schemeClr val="lt1"/>
                </a:solidFill>
                <a:latin typeface="Montserrat Medium"/>
                <a:ea typeface="Montserrat Medium"/>
                <a:cs typeface="Montserrat Medium"/>
                <a:sym typeface="Montserrat Medium"/>
              </a:rPr>
              <a:t>El condicional switch en Java es una estructura que permite evaluar condiciones encadenadas o anidadas. Todo lo que se puede hacer con un switch se puede hacer también con in if…else. Por tanto, el uso de switch no es estrictamente necesario a la hora de programar. Sin embargo, en determinados escenarios resultará más sencillo utilizar un switch que un if…else por claridad y simplicidad en la sintaxis. </a:t>
            </a:r>
            <a:endParaRPr sz="18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Sintaxis de un Condicional switch</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sp>
        <p:nvSpPr>
          <p:cNvPr id="131" name="Google Shape;131;p25"/>
          <p:cNvSpPr txBox="1"/>
          <p:nvPr/>
        </p:nvSpPr>
        <p:spPr>
          <a:xfrm>
            <a:off x="362550" y="993725"/>
            <a:ext cx="8465700" cy="38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2200" b="1">
                <a:solidFill>
                  <a:srgbClr val="E122BB"/>
                </a:solidFill>
                <a:latin typeface="Montserrat"/>
                <a:ea typeface="Montserrat"/>
                <a:cs typeface="Montserrat"/>
                <a:sym typeface="Montserrat"/>
              </a:rPr>
              <a:t>switch </a:t>
            </a:r>
            <a:r>
              <a:rPr lang="es-419" sz="2200" b="1">
                <a:solidFill>
                  <a:srgbClr val="2E95D3"/>
                </a:solidFill>
                <a:latin typeface="Montserrat"/>
                <a:ea typeface="Montserrat"/>
                <a:cs typeface="Montserrat"/>
                <a:sym typeface="Montserrat"/>
              </a:rPr>
              <a:t>(</a:t>
            </a:r>
            <a:r>
              <a:rPr lang="es-419" sz="2200" b="1">
                <a:solidFill>
                  <a:srgbClr val="9900FF"/>
                </a:solidFill>
                <a:latin typeface="Montserrat"/>
                <a:ea typeface="Montserrat"/>
                <a:cs typeface="Montserrat"/>
                <a:sym typeface="Montserrat"/>
              </a:rPr>
              <a:t>expresión</a:t>
            </a:r>
            <a:r>
              <a:rPr lang="es-419" sz="2200" b="1">
                <a:solidFill>
                  <a:srgbClr val="2E95D3"/>
                </a:solidFill>
                <a:latin typeface="Montserrat"/>
                <a:ea typeface="Montserrat"/>
                <a:cs typeface="Montserrat"/>
                <a:sym typeface="Montserrat"/>
              </a:rPr>
              <a:t>) {</a:t>
            </a:r>
            <a:endParaRPr sz="2200" b="1">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E122BB"/>
                </a:solidFill>
                <a:latin typeface="Montserrat"/>
                <a:ea typeface="Montserrat"/>
                <a:cs typeface="Montserrat"/>
                <a:sym typeface="Montserrat"/>
              </a:rPr>
              <a:t>    case </a:t>
            </a:r>
            <a:r>
              <a:rPr lang="es-419" sz="2200" b="1">
                <a:solidFill>
                  <a:srgbClr val="2E95D3"/>
                </a:solidFill>
                <a:latin typeface="Montserrat"/>
                <a:ea typeface="Montserrat"/>
                <a:cs typeface="Montserrat"/>
                <a:sym typeface="Montserrat"/>
              </a:rPr>
              <a:t>valor1:</a:t>
            </a:r>
            <a:endParaRPr sz="2200" b="1">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999999"/>
                </a:solidFill>
                <a:latin typeface="Montserrat"/>
                <a:ea typeface="Montserrat"/>
                <a:cs typeface="Montserrat"/>
                <a:sym typeface="Montserrat"/>
              </a:rPr>
              <a:t>        // Si la expresión es igual a valor1</a:t>
            </a:r>
            <a:endParaRPr sz="2200" b="1">
              <a:solidFill>
                <a:srgbClr val="999999"/>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E122BB"/>
                </a:solidFill>
                <a:latin typeface="Montserrat"/>
                <a:ea typeface="Montserrat"/>
                <a:cs typeface="Montserrat"/>
                <a:sym typeface="Montserrat"/>
              </a:rPr>
              <a:t>        break;</a:t>
            </a:r>
            <a:endParaRPr sz="2200" b="1">
              <a:solidFill>
                <a:srgbClr val="E122BB"/>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E122BB"/>
                </a:solidFill>
                <a:latin typeface="Montserrat"/>
                <a:ea typeface="Montserrat"/>
                <a:cs typeface="Montserrat"/>
                <a:sym typeface="Montserrat"/>
              </a:rPr>
              <a:t>    case </a:t>
            </a:r>
            <a:r>
              <a:rPr lang="es-419" sz="2200" b="1">
                <a:solidFill>
                  <a:srgbClr val="2E95D3"/>
                </a:solidFill>
                <a:latin typeface="Montserrat"/>
                <a:ea typeface="Montserrat"/>
                <a:cs typeface="Montserrat"/>
                <a:sym typeface="Montserrat"/>
              </a:rPr>
              <a:t>valor2:</a:t>
            </a:r>
            <a:endParaRPr sz="2200" b="1">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999999"/>
                </a:solidFill>
                <a:latin typeface="Montserrat"/>
                <a:ea typeface="Montserrat"/>
                <a:cs typeface="Montserrat"/>
                <a:sym typeface="Montserrat"/>
              </a:rPr>
              <a:t>        // Si la expresión es igual a valor2</a:t>
            </a:r>
            <a:endParaRPr sz="2200" b="1">
              <a:solidFill>
                <a:srgbClr val="999999"/>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E122BB"/>
                </a:solidFill>
                <a:latin typeface="Montserrat"/>
                <a:ea typeface="Montserrat"/>
                <a:cs typeface="Montserrat"/>
                <a:sym typeface="Montserrat"/>
              </a:rPr>
              <a:t>        break;</a:t>
            </a:r>
            <a:endParaRPr sz="2200" b="1">
              <a:solidFill>
                <a:srgbClr val="E122BB"/>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999999"/>
                </a:solidFill>
                <a:latin typeface="Montserrat"/>
                <a:ea typeface="Montserrat"/>
                <a:cs typeface="Montserrat"/>
                <a:sym typeface="Montserrat"/>
              </a:rPr>
              <a:t>    // Puedes tener tantos 'case' como necesites</a:t>
            </a:r>
            <a:endParaRPr sz="2200" b="1">
              <a:solidFill>
                <a:srgbClr val="999999"/>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E122BB"/>
                </a:solidFill>
                <a:latin typeface="Montserrat"/>
                <a:ea typeface="Montserrat"/>
                <a:cs typeface="Montserrat"/>
                <a:sym typeface="Montserrat"/>
              </a:rPr>
              <a:t>    default:</a:t>
            </a:r>
            <a:endParaRPr sz="2200" b="1">
              <a:solidFill>
                <a:srgbClr val="E122BB"/>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999999"/>
                </a:solidFill>
                <a:latin typeface="Montserrat"/>
                <a:ea typeface="Montserrat"/>
                <a:cs typeface="Montserrat"/>
                <a:sym typeface="Montserrat"/>
              </a:rPr>
              <a:t>        // Si la expresión no coincide con ningún 'case'</a:t>
            </a:r>
            <a:endParaRPr sz="2200" b="1">
              <a:solidFill>
                <a:srgbClr val="999999"/>
              </a:solidFill>
              <a:latin typeface="Montserrat"/>
              <a:ea typeface="Montserrat"/>
              <a:cs typeface="Montserrat"/>
              <a:sym typeface="Montserrat"/>
            </a:endParaRPr>
          </a:p>
          <a:p>
            <a:pPr marL="0" lvl="0" indent="0" algn="l" rtl="0">
              <a:spcBef>
                <a:spcPts val="0"/>
              </a:spcBef>
              <a:spcAft>
                <a:spcPts val="0"/>
              </a:spcAft>
              <a:buNone/>
            </a:pPr>
            <a:r>
              <a:rPr lang="es-419" sz="2200" b="1">
                <a:solidFill>
                  <a:srgbClr val="2E95D3"/>
                </a:solidFill>
                <a:latin typeface="Montserrat"/>
                <a:ea typeface="Montserrat"/>
                <a:cs typeface="Montserrat"/>
                <a:sym typeface="Montserrat"/>
              </a:rPr>
              <a:t>}</a:t>
            </a:r>
            <a:endParaRPr sz="2200" b="1">
              <a:solidFill>
                <a:srgbClr val="2E95D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Condicional switch</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pic>
        <p:nvPicPr>
          <p:cNvPr id="137" name="Google Shape;137;p26"/>
          <p:cNvPicPr preferRelativeResize="0"/>
          <p:nvPr/>
        </p:nvPicPr>
        <p:blipFill>
          <a:blip r:embed="rId4">
            <a:alphaModFix/>
          </a:blip>
          <a:stretch>
            <a:fillRect/>
          </a:stretch>
        </p:blipFill>
        <p:spPr>
          <a:xfrm>
            <a:off x="613475" y="1344125"/>
            <a:ext cx="3719249" cy="3370100"/>
          </a:xfrm>
          <a:prstGeom prst="rect">
            <a:avLst/>
          </a:prstGeom>
          <a:noFill/>
          <a:ln>
            <a:noFill/>
          </a:ln>
        </p:spPr>
      </p:pic>
      <p:sp>
        <p:nvSpPr>
          <p:cNvPr id="138" name="Google Shape;138;p26"/>
          <p:cNvSpPr txBox="1"/>
          <p:nvPr/>
        </p:nvSpPr>
        <p:spPr>
          <a:xfrm>
            <a:off x="6844750" y="1426475"/>
            <a:ext cx="2209200" cy="2445000"/>
          </a:xfrm>
          <a:prstGeom prst="rect">
            <a:avLst/>
          </a:prstGeom>
          <a:solidFill>
            <a:srgbClr val="E122B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a:solidFill>
                  <a:schemeClr val="lt1"/>
                </a:solidFill>
              </a:rPr>
              <a:t>En este caso, dependiendo del valor de la variable opcion, se asignará un mensaje correspondiente. Si opcion es igual a 2, se imprimirá "Opción 2 seleccionada". Si opcion no coincide con ninguno de los casos especificados (1, 2, o 3), se ejecutará el caso default y se imprimirá "Opción no reconocida".</a:t>
            </a: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endParaRPr sz="1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520" b="1">
                <a:solidFill>
                  <a:srgbClr val="E122BB"/>
                </a:solidFill>
                <a:latin typeface="Montserrat"/>
                <a:ea typeface="Montserrat"/>
                <a:cs typeface="Montserrat"/>
                <a:sym typeface="Montserrat"/>
              </a:rPr>
              <a:t>A tener en cuenta con el condicional switch </a:t>
            </a:r>
            <a:endParaRPr sz="25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5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520" b="1">
              <a:solidFill>
                <a:srgbClr val="E122BB"/>
              </a:solidFill>
              <a:latin typeface="Montserrat"/>
              <a:ea typeface="Montserrat"/>
              <a:cs typeface="Montserrat"/>
              <a:sym typeface="Montserrat"/>
            </a:endParaRPr>
          </a:p>
        </p:txBody>
      </p:sp>
      <p:sp>
        <p:nvSpPr>
          <p:cNvPr id="144" name="Google Shape;144;p27"/>
          <p:cNvSpPr txBox="1"/>
          <p:nvPr/>
        </p:nvSpPr>
        <p:spPr>
          <a:xfrm>
            <a:off x="333450" y="1042050"/>
            <a:ext cx="8403000" cy="3724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AutoNum type="arabicPeriod"/>
            </a:pPr>
            <a:r>
              <a:rPr lang="es-419" sz="2300"/>
              <a:t>El valor a evaluar solo puede ser un char, byte, short, int, String o un enum. </a:t>
            </a:r>
            <a:endParaRPr sz="2300"/>
          </a:p>
          <a:p>
            <a:pPr marL="457200" lvl="0" indent="-374650" algn="l" rtl="0">
              <a:spcBef>
                <a:spcPts val="0"/>
              </a:spcBef>
              <a:spcAft>
                <a:spcPts val="0"/>
              </a:spcAft>
              <a:buSzPts val="2300"/>
              <a:buAutoNum type="arabicPeriod"/>
            </a:pPr>
            <a:r>
              <a:rPr lang="es-419" sz="2300"/>
              <a:t>En los “case” no se permiten operadores relacionales. Solo se puede evaluar igualdad. </a:t>
            </a:r>
            <a:endParaRPr sz="2300"/>
          </a:p>
          <a:p>
            <a:pPr marL="457200" lvl="0" indent="-374650" algn="l" rtl="0">
              <a:spcBef>
                <a:spcPts val="0"/>
              </a:spcBef>
              <a:spcAft>
                <a:spcPts val="0"/>
              </a:spcAft>
              <a:buSzPts val="2300"/>
              <a:buAutoNum type="arabicPeriod"/>
            </a:pPr>
            <a:r>
              <a:rPr lang="es-419" sz="2300"/>
              <a:t>La instrucción break es opcional y se utilizará en función de cómo se quiera que funcione el switch. En caso de no utilizarse, el flujo de ejecución entra en “fall through” lo que implica que en caso de encontrar un case que cumpla la condición, el flujo de ejecución ejecutaría ese case y los que pudiera haber a continuación.</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311700" y="744575"/>
            <a:ext cx="8520600" cy="94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a:solidFill>
                  <a:srgbClr val="E122BB"/>
                </a:solidFill>
                <a:latin typeface="Montserrat ExtraBold"/>
                <a:ea typeface="Montserrat ExtraBold"/>
                <a:cs typeface="Montserrat ExtraBold"/>
                <a:sym typeface="Montserrat ExtraBold"/>
              </a:rPr>
              <a:t>Operador ternario</a:t>
            </a:r>
            <a:endParaRPr>
              <a:solidFill>
                <a:srgbClr val="E122BB"/>
              </a:solidFill>
              <a:latin typeface="Montserrat ExtraBold"/>
              <a:ea typeface="Montserrat ExtraBold"/>
              <a:cs typeface="Montserrat ExtraBold"/>
              <a:sym typeface="Montserrat ExtraBold"/>
            </a:endParaRPr>
          </a:p>
        </p:txBody>
      </p:sp>
      <p:sp>
        <p:nvSpPr>
          <p:cNvPr id="150" name="Google Shape;150;p28"/>
          <p:cNvSpPr txBox="1"/>
          <p:nvPr/>
        </p:nvSpPr>
        <p:spPr>
          <a:xfrm>
            <a:off x="783625" y="1692275"/>
            <a:ext cx="7769400" cy="244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800">
                <a:solidFill>
                  <a:schemeClr val="lt1"/>
                </a:solidFill>
                <a:latin typeface="Montserrat Medium"/>
                <a:ea typeface="Montserrat Medium"/>
                <a:cs typeface="Montserrat Medium"/>
                <a:sym typeface="Montserrat Medium"/>
              </a:rPr>
              <a:t>El operador ternario es común a muchos lenguajes de programación, entre ellos Java. Sin embargo, no es muy utilizado a pesar de su sencilla sintaxis. </a:t>
            </a:r>
            <a:endParaRPr sz="1800">
              <a:solidFill>
                <a:schemeClr val="lt1"/>
              </a:solidFill>
              <a:latin typeface="Montserrat Medium"/>
              <a:ea typeface="Montserrat Medium"/>
              <a:cs typeface="Montserrat Medium"/>
              <a:sym typeface="Montserrat Medium"/>
            </a:endParaRPr>
          </a:p>
          <a:p>
            <a:pPr marL="0" lvl="0" indent="0" algn="l" rtl="0">
              <a:lnSpc>
                <a:spcPct val="115000"/>
              </a:lnSpc>
              <a:spcBef>
                <a:spcPts val="1600"/>
              </a:spcBef>
              <a:spcAft>
                <a:spcPts val="1600"/>
              </a:spcAft>
              <a:buNone/>
            </a:pPr>
            <a:r>
              <a:rPr lang="es-419" sz="1800">
                <a:solidFill>
                  <a:schemeClr val="lt1"/>
                </a:solidFill>
                <a:latin typeface="Montserrat Medium"/>
                <a:ea typeface="Montserrat Medium"/>
                <a:cs typeface="Montserrat Medium"/>
                <a:sym typeface="Montserrat Medium"/>
              </a:rPr>
              <a:t>Es un operador útil cuando las condiciones a evaluar son sencillas convirtiendo el código en estos casos en sencillo y elegante. </a:t>
            </a:r>
            <a:endParaRPr sz="18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Sintaxis del operador ternario</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sp>
        <p:nvSpPr>
          <p:cNvPr id="156" name="Google Shape;156;p29"/>
          <p:cNvSpPr txBox="1"/>
          <p:nvPr/>
        </p:nvSpPr>
        <p:spPr>
          <a:xfrm>
            <a:off x="329275" y="967025"/>
            <a:ext cx="8403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a:t>El operador ternario recibe tres argumentos: </a:t>
            </a:r>
            <a:endParaRPr sz="2000"/>
          </a:p>
          <a:p>
            <a:pPr marL="457200" lvl="0" indent="-355600" algn="l" rtl="0">
              <a:spcBef>
                <a:spcPts val="0"/>
              </a:spcBef>
              <a:spcAft>
                <a:spcPts val="0"/>
              </a:spcAft>
              <a:buSzPts val="2000"/>
              <a:buChar char="●"/>
            </a:pPr>
            <a:r>
              <a:rPr lang="es-419" sz="2000"/>
              <a:t>La condición es una expresión booleana que se evalúa.</a:t>
            </a:r>
            <a:endParaRPr sz="2000"/>
          </a:p>
          <a:p>
            <a:pPr marL="457200" lvl="0" indent="-355600" algn="l" rtl="0">
              <a:spcBef>
                <a:spcPts val="0"/>
              </a:spcBef>
              <a:spcAft>
                <a:spcPts val="0"/>
              </a:spcAft>
              <a:buSzPts val="2000"/>
              <a:buChar char="●"/>
            </a:pPr>
            <a:r>
              <a:rPr lang="es-419" sz="2000"/>
              <a:t>Si la condición es verdadera, se asigna el valor de valorSiVerdadero a la variable.</a:t>
            </a:r>
            <a:endParaRPr sz="2000"/>
          </a:p>
          <a:p>
            <a:pPr marL="457200" lvl="0" indent="-355600" algn="l" rtl="0">
              <a:spcBef>
                <a:spcPts val="0"/>
              </a:spcBef>
              <a:spcAft>
                <a:spcPts val="0"/>
              </a:spcAft>
              <a:buSzPts val="2000"/>
              <a:buChar char="●"/>
            </a:pPr>
            <a:r>
              <a:rPr lang="es-419" sz="2000"/>
              <a:t>Si la condición es falsa, se asigna el valor de valorSiFalso.</a:t>
            </a:r>
            <a:endParaRPr sz="2000"/>
          </a:p>
        </p:txBody>
      </p:sp>
      <p:sp>
        <p:nvSpPr>
          <p:cNvPr id="157" name="Google Shape;157;p29"/>
          <p:cNvSpPr txBox="1"/>
          <p:nvPr/>
        </p:nvSpPr>
        <p:spPr>
          <a:xfrm>
            <a:off x="362550" y="3133725"/>
            <a:ext cx="84657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2200" b="1">
                <a:solidFill>
                  <a:srgbClr val="4A86E8"/>
                </a:solidFill>
                <a:latin typeface="Montserrat"/>
                <a:ea typeface="Montserrat"/>
                <a:cs typeface="Montserrat"/>
                <a:sym typeface="Montserrat"/>
              </a:rPr>
              <a:t>variable</a:t>
            </a:r>
            <a:r>
              <a:rPr lang="es-419" sz="2200" b="1">
                <a:solidFill>
                  <a:srgbClr val="E122BB"/>
                </a:solidFill>
                <a:latin typeface="Montserrat"/>
                <a:ea typeface="Montserrat"/>
                <a:cs typeface="Montserrat"/>
                <a:sym typeface="Montserrat"/>
              </a:rPr>
              <a:t> = </a:t>
            </a:r>
            <a:r>
              <a:rPr lang="es-419" sz="2200" b="1">
                <a:solidFill>
                  <a:srgbClr val="2E95D3"/>
                </a:solidFill>
                <a:latin typeface="Montserrat"/>
                <a:ea typeface="Montserrat"/>
                <a:cs typeface="Montserrat"/>
                <a:sym typeface="Montserrat"/>
              </a:rPr>
              <a:t>(</a:t>
            </a:r>
            <a:r>
              <a:rPr lang="es-419" sz="2200" b="1">
                <a:solidFill>
                  <a:srgbClr val="E122BB"/>
                </a:solidFill>
                <a:latin typeface="Montserrat"/>
                <a:ea typeface="Montserrat"/>
                <a:cs typeface="Montserrat"/>
                <a:sym typeface="Montserrat"/>
              </a:rPr>
              <a:t>condición</a:t>
            </a:r>
            <a:r>
              <a:rPr lang="es-419" sz="2200" b="1">
                <a:solidFill>
                  <a:srgbClr val="2E95D3"/>
                </a:solidFill>
                <a:latin typeface="Montserrat"/>
                <a:ea typeface="Montserrat"/>
                <a:cs typeface="Montserrat"/>
                <a:sym typeface="Montserrat"/>
              </a:rPr>
              <a:t>) ? </a:t>
            </a:r>
            <a:r>
              <a:rPr lang="es-419" sz="2200" b="1">
                <a:solidFill>
                  <a:srgbClr val="9900FF"/>
                </a:solidFill>
                <a:latin typeface="Montserrat"/>
                <a:ea typeface="Montserrat"/>
                <a:cs typeface="Montserrat"/>
                <a:sym typeface="Montserrat"/>
              </a:rPr>
              <a:t>valorSiVerdadero</a:t>
            </a:r>
            <a:r>
              <a:rPr lang="es-419" sz="2200" b="1">
                <a:solidFill>
                  <a:srgbClr val="2E95D3"/>
                </a:solidFill>
                <a:latin typeface="Montserrat"/>
                <a:ea typeface="Montserrat"/>
                <a:cs typeface="Montserrat"/>
                <a:sym typeface="Montserrat"/>
              </a:rPr>
              <a:t> : </a:t>
            </a:r>
            <a:r>
              <a:rPr lang="es-419" sz="2200" b="1">
                <a:solidFill>
                  <a:srgbClr val="9900FF"/>
                </a:solidFill>
                <a:latin typeface="Montserrat"/>
                <a:ea typeface="Montserrat"/>
                <a:cs typeface="Montserrat"/>
                <a:sym typeface="Montserrat"/>
              </a:rPr>
              <a:t>valorSiFalso</a:t>
            </a:r>
            <a:r>
              <a:rPr lang="es-419" sz="2200" b="1">
                <a:solidFill>
                  <a:srgbClr val="E122BB"/>
                </a:solidFill>
                <a:latin typeface="Montserrat"/>
                <a:ea typeface="Montserrat"/>
                <a:cs typeface="Montserrat"/>
                <a:sym typeface="Montserrat"/>
              </a:rPr>
              <a:t>;</a:t>
            </a:r>
            <a:endParaRPr sz="2200" b="1">
              <a:solidFill>
                <a:srgbClr val="E122BB"/>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Sintaxis del operador ternario</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pic>
        <p:nvPicPr>
          <p:cNvPr id="163" name="Google Shape;163;p30"/>
          <p:cNvPicPr preferRelativeResize="0"/>
          <p:nvPr/>
        </p:nvPicPr>
        <p:blipFill>
          <a:blip r:embed="rId4">
            <a:alphaModFix/>
          </a:blip>
          <a:stretch>
            <a:fillRect/>
          </a:stretch>
        </p:blipFill>
        <p:spPr>
          <a:xfrm>
            <a:off x="613475" y="1362925"/>
            <a:ext cx="6257925" cy="838200"/>
          </a:xfrm>
          <a:prstGeom prst="rect">
            <a:avLst/>
          </a:prstGeom>
          <a:noFill/>
          <a:ln>
            <a:noFill/>
          </a:ln>
        </p:spPr>
      </p:pic>
      <p:sp>
        <p:nvSpPr>
          <p:cNvPr id="164" name="Google Shape;164;p30"/>
          <p:cNvSpPr txBox="1"/>
          <p:nvPr/>
        </p:nvSpPr>
        <p:spPr>
          <a:xfrm>
            <a:off x="6805000" y="2412225"/>
            <a:ext cx="2209200" cy="1515000"/>
          </a:xfrm>
          <a:prstGeom prst="rect">
            <a:avLst/>
          </a:prstGeom>
          <a:solidFill>
            <a:srgbClr val="E122B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a:solidFill>
                  <a:schemeClr val="lt1"/>
                </a:solidFill>
              </a:rPr>
              <a:t>En este ejemplo, si la variable edad es mayor o igual a 18, se asignará el valor "Eres mayor de edad" a la variable mensaje; de lo contrario, se asignará el valor "Eres menor de edad".</a:t>
            </a:r>
            <a:endParaRPr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a:solidFill>
                  <a:srgbClr val="E122BB"/>
                </a:solidFill>
                <a:latin typeface="Montserrat ExtraBold"/>
                <a:ea typeface="Montserrat ExtraBold"/>
                <a:cs typeface="Montserrat ExtraBold"/>
                <a:sym typeface="Montserrat ExtraBold"/>
              </a:rPr>
              <a:t>Operadores relacionales y booleanos </a:t>
            </a:r>
            <a:endParaRPr>
              <a:solidFill>
                <a:srgbClr val="E122BB"/>
              </a:solidFill>
              <a:latin typeface="Montserrat ExtraBold"/>
              <a:ea typeface="Montserrat ExtraBold"/>
              <a:cs typeface="Montserrat ExtraBold"/>
              <a:sym typeface="Montserra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Operadores relacionales y booleanos </a:t>
            </a:r>
            <a:endParaRPr sz="2920" b="1">
              <a:solidFill>
                <a:srgbClr val="E122BB"/>
              </a:solidFill>
              <a:latin typeface="Montserrat"/>
              <a:ea typeface="Montserrat"/>
              <a:cs typeface="Montserrat"/>
              <a:sym typeface="Montserrat"/>
            </a:endParaRPr>
          </a:p>
        </p:txBody>
      </p:sp>
      <p:sp>
        <p:nvSpPr>
          <p:cNvPr id="66" name="Google Shape;66;p15"/>
          <p:cNvSpPr txBox="1"/>
          <p:nvPr/>
        </p:nvSpPr>
        <p:spPr>
          <a:xfrm>
            <a:off x="291775" y="1058675"/>
            <a:ext cx="3326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t>Las estructuras de control de flujo (condicionales y bucles) hacen uso de operadores relacionales (comparación) y booleanos (lógicos) para construir las condiciones a cumplir.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dirty="0"/>
              <a:t>En las siguientes tablas pueden verse ambos grupos de operadores: </a:t>
            </a:r>
            <a:endParaRPr dirty="0"/>
          </a:p>
        </p:txBody>
      </p:sp>
      <p:graphicFrame>
        <p:nvGraphicFramePr>
          <p:cNvPr id="2" name="Table 1">
            <a:extLst>
              <a:ext uri="{FF2B5EF4-FFF2-40B4-BE49-F238E27FC236}">
                <a16:creationId xmlns:a16="http://schemas.microsoft.com/office/drawing/2014/main" id="{4629C919-3D7F-DFE0-22A7-7A29A351D5D9}"/>
              </a:ext>
            </a:extLst>
          </p:cNvPr>
          <p:cNvGraphicFramePr>
            <a:graphicFrameLocks noGrp="1"/>
          </p:cNvGraphicFramePr>
          <p:nvPr>
            <p:extLst>
              <p:ext uri="{D42A27DB-BD31-4B8C-83A1-F6EECF244321}">
                <p14:modId xmlns:p14="http://schemas.microsoft.com/office/powerpoint/2010/main" val="3632835169"/>
              </p:ext>
            </p:extLst>
          </p:nvPr>
        </p:nvGraphicFramePr>
        <p:xfrm>
          <a:off x="3737113" y="1137038"/>
          <a:ext cx="5033176" cy="3641698"/>
        </p:xfrm>
        <a:graphic>
          <a:graphicData uri="http://schemas.openxmlformats.org/drawingml/2006/table">
            <a:tbl>
              <a:tblPr>
                <a:tableStyleId>{5C22544A-7EE6-4342-B048-85BDC9FD1C3A}</a:tableStyleId>
              </a:tblPr>
              <a:tblGrid>
                <a:gridCol w="1258294">
                  <a:extLst>
                    <a:ext uri="{9D8B030D-6E8A-4147-A177-3AD203B41FA5}">
                      <a16:colId xmlns:a16="http://schemas.microsoft.com/office/drawing/2014/main" val="1499544262"/>
                    </a:ext>
                  </a:extLst>
                </a:gridCol>
                <a:gridCol w="1258294">
                  <a:extLst>
                    <a:ext uri="{9D8B030D-6E8A-4147-A177-3AD203B41FA5}">
                      <a16:colId xmlns:a16="http://schemas.microsoft.com/office/drawing/2014/main" val="1544435258"/>
                    </a:ext>
                  </a:extLst>
                </a:gridCol>
                <a:gridCol w="1258294">
                  <a:extLst>
                    <a:ext uri="{9D8B030D-6E8A-4147-A177-3AD203B41FA5}">
                      <a16:colId xmlns:a16="http://schemas.microsoft.com/office/drawing/2014/main" val="1203678805"/>
                    </a:ext>
                  </a:extLst>
                </a:gridCol>
                <a:gridCol w="1258294">
                  <a:extLst>
                    <a:ext uri="{9D8B030D-6E8A-4147-A177-3AD203B41FA5}">
                      <a16:colId xmlns:a16="http://schemas.microsoft.com/office/drawing/2014/main" val="19732358"/>
                    </a:ext>
                  </a:extLst>
                </a:gridCol>
              </a:tblGrid>
              <a:tr h="290392">
                <a:tc>
                  <a:txBody>
                    <a:bodyPr/>
                    <a:lstStyle/>
                    <a:p>
                      <a:pPr algn="ctr" fontAlgn="b"/>
                      <a:r>
                        <a:rPr lang="en-US" sz="1200" u="none" strike="noStrike" dirty="0" err="1">
                          <a:solidFill>
                            <a:schemeClr val="tx1"/>
                          </a:solidFill>
                          <a:effectLst/>
                        </a:rPr>
                        <a:t>Operador</a:t>
                      </a:r>
                      <a:endParaRPr lang="en-US" sz="1200" b="0" i="0" u="none" strike="noStrike" dirty="0">
                        <a:solidFill>
                          <a:schemeClr val="tx1"/>
                        </a:solidFill>
                        <a:effectLst/>
                        <a:latin typeface="Aptos Narrow" panose="020B0004020202020204" pitchFamily="34" charset="0"/>
                      </a:endParaRPr>
                    </a:p>
                  </a:txBody>
                  <a:tcPr marL="9525" marR="9525" marT="9525" marB="0" anchor="ctr">
                    <a:solidFill>
                      <a:srgbClr val="FFC000"/>
                    </a:solidFill>
                  </a:tcPr>
                </a:tc>
                <a:tc>
                  <a:txBody>
                    <a:bodyPr/>
                    <a:lstStyle/>
                    <a:p>
                      <a:pPr algn="ctr" fontAlgn="b"/>
                      <a:r>
                        <a:rPr lang="en-US" sz="1200" u="none" strike="noStrike" dirty="0" err="1">
                          <a:solidFill>
                            <a:schemeClr val="tx1"/>
                          </a:solidFill>
                          <a:effectLst/>
                        </a:rPr>
                        <a:t>Significado</a:t>
                      </a:r>
                      <a:endParaRPr lang="en-US" sz="1200" b="0" i="0" u="none" strike="noStrike" dirty="0">
                        <a:solidFill>
                          <a:schemeClr val="tx1"/>
                        </a:solidFill>
                        <a:effectLst/>
                        <a:latin typeface="Aptos Narrow" panose="020B0004020202020204" pitchFamily="34" charset="0"/>
                      </a:endParaRPr>
                    </a:p>
                  </a:txBody>
                  <a:tcPr marL="9525" marR="9525" marT="9525" marB="0" anchor="ctr">
                    <a:solidFill>
                      <a:srgbClr val="FFC000"/>
                    </a:solidFill>
                  </a:tcPr>
                </a:tc>
                <a:tc>
                  <a:txBody>
                    <a:bodyPr/>
                    <a:lstStyle/>
                    <a:p>
                      <a:pPr algn="ctr" fontAlgn="b"/>
                      <a:r>
                        <a:rPr lang="en-US" sz="1200" u="none" strike="noStrike" dirty="0" err="1">
                          <a:solidFill>
                            <a:schemeClr val="tx1"/>
                          </a:solidFill>
                          <a:effectLst/>
                        </a:rPr>
                        <a:t>Ejemplo</a:t>
                      </a:r>
                      <a:endParaRPr lang="en-US" sz="1200" b="0" i="0" u="none" strike="noStrike" dirty="0">
                        <a:solidFill>
                          <a:schemeClr val="tx1"/>
                        </a:solidFill>
                        <a:effectLst/>
                        <a:latin typeface="Aptos Narrow" panose="020B0004020202020204" pitchFamily="34" charset="0"/>
                      </a:endParaRPr>
                    </a:p>
                  </a:txBody>
                  <a:tcPr marL="9525" marR="9525" marT="9525" marB="0" anchor="ctr">
                    <a:solidFill>
                      <a:srgbClr val="FFC000"/>
                    </a:solidFill>
                  </a:tcPr>
                </a:tc>
                <a:tc>
                  <a:txBody>
                    <a:bodyPr/>
                    <a:lstStyle/>
                    <a:p>
                      <a:pPr algn="ctr" fontAlgn="b"/>
                      <a:r>
                        <a:rPr lang="en-US" sz="1200" u="none" strike="noStrike" dirty="0" err="1">
                          <a:solidFill>
                            <a:schemeClr val="tx1"/>
                          </a:solidFill>
                          <a:effectLst/>
                        </a:rPr>
                        <a:t>Resultado</a:t>
                      </a:r>
                      <a:endParaRPr lang="en-US" sz="1200" b="0" i="0" u="none" strike="noStrike" dirty="0">
                        <a:solidFill>
                          <a:schemeClr val="tx1"/>
                        </a:solidFill>
                        <a:effectLst/>
                        <a:latin typeface="Aptos Narrow" panose="020B0004020202020204" pitchFamily="34" charset="0"/>
                      </a:endParaRPr>
                    </a:p>
                  </a:txBody>
                  <a:tcPr marL="9525" marR="9525" marT="9525" marB="0" anchor="ctr">
                    <a:solidFill>
                      <a:srgbClr val="FFC000"/>
                    </a:solidFill>
                  </a:tcPr>
                </a:tc>
                <a:extLst>
                  <a:ext uri="{0D108BD9-81ED-4DB2-BD59-A6C34878D82A}">
                    <a16:rowId xmlns:a16="http://schemas.microsoft.com/office/drawing/2014/main" val="2287382346"/>
                  </a:ext>
                </a:extLst>
              </a:tr>
              <a:tr h="290392">
                <a:tc>
                  <a:txBody>
                    <a:bodyPr/>
                    <a:lstStyle/>
                    <a:p>
                      <a:pPr algn="ctr" fontAlgn="b"/>
                      <a:r>
                        <a:rPr lang="en-AR" sz="1200" u="none" strike="noStrike" dirty="0">
                          <a:solidFill>
                            <a:schemeClr val="bg1"/>
                          </a:solidFill>
                          <a:effectLst/>
                        </a:rPr>
                        <a:t>==</a:t>
                      </a:r>
                      <a:endParaRPr lang="en-AR"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Igual a</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AR" sz="1200" u="none" strike="noStrike">
                          <a:solidFill>
                            <a:schemeClr val="bg1"/>
                          </a:solidFill>
                          <a:effectLst/>
                        </a:rPr>
                        <a:t>5 == 5</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TRUE</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1036370226"/>
                  </a:ext>
                </a:extLst>
              </a:tr>
              <a:tr h="290392">
                <a:tc>
                  <a:txBody>
                    <a:bodyPr/>
                    <a:lstStyle/>
                    <a:p>
                      <a:pPr algn="ctr" fontAlgn="b"/>
                      <a:r>
                        <a:rPr lang="en-AR" sz="1200" u="none" strike="noStrike" dirty="0">
                          <a:solidFill>
                            <a:schemeClr val="bg1"/>
                          </a:solidFill>
                          <a:effectLst/>
                        </a:rPr>
                        <a:t>!=</a:t>
                      </a:r>
                      <a:endParaRPr lang="en-AR"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No </a:t>
                      </a:r>
                      <a:r>
                        <a:rPr lang="en-US" sz="1200" u="none" strike="noStrike" dirty="0" err="1">
                          <a:solidFill>
                            <a:schemeClr val="bg1"/>
                          </a:solidFill>
                          <a:effectLst/>
                        </a:rPr>
                        <a:t>igual</a:t>
                      </a:r>
                      <a:r>
                        <a:rPr lang="en-US" sz="1200" u="none" strike="noStrike" dirty="0">
                          <a:solidFill>
                            <a:schemeClr val="bg1"/>
                          </a:solidFill>
                          <a:effectLst/>
                        </a:rPr>
                        <a:t> a</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AR" sz="1200" u="none" strike="noStrike">
                          <a:solidFill>
                            <a:schemeClr val="bg1"/>
                          </a:solidFill>
                          <a:effectLst/>
                        </a:rPr>
                        <a:t>5 != 5</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FALSE</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3277994735"/>
                  </a:ext>
                </a:extLst>
              </a:tr>
              <a:tr h="290392">
                <a:tc>
                  <a:txBody>
                    <a:bodyPr/>
                    <a:lstStyle/>
                    <a:p>
                      <a:pPr algn="ctr" fontAlgn="b"/>
                      <a:r>
                        <a:rPr lang="en-AR" sz="1200" u="none" strike="noStrike" dirty="0">
                          <a:solidFill>
                            <a:schemeClr val="bg1"/>
                          </a:solidFill>
                          <a:effectLst/>
                        </a:rPr>
                        <a:t>&gt;</a:t>
                      </a:r>
                      <a:endParaRPr lang="en-AR"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Mayor que</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AR" sz="1200" u="none" strike="noStrike">
                          <a:solidFill>
                            <a:schemeClr val="bg1"/>
                          </a:solidFill>
                          <a:effectLst/>
                        </a:rPr>
                        <a:t>10 &gt; 5</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TRUE</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2514746845"/>
                  </a:ext>
                </a:extLst>
              </a:tr>
              <a:tr h="290392">
                <a:tc>
                  <a:txBody>
                    <a:bodyPr/>
                    <a:lstStyle/>
                    <a:p>
                      <a:pPr algn="ctr" fontAlgn="b"/>
                      <a:r>
                        <a:rPr lang="en-AR" sz="1200" u="none" strike="noStrike">
                          <a:solidFill>
                            <a:schemeClr val="bg1"/>
                          </a:solidFill>
                          <a:effectLst/>
                        </a:rPr>
                        <a:t>&lt;</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err="1">
                          <a:solidFill>
                            <a:schemeClr val="bg1"/>
                          </a:solidFill>
                          <a:effectLst/>
                        </a:rPr>
                        <a:t>Menor</a:t>
                      </a:r>
                      <a:r>
                        <a:rPr lang="en-US" sz="1200" u="none" strike="noStrike" dirty="0">
                          <a:solidFill>
                            <a:schemeClr val="bg1"/>
                          </a:solidFill>
                          <a:effectLst/>
                        </a:rPr>
                        <a:t> que</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AR" sz="1200" u="none" strike="noStrike">
                          <a:solidFill>
                            <a:schemeClr val="bg1"/>
                          </a:solidFill>
                          <a:effectLst/>
                        </a:rPr>
                        <a:t>5 &lt; 10</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TRUE</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701253657"/>
                  </a:ext>
                </a:extLst>
              </a:tr>
              <a:tr h="536318">
                <a:tc>
                  <a:txBody>
                    <a:bodyPr/>
                    <a:lstStyle/>
                    <a:p>
                      <a:pPr algn="ctr" fontAlgn="b"/>
                      <a:r>
                        <a:rPr lang="en-AR" sz="1200" u="none" strike="noStrike">
                          <a:solidFill>
                            <a:schemeClr val="bg1"/>
                          </a:solidFill>
                          <a:effectLst/>
                        </a:rPr>
                        <a:t>&gt;=</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Mayor o </a:t>
                      </a:r>
                      <a:r>
                        <a:rPr lang="en-US" sz="1200" u="none" strike="noStrike" dirty="0" err="1">
                          <a:solidFill>
                            <a:schemeClr val="bg1"/>
                          </a:solidFill>
                          <a:effectLst/>
                        </a:rPr>
                        <a:t>igual</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AR" sz="1200" u="none" strike="noStrike" dirty="0">
                          <a:solidFill>
                            <a:schemeClr val="bg1"/>
                          </a:solidFill>
                          <a:effectLst/>
                        </a:rPr>
                        <a:t>5 &gt;= 5</a:t>
                      </a:r>
                      <a:endParaRPr lang="en-AR"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TRUE</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1341501546"/>
                  </a:ext>
                </a:extLst>
              </a:tr>
              <a:tr h="536318">
                <a:tc>
                  <a:txBody>
                    <a:bodyPr/>
                    <a:lstStyle/>
                    <a:p>
                      <a:pPr algn="ctr" fontAlgn="b"/>
                      <a:r>
                        <a:rPr lang="en-AR" sz="1200" u="none" strike="noStrike">
                          <a:solidFill>
                            <a:schemeClr val="bg1"/>
                          </a:solidFill>
                          <a:effectLst/>
                        </a:rPr>
                        <a:t>&lt;=</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err="1">
                          <a:solidFill>
                            <a:schemeClr val="bg1"/>
                          </a:solidFill>
                          <a:effectLst/>
                        </a:rPr>
                        <a:t>Menor</a:t>
                      </a:r>
                      <a:r>
                        <a:rPr lang="en-US" sz="1200" u="none" strike="noStrike" dirty="0">
                          <a:solidFill>
                            <a:schemeClr val="bg1"/>
                          </a:solidFill>
                          <a:effectLst/>
                        </a:rPr>
                        <a:t> o </a:t>
                      </a:r>
                      <a:r>
                        <a:rPr lang="en-US" sz="1200" u="none" strike="noStrike" dirty="0" err="1">
                          <a:solidFill>
                            <a:schemeClr val="bg1"/>
                          </a:solidFill>
                          <a:effectLst/>
                        </a:rPr>
                        <a:t>igual</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AR" sz="1200" u="none" strike="noStrike" dirty="0">
                          <a:solidFill>
                            <a:schemeClr val="bg1"/>
                          </a:solidFill>
                          <a:effectLst/>
                        </a:rPr>
                        <a:t>5 &lt;= 10</a:t>
                      </a:r>
                      <a:endParaRPr lang="en-AR"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TRUE</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746950760"/>
                  </a:ext>
                </a:extLst>
              </a:tr>
              <a:tr h="536318">
                <a:tc>
                  <a:txBody>
                    <a:bodyPr/>
                    <a:lstStyle/>
                    <a:p>
                      <a:pPr algn="ctr" fontAlgn="b"/>
                      <a:r>
                        <a:rPr lang="en-AR" sz="1200" u="none" strike="noStrike">
                          <a:solidFill>
                            <a:schemeClr val="bg1"/>
                          </a:solidFill>
                          <a:effectLst/>
                        </a:rPr>
                        <a:t>&amp;&amp;</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Y </a:t>
                      </a:r>
                      <a:r>
                        <a:rPr lang="en-US" sz="1200" u="none" strike="noStrike" dirty="0" err="1">
                          <a:solidFill>
                            <a:schemeClr val="bg1"/>
                          </a:solidFill>
                          <a:effectLst/>
                        </a:rPr>
                        <a:t>lógico</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true &amp;&amp; true</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TRUE</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60089726"/>
                  </a:ext>
                </a:extLst>
              </a:tr>
              <a:tr h="290392">
                <a:tc>
                  <a:txBody>
                    <a:bodyPr/>
                    <a:lstStyle/>
                    <a:p>
                      <a:pPr algn="ctr" fontAlgn="b"/>
                      <a:r>
                        <a:rPr lang="en-AR" sz="1200" u="none" strike="noStrike">
                          <a:solidFill>
                            <a:schemeClr val="bg1"/>
                          </a:solidFill>
                          <a:effectLst/>
                        </a:rPr>
                        <a:t>||</a:t>
                      </a:r>
                      <a:endParaRPr lang="en-AR"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O </a:t>
                      </a:r>
                      <a:r>
                        <a:rPr lang="en-US" sz="1200" u="none" strike="noStrike" dirty="0" err="1">
                          <a:solidFill>
                            <a:schemeClr val="bg1"/>
                          </a:solidFill>
                          <a:effectLst/>
                        </a:rPr>
                        <a:t>lógico</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true || false</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TRUE</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3906556642"/>
                  </a:ext>
                </a:extLst>
              </a:tr>
              <a:tr h="290392">
                <a:tc>
                  <a:txBody>
                    <a:bodyPr/>
                    <a:lstStyle/>
                    <a:p>
                      <a:pPr algn="ctr" fontAlgn="b"/>
                      <a:r>
                        <a:rPr lang="en-AR" sz="1200" u="none" strike="noStrike" dirty="0">
                          <a:solidFill>
                            <a:schemeClr val="bg1"/>
                          </a:solidFill>
                          <a:effectLst/>
                        </a:rPr>
                        <a:t>!</a:t>
                      </a:r>
                      <a:endParaRPr lang="en-AR"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No </a:t>
                      </a:r>
                      <a:r>
                        <a:rPr lang="en-US" sz="1200" u="none" strike="noStrike" dirty="0" err="1">
                          <a:solidFill>
                            <a:schemeClr val="bg1"/>
                          </a:solidFill>
                          <a:effectLst/>
                        </a:rPr>
                        <a:t>lógico</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a:solidFill>
                            <a:schemeClr val="bg1"/>
                          </a:solidFill>
                          <a:effectLst/>
                        </a:rPr>
                        <a:t>!true</a:t>
                      </a:r>
                      <a:endParaRPr lang="en-US" sz="1200" b="0" i="0" u="none" strike="noStrike">
                        <a:solidFill>
                          <a:schemeClr val="bg1"/>
                        </a:solidFill>
                        <a:effectLst/>
                        <a:latin typeface="Aptos Narrow" panose="020B0004020202020204" pitchFamily="34" charset="0"/>
                      </a:endParaRPr>
                    </a:p>
                  </a:txBody>
                  <a:tcPr marL="9525" marR="9525" marT="9525" marB="0" anchor="ctr">
                    <a:solidFill>
                      <a:srgbClr val="7030A0"/>
                    </a:solidFill>
                  </a:tcPr>
                </a:tc>
                <a:tc>
                  <a:txBody>
                    <a:bodyPr/>
                    <a:lstStyle/>
                    <a:p>
                      <a:pPr algn="ctr" fontAlgn="b"/>
                      <a:r>
                        <a:rPr lang="en-US" sz="1200" u="none" strike="noStrike" dirty="0">
                          <a:solidFill>
                            <a:schemeClr val="bg1"/>
                          </a:solidFill>
                          <a:effectLst/>
                        </a:rPr>
                        <a:t>FALSE</a:t>
                      </a:r>
                      <a:endParaRPr lang="en-US" sz="1200" b="0" i="0" u="none" strike="noStrike" dirty="0">
                        <a:solidFill>
                          <a:schemeClr val="bg1"/>
                        </a:solidFill>
                        <a:effectLst/>
                        <a:latin typeface="Aptos Narrow" panose="020B0004020202020204" pitchFamily="34" charset="0"/>
                      </a:endParaRPr>
                    </a:p>
                  </a:txBody>
                  <a:tcPr marL="9525" marR="9525" marT="9525" marB="0" anchor="ctr">
                    <a:solidFill>
                      <a:srgbClr val="7030A0"/>
                    </a:solidFill>
                  </a:tcPr>
                </a:tc>
                <a:extLst>
                  <a:ext uri="{0D108BD9-81ED-4DB2-BD59-A6C34878D82A}">
                    <a16:rowId xmlns:a16="http://schemas.microsoft.com/office/drawing/2014/main" val="77685361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solidFill>
                  <a:srgbClr val="E122BB"/>
                </a:solidFill>
                <a:latin typeface="Montserrat ExtraBold"/>
                <a:ea typeface="Montserrat ExtraBold"/>
                <a:cs typeface="Montserrat ExtraBold"/>
                <a:sym typeface="Montserrat ExtraBold"/>
              </a:rPr>
              <a:t>Condicional IF</a:t>
            </a:r>
            <a:endParaRPr>
              <a:solidFill>
                <a:srgbClr val="E122BB"/>
              </a:solidFill>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Condicional IF</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sp>
        <p:nvSpPr>
          <p:cNvPr id="84" name="Google Shape;84;p18"/>
          <p:cNvSpPr txBox="1"/>
          <p:nvPr/>
        </p:nvSpPr>
        <p:spPr>
          <a:xfrm>
            <a:off x="349775" y="1844874"/>
            <a:ext cx="8418900" cy="30292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3600" b="1" dirty="0">
                <a:solidFill>
                  <a:srgbClr val="E122BB"/>
                </a:solidFill>
                <a:latin typeface="Montserrat"/>
                <a:ea typeface="Montserrat"/>
                <a:cs typeface="Montserrat"/>
                <a:sym typeface="Montserrat"/>
              </a:rPr>
              <a:t>if</a:t>
            </a:r>
            <a:r>
              <a:rPr lang="es-419" sz="3600" b="1" dirty="0">
                <a:solidFill>
                  <a:srgbClr val="2E95D3"/>
                </a:solidFill>
                <a:latin typeface="Montserrat"/>
                <a:ea typeface="Montserrat"/>
                <a:cs typeface="Montserrat"/>
                <a:sym typeface="Montserrat"/>
              </a:rPr>
              <a:t> (</a:t>
            </a:r>
            <a:r>
              <a:rPr lang="es-419" sz="3600" b="1" dirty="0">
                <a:solidFill>
                  <a:srgbClr val="9900FF"/>
                </a:solidFill>
                <a:latin typeface="Montserrat"/>
                <a:ea typeface="Montserrat"/>
                <a:cs typeface="Montserrat"/>
                <a:sym typeface="Montserrat"/>
              </a:rPr>
              <a:t>condición</a:t>
            </a:r>
            <a:r>
              <a:rPr lang="es-419" sz="3600" b="1" dirty="0">
                <a:solidFill>
                  <a:srgbClr val="2E95D3"/>
                </a:solidFill>
                <a:latin typeface="Montserrat"/>
                <a:ea typeface="Montserrat"/>
                <a:cs typeface="Montserrat"/>
                <a:sym typeface="Montserrat"/>
              </a:rPr>
              <a:t>) {</a:t>
            </a:r>
            <a:endParaRPr sz="3600" b="1" dirty="0">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3600" b="1" dirty="0">
                <a:solidFill>
                  <a:schemeClr val="dk2"/>
                </a:solidFill>
                <a:latin typeface="Montserrat"/>
                <a:ea typeface="Montserrat"/>
                <a:cs typeface="Montserrat"/>
                <a:sym typeface="Montserrat"/>
              </a:rPr>
              <a:t>    </a:t>
            </a:r>
            <a:r>
              <a:rPr lang="es-419" sz="3600" b="1" dirty="0">
                <a:solidFill>
                  <a:srgbClr val="999999"/>
                </a:solidFill>
                <a:latin typeface="Montserrat"/>
                <a:ea typeface="Montserrat"/>
                <a:cs typeface="Montserrat"/>
                <a:sym typeface="Montserrat"/>
              </a:rPr>
              <a:t>// Ejecutar si la condición </a:t>
            </a:r>
          </a:p>
          <a:p>
            <a:pPr marL="0" lvl="0" indent="0" algn="l" rtl="0">
              <a:spcBef>
                <a:spcPts val="0"/>
              </a:spcBef>
              <a:spcAft>
                <a:spcPts val="0"/>
              </a:spcAft>
              <a:buNone/>
            </a:pPr>
            <a:r>
              <a:rPr lang="es-419" sz="3600" b="1" dirty="0">
                <a:solidFill>
                  <a:srgbClr val="999999"/>
                </a:solidFill>
                <a:latin typeface="Montserrat"/>
                <a:ea typeface="Montserrat"/>
                <a:cs typeface="Montserrat"/>
                <a:sym typeface="Montserrat"/>
              </a:rPr>
              <a:t>   //es verdadera</a:t>
            </a:r>
            <a:endParaRPr sz="3600" b="1" dirty="0">
              <a:solidFill>
                <a:srgbClr val="999999"/>
              </a:solidFill>
              <a:latin typeface="Montserrat"/>
              <a:ea typeface="Montserrat"/>
              <a:cs typeface="Montserrat"/>
              <a:sym typeface="Montserrat"/>
            </a:endParaRPr>
          </a:p>
          <a:p>
            <a:pPr marL="0" lvl="0" indent="0" algn="l" rtl="0">
              <a:spcBef>
                <a:spcPts val="0"/>
              </a:spcBef>
              <a:spcAft>
                <a:spcPts val="0"/>
              </a:spcAft>
              <a:buNone/>
            </a:pPr>
            <a:r>
              <a:rPr lang="es-419" sz="3600" b="1" dirty="0">
                <a:solidFill>
                  <a:srgbClr val="2E95D3"/>
                </a:solidFill>
                <a:latin typeface="Montserrat"/>
                <a:ea typeface="Montserrat"/>
                <a:cs typeface="Montserrat"/>
                <a:sym typeface="Montserrat"/>
              </a:rPr>
              <a:t>}</a:t>
            </a:r>
            <a:endParaRPr sz="3600" b="1" dirty="0">
              <a:solidFill>
                <a:srgbClr val="2E95D3"/>
              </a:solidFill>
              <a:latin typeface="Montserrat"/>
              <a:ea typeface="Montserrat"/>
              <a:cs typeface="Montserrat"/>
              <a:sym typeface="Montserrat"/>
            </a:endParaRPr>
          </a:p>
        </p:txBody>
      </p:sp>
      <p:sp>
        <p:nvSpPr>
          <p:cNvPr id="85" name="Google Shape;85;p18"/>
          <p:cNvSpPr txBox="1"/>
          <p:nvPr/>
        </p:nvSpPr>
        <p:spPr>
          <a:xfrm>
            <a:off x="545850" y="1073875"/>
            <a:ext cx="8159100" cy="7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600">
                <a:solidFill>
                  <a:schemeClr val="dk2"/>
                </a:solidFill>
                <a:latin typeface="Montserrat"/>
                <a:ea typeface="Montserrat"/>
                <a:cs typeface="Montserrat"/>
                <a:sym typeface="Montserrat"/>
              </a:rPr>
              <a:t>El condicional if en Java se utiliza para ejecutar un bloque de código si una condición especificada es verdadera.</a:t>
            </a:r>
            <a:endParaRPr sz="16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Condicional IF</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pic>
        <p:nvPicPr>
          <p:cNvPr id="91" name="Google Shape;91;p19"/>
          <p:cNvPicPr preferRelativeResize="0"/>
          <p:nvPr/>
        </p:nvPicPr>
        <p:blipFill>
          <a:blip r:embed="rId4">
            <a:alphaModFix/>
          </a:blip>
          <a:stretch>
            <a:fillRect/>
          </a:stretch>
        </p:blipFill>
        <p:spPr>
          <a:xfrm>
            <a:off x="621425" y="1395175"/>
            <a:ext cx="4752975" cy="100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Condicional IF-ELSE</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sp>
        <p:nvSpPr>
          <p:cNvPr id="97" name="Google Shape;97;p20"/>
          <p:cNvSpPr txBox="1"/>
          <p:nvPr/>
        </p:nvSpPr>
        <p:spPr>
          <a:xfrm>
            <a:off x="349775" y="2098750"/>
            <a:ext cx="8418900" cy="28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3000" b="1">
                <a:solidFill>
                  <a:srgbClr val="E122BB"/>
                </a:solidFill>
                <a:latin typeface="Montserrat"/>
                <a:ea typeface="Montserrat"/>
                <a:cs typeface="Montserrat"/>
                <a:sym typeface="Montserrat"/>
              </a:rPr>
              <a:t>if</a:t>
            </a:r>
            <a:r>
              <a:rPr lang="es-419" sz="3000" b="1">
                <a:solidFill>
                  <a:srgbClr val="2E95D3"/>
                </a:solidFill>
                <a:latin typeface="Montserrat"/>
                <a:ea typeface="Montserrat"/>
                <a:cs typeface="Montserrat"/>
                <a:sym typeface="Montserrat"/>
              </a:rPr>
              <a:t> (</a:t>
            </a:r>
            <a:r>
              <a:rPr lang="es-419" sz="3000" b="1">
                <a:solidFill>
                  <a:srgbClr val="9900FF"/>
                </a:solidFill>
                <a:latin typeface="Montserrat"/>
                <a:ea typeface="Montserrat"/>
                <a:cs typeface="Montserrat"/>
                <a:sym typeface="Montserrat"/>
              </a:rPr>
              <a:t>condición</a:t>
            </a:r>
            <a:r>
              <a:rPr lang="es-419" sz="3000" b="1">
                <a:solidFill>
                  <a:srgbClr val="2E95D3"/>
                </a:solidFill>
                <a:latin typeface="Montserrat"/>
                <a:ea typeface="Montserrat"/>
                <a:cs typeface="Montserrat"/>
                <a:sym typeface="Montserrat"/>
              </a:rPr>
              <a:t>) {</a:t>
            </a:r>
            <a:endParaRPr sz="3000" b="1">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3000" b="1">
                <a:solidFill>
                  <a:srgbClr val="E122BB"/>
                </a:solidFill>
                <a:latin typeface="Montserrat"/>
                <a:ea typeface="Montserrat"/>
                <a:cs typeface="Montserrat"/>
                <a:sym typeface="Montserrat"/>
              </a:rPr>
              <a:t>    </a:t>
            </a:r>
            <a:r>
              <a:rPr lang="es-419" sz="3000" b="1">
                <a:solidFill>
                  <a:srgbClr val="666666"/>
                </a:solidFill>
                <a:latin typeface="Montserrat"/>
                <a:ea typeface="Montserrat"/>
                <a:cs typeface="Montserrat"/>
                <a:sym typeface="Montserrat"/>
              </a:rPr>
              <a:t>// Ejecutar si la condición es verdadera</a:t>
            </a:r>
            <a:endParaRPr sz="3000" b="1">
              <a:solidFill>
                <a:srgbClr val="666666"/>
              </a:solidFill>
              <a:latin typeface="Montserrat"/>
              <a:ea typeface="Montserrat"/>
              <a:cs typeface="Montserrat"/>
              <a:sym typeface="Montserrat"/>
            </a:endParaRPr>
          </a:p>
          <a:p>
            <a:pPr marL="0" lvl="0" indent="0" algn="l" rtl="0">
              <a:spcBef>
                <a:spcPts val="0"/>
              </a:spcBef>
              <a:spcAft>
                <a:spcPts val="0"/>
              </a:spcAft>
              <a:buNone/>
            </a:pPr>
            <a:r>
              <a:rPr lang="es-419" sz="3000" b="1">
                <a:solidFill>
                  <a:srgbClr val="2E95D3"/>
                </a:solidFill>
                <a:latin typeface="Montserrat"/>
                <a:ea typeface="Montserrat"/>
                <a:cs typeface="Montserrat"/>
                <a:sym typeface="Montserrat"/>
              </a:rPr>
              <a:t>} </a:t>
            </a:r>
            <a:r>
              <a:rPr lang="es-419" sz="3000" b="1">
                <a:solidFill>
                  <a:srgbClr val="E122BB"/>
                </a:solidFill>
                <a:latin typeface="Montserrat"/>
                <a:ea typeface="Montserrat"/>
                <a:cs typeface="Montserrat"/>
                <a:sym typeface="Montserrat"/>
              </a:rPr>
              <a:t>else</a:t>
            </a:r>
            <a:r>
              <a:rPr lang="es-419" sz="3000" b="1">
                <a:solidFill>
                  <a:srgbClr val="2E95D3"/>
                </a:solidFill>
                <a:latin typeface="Montserrat"/>
                <a:ea typeface="Montserrat"/>
                <a:cs typeface="Montserrat"/>
                <a:sym typeface="Montserrat"/>
              </a:rPr>
              <a:t> {</a:t>
            </a:r>
            <a:endParaRPr sz="3000" b="1">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3000" b="1">
                <a:solidFill>
                  <a:srgbClr val="E122BB"/>
                </a:solidFill>
                <a:latin typeface="Montserrat"/>
                <a:ea typeface="Montserrat"/>
                <a:cs typeface="Montserrat"/>
                <a:sym typeface="Montserrat"/>
              </a:rPr>
              <a:t>    </a:t>
            </a:r>
            <a:r>
              <a:rPr lang="es-419" sz="3000" b="1">
                <a:solidFill>
                  <a:srgbClr val="666666"/>
                </a:solidFill>
                <a:latin typeface="Montserrat"/>
                <a:ea typeface="Montserrat"/>
                <a:cs typeface="Montserrat"/>
                <a:sym typeface="Montserrat"/>
              </a:rPr>
              <a:t>// Ejecutar si la condición es falsa</a:t>
            </a:r>
            <a:endParaRPr sz="3000" b="1">
              <a:solidFill>
                <a:srgbClr val="666666"/>
              </a:solidFill>
              <a:latin typeface="Montserrat"/>
              <a:ea typeface="Montserrat"/>
              <a:cs typeface="Montserrat"/>
              <a:sym typeface="Montserrat"/>
            </a:endParaRPr>
          </a:p>
          <a:p>
            <a:pPr marL="0" lvl="0" indent="0" algn="l" rtl="0">
              <a:spcBef>
                <a:spcPts val="0"/>
              </a:spcBef>
              <a:spcAft>
                <a:spcPts val="0"/>
              </a:spcAft>
              <a:buNone/>
            </a:pPr>
            <a:r>
              <a:rPr lang="es-419" sz="3000" b="1">
                <a:solidFill>
                  <a:srgbClr val="2E95D3"/>
                </a:solidFill>
                <a:latin typeface="Montserrat"/>
                <a:ea typeface="Montserrat"/>
                <a:cs typeface="Montserrat"/>
                <a:sym typeface="Montserrat"/>
              </a:rPr>
              <a:t>}</a:t>
            </a:r>
            <a:endParaRPr sz="3000" b="1">
              <a:solidFill>
                <a:srgbClr val="2E95D3"/>
              </a:solidFill>
              <a:latin typeface="Montserrat"/>
              <a:ea typeface="Montserrat"/>
              <a:cs typeface="Montserrat"/>
              <a:sym typeface="Montserrat"/>
            </a:endParaRPr>
          </a:p>
        </p:txBody>
      </p:sp>
      <p:sp>
        <p:nvSpPr>
          <p:cNvPr id="98" name="Google Shape;98;p20"/>
          <p:cNvSpPr txBox="1"/>
          <p:nvPr/>
        </p:nvSpPr>
        <p:spPr>
          <a:xfrm>
            <a:off x="479675" y="1033475"/>
            <a:ext cx="8217300" cy="114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700">
                <a:solidFill>
                  <a:schemeClr val="dk2"/>
                </a:solidFill>
                <a:latin typeface="Montserrat"/>
                <a:ea typeface="Montserrat"/>
                <a:cs typeface="Montserrat"/>
                <a:sym typeface="Montserrat"/>
              </a:rPr>
              <a:t>El condicional if-else en Java se utiliza para ejecutar un bloque de código si la condición especificada es verdadera, y otro bloque de código si la condición es falsa.</a:t>
            </a:r>
            <a:endParaRPr sz="17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Condicional IF-ELSE</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pic>
        <p:nvPicPr>
          <p:cNvPr id="104" name="Google Shape;104;p21"/>
          <p:cNvPicPr preferRelativeResize="0"/>
          <p:nvPr/>
        </p:nvPicPr>
        <p:blipFill>
          <a:blip r:embed="rId4">
            <a:alphaModFix/>
          </a:blip>
          <a:stretch>
            <a:fillRect/>
          </a:stretch>
        </p:blipFill>
        <p:spPr>
          <a:xfrm>
            <a:off x="629400" y="1354950"/>
            <a:ext cx="4752975" cy="1400175"/>
          </a:xfrm>
          <a:prstGeom prst="rect">
            <a:avLst/>
          </a:prstGeom>
          <a:noFill/>
          <a:ln>
            <a:noFill/>
          </a:ln>
        </p:spPr>
      </p:pic>
      <p:sp>
        <p:nvSpPr>
          <p:cNvPr id="105" name="Google Shape;105;p21"/>
          <p:cNvSpPr txBox="1"/>
          <p:nvPr/>
        </p:nvSpPr>
        <p:spPr>
          <a:xfrm>
            <a:off x="6828825" y="1625225"/>
            <a:ext cx="1947600" cy="1363800"/>
          </a:xfrm>
          <a:prstGeom prst="rect">
            <a:avLst/>
          </a:prstGeom>
          <a:solidFill>
            <a:srgbClr val="E122B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a:solidFill>
                  <a:schemeClr val="lt1"/>
                </a:solidFill>
              </a:rPr>
              <a:t>En este ejemplo, si la variable edad es mayor o igual a 18, se imprimirá "Eres mayor de edad"; de lo contrario, se imprimirá "Eres menor de edad".</a:t>
            </a:r>
            <a:endParaRPr sz="1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a:solidFill>
                  <a:srgbClr val="E122BB"/>
                </a:solidFill>
                <a:latin typeface="Montserrat"/>
                <a:ea typeface="Montserrat"/>
                <a:cs typeface="Montserrat"/>
                <a:sym typeface="Montserrat"/>
              </a:rPr>
              <a:t>Condicional IF-ELSE anidados</a:t>
            </a: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a:solidFill>
                <a:srgbClr val="E122BB"/>
              </a:solidFill>
              <a:latin typeface="Montserrat"/>
              <a:ea typeface="Montserrat"/>
              <a:cs typeface="Montserrat"/>
              <a:sym typeface="Montserrat"/>
            </a:endParaRPr>
          </a:p>
        </p:txBody>
      </p:sp>
      <p:sp>
        <p:nvSpPr>
          <p:cNvPr id="111" name="Google Shape;111;p22"/>
          <p:cNvSpPr txBox="1"/>
          <p:nvPr/>
        </p:nvSpPr>
        <p:spPr>
          <a:xfrm>
            <a:off x="362550" y="1757975"/>
            <a:ext cx="8465700" cy="30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2600" b="1">
                <a:solidFill>
                  <a:srgbClr val="E122BB"/>
                </a:solidFill>
                <a:latin typeface="Montserrat"/>
                <a:ea typeface="Montserrat"/>
                <a:cs typeface="Montserrat"/>
                <a:sym typeface="Montserrat"/>
              </a:rPr>
              <a:t>if </a:t>
            </a:r>
            <a:r>
              <a:rPr lang="es-419" sz="2600" b="1">
                <a:solidFill>
                  <a:srgbClr val="2E95D3"/>
                </a:solidFill>
                <a:latin typeface="Montserrat"/>
                <a:ea typeface="Montserrat"/>
                <a:cs typeface="Montserrat"/>
                <a:sym typeface="Montserrat"/>
              </a:rPr>
              <a:t>(</a:t>
            </a:r>
            <a:r>
              <a:rPr lang="es-419" sz="2600" b="1">
                <a:solidFill>
                  <a:srgbClr val="9900FF"/>
                </a:solidFill>
                <a:latin typeface="Montserrat"/>
                <a:ea typeface="Montserrat"/>
                <a:cs typeface="Montserrat"/>
                <a:sym typeface="Montserrat"/>
              </a:rPr>
              <a:t>condición1</a:t>
            </a:r>
            <a:r>
              <a:rPr lang="es-419" sz="2600" b="1">
                <a:solidFill>
                  <a:srgbClr val="2E95D3"/>
                </a:solidFill>
                <a:latin typeface="Montserrat"/>
                <a:ea typeface="Montserrat"/>
                <a:cs typeface="Montserrat"/>
                <a:sym typeface="Montserrat"/>
              </a:rPr>
              <a:t>) {</a:t>
            </a:r>
            <a:endParaRPr sz="2600" b="1">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2600" b="1">
                <a:solidFill>
                  <a:srgbClr val="666666"/>
                </a:solidFill>
                <a:latin typeface="Montserrat"/>
                <a:ea typeface="Montserrat"/>
                <a:cs typeface="Montserrat"/>
                <a:sym typeface="Montserrat"/>
              </a:rPr>
              <a:t>    // Ejecutar si la condición1 es verdadera</a:t>
            </a:r>
            <a:endParaRPr sz="2600" b="1">
              <a:solidFill>
                <a:srgbClr val="666666"/>
              </a:solidFill>
              <a:latin typeface="Montserrat"/>
              <a:ea typeface="Montserrat"/>
              <a:cs typeface="Montserrat"/>
              <a:sym typeface="Montserrat"/>
            </a:endParaRPr>
          </a:p>
          <a:p>
            <a:pPr marL="0" lvl="0" indent="0" algn="l" rtl="0">
              <a:spcBef>
                <a:spcPts val="0"/>
              </a:spcBef>
              <a:spcAft>
                <a:spcPts val="0"/>
              </a:spcAft>
              <a:buNone/>
            </a:pPr>
            <a:r>
              <a:rPr lang="es-419" sz="2600" b="1">
                <a:solidFill>
                  <a:srgbClr val="2E95D3"/>
                </a:solidFill>
                <a:latin typeface="Montserrat"/>
                <a:ea typeface="Montserrat"/>
                <a:cs typeface="Montserrat"/>
                <a:sym typeface="Montserrat"/>
              </a:rPr>
              <a:t>}</a:t>
            </a:r>
            <a:r>
              <a:rPr lang="es-419" sz="2600" b="1">
                <a:solidFill>
                  <a:srgbClr val="E122BB"/>
                </a:solidFill>
                <a:latin typeface="Montserrat"/>
                <a:ea typeface="Montserrat"/>
                <a:cs typeface="Montserrat"/>
                <a:sym typeface="Montserrat"/>
              </a:rPr>
              <a:t> else if </a:t>
            </a:r>
            <a:r>
              <a:rPr lang="es-419" sz="2600" b="1">
                <a:solidFill>
                  <a:srgbClr val="2E95D3"/>
                </a:solidFill>
                <a:latin typeface="Montserrat"/>
                <a:ea typeface="Montserrat"/>
                <a:cs typeface="Montserrat"/>
                <a:sym typeface="Montserrat"/>
              </a:rPr>
              <a:t>(</a:t>
            </a:r>
            <a:r>
              <a:rPr lang="es-419" sz="2600" b="1">
                <a:solidFill>
                  <a:srgbClr val="9900FF"/>
                </a:solidFill>
                <a:latin typeface="Montserrat"/>
                <a:ea typeface="Montserrat"/>
                <a:cs typeface="Montserrat"/>
                <a:sym typeface="Montserrat"/>
              </a:rPr>
              <a:t>condición2</a:t>
            </a:r>
            <a:r>
              <a:rPr lang="es-419" sz="2600" b="1">
                <a:solidFill>
                  <a:srgbClr val="2E95D3"/>
                </a:solidFill>
                <a:latin typeface="Montserrat"/>
                <a:ea typeface="Montserrat"/>
                <a:cs typeface="Montserrat"/>
                <a:sym typeface="Montserrat"/>
              </a:rPr>
              <a:t>) {</a:t>
            </a:r>
            <a:endParaRPr sz="2600" b="1">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2600" b="1">
                <a:solidFill>
                  <a:srgbClr val="666666"/>
                </a:solidFill>
                <a:latin typeface="Montserrat"/>
                <a:ea typeface="Montserrat"/>
                <a:cs typeface="Montserrat"/>
                <a:sym typeface="Montserrat"/>
              </a:rPr>
              <a:t>    // Ejecutar si la condición2 es verdadera</a:t>
            </a:r>
            <a:endParaRPr sz="2600" b="1">
              <a:solidFill>
                <a:srgbClr val="666666"/>
              </a:solidFill>
              <a:latin typeface="Montserrat"/>
              <a:ea typeface="Montserrat"/>
              <a:cs typeface="Montserrat"/>
              <a:sym typeface="Montserrat"/>
            </a:endParaRPr>
          </a:p>
          <a:p>
            <a:pPr marL="0" lvl="0" indent="0" algn="l" rtl="0">
              <a:spcBef>
                <a:spcPts val="0"/>
              </a:spcBef>
              <a:spcAft>
                <a:spcPts val="0"/>
              </a:spcAft>
              <a:buNone/>
            </a:pPr>
            <a:r>
              <a:rPr lang="es-419" sz="2600" b="1">
                <a:solidFill>
                  <a:srgbClr val="2E95D3"/>
                </a:solidFill>
                <a:latin typeface="Montserrat"/>
                <a:ea typeface="Montserrat"/>
                <a:cs typeface="Montserrat"/>
                <a:sym typeface="Montserrat"/>
              </a:rPr>
              <a:t>}</a:t>
            </a:r>
            <a:r>
              <a:rPr lang="es-419" sz="2600" b="1">
                <a:solidFill>
                  <a:srgbClr val="E122BB"/>
                </a:solidFill>
                <a:latin typeface="Montserrat"/>
                <a:ea typeface="Montserrat"/>
                <a:cs typeface="Montserrat"/>
                <a:sym typeface="Montserrat"/>
              </a:rPr>
              <a:t> else </a:t>
            </a:r>
            <a:r>
              <a:rPr lang="es-419" sz="2600" b="1">
                <a:solidFill>
                  <a:srgbClr val="2E95D3"/>
                </a:solidFill>
                <a:latin typeface="Montserrat"/>
                <a:ea typeface="Montserrat"/>
                <a:cs typeface="Montserrat"/>
                <a:sym typeface="Montserrat"/>
              </a:rPr>
              <a:t>{</a:t>
            </a:r>
            <a:endParaRPr sz="2600" b="1">
              <a:solidFill>
                <a:srgbClr val="2E95D3"/>
              </a:solidFill>
              <a:latin typeface="Montserrat"/>
              <a:ea typeface="Montserrat"/>
              <a:cs typeface="Montserrat"/>
              <a:sym typeface="Montserrat"/>
            </a:endParaRPr>
          </a:p>
          <a:p>
            <a:pPr marL="0" lvl="0" indent="0" algn="l" rtl="0">
              <a:spcBef>
                <a:spcPts val="0"/>
              </a:spcBef>
              <a:spcAft>
                <a:spcPts val="0"/>
              </a:spcAft>
              <a:buNone/>
            </a:pPr>
            <a:r>
              <a:rPr lang="es-419" sz="2600" b="1">
                <a:solidFill>
                  <a:srgbClr val="666666"/>
                </a:solidFill>
                <a:latin typeface="Montserrat"/>
                <a:ea typeface="Montserrat"/>
                <a:cs typeface="Montserrat"/>
                <a:sym typeface="Montserrat"/>
              </a:rPr>
              <a:t>    // Si ninguna de las anteriores es verdadera</a:t>
            </a:r>
            <a:endParaRPr sz="2600" b="1">
              <a:solidFill>
                <a:srgbClr val="666666"/>
              </a:solidFill>
              <a:latin typeface="Montserrat"/>
              <a:ea typeface="Montserrat"/>
              <a:cs typeface="Montserrat"/>
              <a:sym typeface="Montserrat"/>
            </a:endParaRPr>
          </a:p>
          <a:p>
            <a:pPr marL="0" lvl="0" indent="0" algn="l" rtl="0">
              <a:spcBef>
                <a:spcPts val="0"/>
              </a:spcBef>
              <a:spcAft>
                <a:spcPts val="0"/>
              </a:spcAft>
              <a:buNone/>
            </a:pPr>
            <a:r>
              <a:rPr lang="es-419" sz="2600" b="1">
                <a:solidFill>
                  <a:srgbClr val="2E95D3"/>
                </a:solidFill>
                <a:latin typeface="Montserrat"/>
                <a:ea typeface="Montserrat"/>
                <a:cs typeface="Montserrat"/>
                <a:sym typeface="Montserrat"/>
              </a:rPr>
              <a:t>}</a:t>
            </a:r>
            <a:endParaRPr sz="2600" b="1">
              <a:solidFill>
                <a:srgbClr val="2E95D3"/>
              </a:solidFill>
              <a:latin typeface="Montserrat"/>
              <a:ea typeface="Montserrat"/>
              <a:cs typeface="Montserrat"/>
              <a:sym typeface="Montserrat"/>
            </a:endParaRPr>
          </a:p>
        </p:txBody>
      </p:sp>
      <p:sp>
        <p:nvSpPr>
          <p:cNvPr id="112" name="Google Shape;112;p22"/>
          <p:cNvSpPr txBox="1"/>
          <p:nvPr/>
        </p:nvSpPr>
        <p:spPr>
          <a:xfrm>
            <a:off x="479675" y="1033475"/>
            <a:ext cx="8217300" cy="7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a:solidFill>
                  <a:schemeClr val="dk2"/>
                </a:solidFill>
                <a:latin typeface="Montserrat"/>
                <a:ea typeface="Montserrat"/>
                <a:cs typeface="Montserrat"/>
                <a:sym typeface="Montserrat"/>
              </a:rPr>
              <a:t>Los condicionales if-else anidados en Java permiten verificar múltiples condiciones.</a:t>
            </a:r>
            <a:endParaRPr sz="1800">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Macintosh PowerPoint</Application>
  <PresentationFormat>On-screen Show (16:9)</PresentationFormat>
  <Paragraphs>116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 ExtraBold</vt:lpstr>
      <vt:lpstr>Montserrat</vt:lpstr>
      <vt:lpstr>Aptos Narrow</vt:lpstr>
      <vt:lpstr>Montserrat Medium</vt:lpstr>
      <vt:lpstr>Arial</vt:lpstr>
      <vt:lpstr>Simple Light</vt:lpstr>
      <vt:lpstr>Estructuras de control de Flujo: IF y Ternarios</vt:lpstr>
      <vt:lpstr>Operadores relacionales y booleanos </vt:lpstr>
      <vt:lpstr>Operadores relacionales y booleanos </vt:lpstr>
      <vt:lpstr>Condicional IF</vt:lpstr>
      <vt:lpstr>Condicional IF  </vt:lpstr>
      <vt:lpstr>Condicional IF  </vt:lpstr>
      <vt:lpstr>Condicional IF-ELSE  </vt:lpstr>
      <vt:lpstr>Condicional IF-ELSE    </vt:lpstr>
      <vt:lpstr>Condicional IF-ELSE anidados  </vt:lpstr>
      <vt:lpstr>Condicional IF-ELSE anidados    </vt:lpstr>
      <vt:lpstr>Condicional switch</vt:lpstr>
      <vt:lpstr>Sintaxis de un Condicional switch  </vt:lpstr>
      <vt:lpstr>Condicional switch </vt:lpstr>
      <vt:lpstr>A tener en cuenta con el condicional switch   </vt:lpstr>
      <vt:lpstr>Operador ternario</vt:lpstr>
      <vt:lpstr>Sintaxis del operador ternario  </vt:lpstr>
      <vt:lpstr>Sintaxis del operador ternario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control de Flujo: IF y Ternarios</dc:title>
  <cp:lastModifiedBy>Juan Facundo Uferer Ferreyra</cp:lastModifiedBy>
  <cp:revision>1</cp:revision>
  <dcterms:modified xsi:type="dcterms:W3CDTF">2024-04-09T20:35:21Z</dcterms:modified>
</cp:coreProperties>
</file>