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67" r:id="rId4"/>
    <p:sldId id="258" r:id="rId5"/>
    <p:sldId id="259" r:id="rId6"/>
    <p:sldId id="269" r:id="rId7"/>
    <p:sldId id="270" r:id="rId8"/>
    <p:sldId id="271" r:id="rId9"/>
    <p:sldId id="260" r:id="rId10"/>
    <p:sldId id="261" r:id="rId11"/>
    <p:sldId id="268" r:id="rId12"/>
    <p:sldId id="262" r:id="rId13"/>
    <p:sldId id="263" r:id="rId14"/>
    <p:sldId id="264" r:id="rId15"/>
    <p:sldId id="265" r:id="rId16"/>
    <p:sldId id="266" r:id="rId17"/>
  </p:sldIdLst>
  <p:sldSz cx="9144000" cy="5143500" type="screen16x9"/>
  <p:notesSz cx="6858000" cy="9144000"/>
  <p:embeddedFontLst>
    <p:embeddedFont>
      <p:font typeface="Montserrat" pitchFamily="2" charset="77"/>
      <p:regular r:id="rId19"/>
      <p:bold r:id="rId20"/>
      <p:italic r:id="rId21"/>
      <p:boldItalic r:id="rId22"/>
    </p:embeddedFont>
    <p:embeddedFont>
      <p:font typeface="Montserrat ExtraBold" pitchFamily="2" charset="77"/>
      <p:bold r:id="rId23"/>
      <p:italic r:id="rId24"/>
      <p:boldItalic r:id="rId25"/>
    </p:embeddedFont>
    <p:embeddedFont>
      <p:font typeface="Montserrat Medium" pitchFamily="2" charset="77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49"/>
  </p:normalViewPr>
  <p:slideViewPr>
    <p:cSldViewPr snapToGrid="0">
      <p:cViewPr varScale="1">
        <p:scale>
          <a:sx n="186" d="100"/>
          <a:sy n="186" d="100"/>
        </p:scale>
        <p:origin x="134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4c32d58e4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4c32d58e4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f4c32d58e4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f4c32d58e4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886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f4c32d58e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f4c32d58e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6b370ab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6b370ab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6b370abc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6b370abc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6b370abc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6b370abc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6b370abc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6b370abc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4c32d58e4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4c32d58e4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4c32d58e4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4c32d58e4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120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4c32d58e4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4c32d58e4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f4c32d58e4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f4c32d58e4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4c32d58e4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4c32d58e4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117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4c32d58e4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4c32d58e4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248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f4c32d58e4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f4c32d58e4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399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f4c32d58e4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f4c32d58e4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7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E122B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Estructuras de control de Flujo:</a:t>
            </a:r>
            <a:endParaRPr>
              <a:solidFill>
                <a:srgbClr val="E122B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E122B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Iteradores</a:t>
            </a:r>
            <a:endParaRPr>
              <a:solidFill>
                <a:srgbClr val="E122B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253325" y="113350"/>
            <a:ext cx="8520600" cy="4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E122B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Programación I</a:t>
            </a:r>
            <a:endParaRPr sz="1700">
              <a:solidFill>
                <a:srgbClr val="E122B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233425" y="144925"/>
            <a:ext cx="85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2920" b="1">
                <a:solidFill>
                  <a:srgbClr val="E122BB"/>
                </a:solidFill>
                <a:latin typeface="Montserrat"/>
                <a:ea typeface="Montserrat"/>
                <a:cs typeface="Montserrat"/>
                <a:sym typeface="Montserrat"/>
              </a:rPr>
              <a:t>Sintaxis bucle for</a:t>
            </a:r>
            <a:endParaRPr sz="2920"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920"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920"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321325" y="958350"/>
            <a:ext cx="8418900" cy="16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30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for (</a:t>
            </a:r>
            <a:r>
              <a:rPr lang="es-419" sz="3000" b="1" dirty="0">
                <a:solidFill>
                  <a:srgbClr val="E122BB"/>
                </a:solidFill>
                <a:latin typeface="Montserrat"/>
                <a:ea typeface="Montserrat"/>
                <a:cs typeface="Montserrat"/>
                <a:sym typeface="Montserrat"/>
              </a:rPr>
              <a:t>inicialización</a:t>
            </a:r>
            <a:r>
              <a:rPr lang="es-419" sz="30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; </a:t>
            </a:r>
            <a:r>
              <a:rPr lang="es-419" sz="3000" b="1" dirty="0">
                <a:solidFill>
                  <a:srgbClr val="2E95D3"/>
                </a:solidFill>
                <a:latin typeface="Montserrat"/>
                <a:ea typeface="Montserrat"/>
                <a:cs typeface="Montserrat"/>
                <a:sym typeface="Montserrat"/>
              </a:rPr>
              <a:t>condición</a:t>
            </a:r>
            <a:r>
              <a:rPr lang="es-419" sz="30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; </a:t>
            </a:r>
            <a:r>
              <a:rPr lang="es-419" sz="3000" b="1" dirty="0">
                <a:solidFill>
                  <a:srgbClr val="9900FF"/>
                </a:solidFill>
                <a:latin typeface="Montserrat"/>
                <a:ea typeface="Montserrat"/>
                <a:cs typeface="Montserrat"/>
                <a:sym typeface="Montserrat"/>
              </a:rPr>
              <a:t>iteración</a:t>
            </a:r>
            <a:r>
              <a:rPr lang="es-419" sz="30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 {</a:t>
            </a:r>
            <a:endParaRPr sz="3000"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30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s-419" sz="3000" b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// cuerpo del bucle</a:t>
            </a:r>
            <a:endParaRPr sz="3000" b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3000"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ctrTitle"/>
          </p:nvPr>
        </p:nvSpPr>
        <p:spPr>
          <a:xfrm>
            <a:off x="311700" y="238500"/>
            <a:ext cx="8520600" cy="8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E122B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Bucle For </a:t>
            </a:r>
            <a:endParaRPr>
              <a:solidFill>
                <a:srgbClr val="E122B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88;p18">
            <a:extLst>
              <a:ext uri="{FF2B5EF4-FFF2-40B4-BE49-F238E27FC236}">
                <a16:creationId xmlns:a16="http://schemas.microsoft.com/office/drawing/2014/main" id="{5378DB75-0001-CFC2-7E09-266D5CEF3804}"/>
              </a:ext>
            </a:extLst>
          </p:cNvPr>
          <p:cNvSpPr txBox="1"/>
          <p:nvPr/>
        </p:nvSpPr>
        <p:spPr>
          <a:xfrm>
            <a:off x="601510" y="1049400"/>
            <a:ext cx="8159100" cy="3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La inicialización</a:t>
            </a:r>
            <a:r>
              <a:rPr lang="es-419" sz="18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se ejecuta una vez antes de que comience la iteración del bucle. Es donde generalmente se inicializan las variables de control del bucle.</a:t>
            </a:r>
            <a:endParaRPr sz="18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La condición</a:t>
            </a:r>
            <a:r>
              <a:rPr lang="es-419" sz="18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es una expresión booleana que se evalúa antes de cada iteración del bucle. Si la condición es verdadera, se ejecuta el cuerpo del bucle; si es falsa, el bucle termina y la ejecución continúa con la instrucción siguiente al bucle for.</a:t>
            </a:r>
            <a:endParaRPr sz="18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La expresión de iteración</a:t>
            </a:r>
            <a:r>
              <a:rPr lang="es-419" sz="18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se ejecuta al final de cada iteración del bucle, generalmente se utiliza para actualizar las variables de control del bucle.</a:t>
            </a:r>
            <a:endParaRPr sz="18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478273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233425" y="144925"/>
            <a:ext cx="85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2920" b="1">
                <a:solidFill>
                  <a:srgbClr val="E122BB"/>
                </a:solidFill>
                <a:latin typeface="Montserrat"/>
                <a:ea typeface="Montserrat"/>
                <a:cs typeface="Montserrat"/>
                <a:sym typeface="Montserrat"/>
              </a:rPr>
              <a:t>Sintaxis bucle for</a:t>
            </a:r>
            <a:endParaRPr sz="2920"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920"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920"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920"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225" y="1346999"/>
            <a:ext cx="5501668" cy="87936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6208775" y="1347000"/>
            <a:ext cx="2782500" cy="3148200"/>
          </a:xfrm>
          <a:prstGeom prst="rect">
            <a:avLst/>
          </a:prstGeom>
          <a:solidFill>
            <a:srgbClr val="E122B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La inicialización es int i = 0;, lo que inicializa la variable i con un valor de 0.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La condición es i &lt; 5;, que verifica si i es menor que 5 antes de cada iteración.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La expresión de iteración es i++, que incrementa i en 1 después de cada iteración.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Este bucle imprimirá los valores de i desde 0 hasta 4. Una vez que i llega a 5, la condición i &lt; 5 se vuelve falsa y el bucle termina.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ctrTitle"/>
          </p:nvPr>
        </p:nvSpPr>
        <p:spPr>
          <a:xfrm>
            <a:off x="311700" y="238500"/>
            <a:ext cx="8520600" cy="8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E122B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Bucle For-Each </a:t>
            </a:r>
            <a:endParaRPr>
              <a:solidFill>
                <a:srgbClr val="E122B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866350" y="1264400"/>
            <a:ext cx="7641000" cy="3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El bucle for-each, también conocido como bucle mejorado, es una estructura de control en Java que permite recorrer fácilmente todos los elementos de una colección o un arreglo sin necesidad de utilizar un índice explícito. Esto hace que el código sea más limpio y fácil de entender.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 especialmente útil cuando necesitas recorrer todos los elementos de una colección o un arreglo sin preocuparte por el índice de cada elemento. Además, el código es más conciso y fácil de entender en comparación con el bucle for tradicional.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233425" y="144925"/>
            <a:ext cx="85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920" b="1">
                <a:solidFill>
                  <a:srgbClr val="E122BB"/>
                </a:solidFill>
                <a:latin typeface="Montserrat"/>
                <a:ea typeface="Montserrat"/>
                <a:cs typeface="Montserrat"/>
                <a:sym typeface="Montserrat"/>
              </a:rPr>
              <a:t>Sintaxis del bucle for-each</a:t>
            </a:r>
            <a:endParaRPr sz="2920"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20"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920"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920"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920"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349775" y="1002725"/>
            <a:ext cx="8418900" cy="21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3900" b="1">
                <a:solidFill>
                  <a:srgbClr val="2E95D3"/>
                </a:solidFill>
                <a:latin typeface="Montserrat"/>
                <a:ea typeface="Montserrat"/>
                <a:cs typeface="Montserrat"/>
                <a:sym typeface="Montserrat"/>
              </a:rPr>
              <a:t>for (</a:t>
            </a:r>
            <a:r>
              <a:rPr lang="es-419" sz="3900" b="1">
                <a:solidFill>
                  <a:srgbClr val="E122BB"/>
                </a:solidFill>
                <a:latin typeface="Montserrat"/>
                <a:ea typeface="Montserrat"/>
                <a:cs typeface="Montserrat"/>
                <a:sym typeface="Montserrat"/>
              </a:rPr>
              <a:t>tipo elemento</a:t>
            </a:r>
            <a:r>
              <a:rPr lang="es-419" sz="3900" b="1">
                <a:solidFill>
                  <a:srgbClr val="2E95D3"/>
                </a:solidFill>
                <a:latin typeface="Montserrat"/>
                <a:ea typeface="Montserrat"/>
                <a:cs typeface="Montserrat"/>
                <a:sym typeface="Montserrat"/>
              </a:rPr>
              <a:t> : </a:t>
            </a:r>
            <a:r>
              <a:rPr lang="es-419" sz="3900" b="1">
                <a:solidFill>
                  <a:srgbClr val="E122BB"/>
                </a:solidFill>
                <a:latin typeface="Montserrat"/>
                <a:ea typeface="Montserrat"/>
                <a:cs typeface="Montserrat"/>
                <a:sym typeface="Montserrat"/>
              </a:rPr>
              <a:t>colección</a:t>
            </a:r>
            <a:r>
              <a:rPr lang="es-419" sz="3900" b="1">
                <a:solidFill>
                  <a:srgbClr val="2E95D3"/>
                </a:solidFill>
                <a:latin typeface="Montserrat"/>
                <a:ea typeface="Montserrat"/>
                <a:cs typeface="Montserrat"/>
                <a:sym typeface="Montserrat"/>
              </a:rPr>
              <a:t>) {</a:t>
            </a:r>
            <a:endParaRPr sz="3900" b="1">
              <a:solidFill>
                <a:srgbClr val="2E95D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3900" b="1">
                <a:solidFill>
                  <a:srgbClr val="2E95D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s-419" sz="39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// Cuerpo del bucle</a:t>
            </a:r>
            <a:endParaRPr sz="3900" b="1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3900" b="1">
                <a:solidFill>
                  <a:srgbClr val="2E95D3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3900" b="1">
              <a:solidFill>
                <a:srgbClr val="2E95D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900" b="1">
              <a:solidFill>
                <a:srgbClr val="2E95D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9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545850" y="3488850"/>
            <a:ext cx="8159100" cy="13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tipo es el tipo de dato de los elementos de la colección.</a:t>
            </a:r>
            <a:endParaRPr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elemento es una variable que representa cada elemento de la colección en cada iteración del bucle.</a:t>
            </a:r>
            <a:endParaRPr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colección es la colección o arreglo a recorrer.</a:t>
            </a:r>
            <a:endParaRPr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233425" y="144925"/>
            <a:ext cx="85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920" b="1">
                <a:solidFill>
                  <a:srgbClr val="E122BB"/>
                </a:solidFill>
                <a:latin typeface="Montserrat"/>
                <a:ea typeface="Montserrat"/>
                <a:cs typeface="Montserrat"/>
                <a:sym typeface="Montserrat"/>
              </a:rPr>
              <a:t>Uso del bucle for-each con un arreglo</a:t>
            </a:r>
            <a:endParaRPr sz="2920"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20"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920"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920"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920"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920"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700" y="1416374"/>
            <a:ext cx="6182433" cy="248771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/>
        </p:nvSpPr>
        <p:spPr>
          <a:xfrm>
            <a:off x="6735725" y="2268000"/>
            <a:ext cx="2216400" cy="2204400"/>
          </a:xfrm>
          <a:prstGeom prst="rect">
            <a:avLst/>
          </a:prstGeom>
          <a:solidFill>
            <a:srgbClr val="E122B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lt1"/>
                </a:solidFill>
              </a:rPr>
              <a:t>En este ejemplo, el bucle for-each itera sobre todos los elementos del arreglo nombres. En cada iteración, la variable nombre toma el valor de un elemento del arreglo y se ejecuta el bloque de código dentro del bucle, que en este caso simplemente imprime el nombre en la consola.</a:t>
            </a:r>
            <a:endParaRPr sz="12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233425" y="144925"/>
            <a:ext cx="85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2920" b="1">
                <a:solidFill>
                  <a:srgbClr val="E122BB"/>
                </a:solidFill>
                <a:latin typeface="Montserrat"/>
                <a:ea typeface="Montserrat"/>
                <a:cs typeface="Montserrat"/>
                <a:sym typeface="Montserrat"/>
              </a:rPr>
              <a:t>Uso del bucle for-each con un arreglo</a:t>
            </a:r>
            <a:endParaRPr sz="2920"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920"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920"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920"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920"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920"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3"/>
          <p:cNvSpPr txBox="1"/>
          <p:nvPr/>
        </p:nvSpPr>
        <p:spPr>
          <a:xfrm>
            <a:off x="6735725" y="2268000"/>
            <a:ext cx="2216400" cy="1540800"/>
          </a:xfrm>
          <a:prstGeom prst="rect">
            <a:avLst/>
          </a:prstGeom>
          <a:solidFill>
            <a:srgbClr val="E122B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En este ejemplo, el bucle for-each itera sobre todos los elementos del ArrayList numeros. En cada iteración, la variable num toma el valor de un elemento del ArrayList y se imprime en la consola.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025" y="1330525"/>
            <a:ext cx="573405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9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E122B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Bucle while </a:t>
            </a:r>
            <a:endParaRPr>
              <a:solidFill>
                <a:srgbClr val="E122B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783625" y="1692274"/>
            <a:ext cx="7769400" cy="226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El bucle while en Java se utiliza para repetir un bloque de código mientras una condición especificada sea verdadera.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419" sz="18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El bloque de código se ejecutará repetidamente mientras la condición se evalúe como verdadera. Si la condición es falsa al principio, el bloque de código no se ejecutará en absoluto.</a:t>
            </a:r>
            <a:endParaRPr sz="18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9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rgbClr val="E122B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Bucle while </a:t>
            </a:r>
            <a:endParaRPr dirty="0">
              <a:solidFill>
                <a:srgbClr val="E122B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68;p15">
            <a:extLst>
              <a:ext uri="{FF2B5EF4-FFF2-40B4-BE49-F238E27FC236}">
                <a16:creationId xmlns:a16="http://schemas.microsoft.com/office/drawing/2014/main" id="{A8CFAB38-32D9-6AE0-A7E3-A3A507A1FC9C}"/>
              </a:ext>
            </a:extLst>
          </p:cNvPr>
          <p:cNvSpPr txBox="1"/>
          <p:nvPr/>
        </p:nvSpPr>
        <p:spPr>
          <a:xfrm>
            <a:off x="411608" y="1611445"/>
            <a:ext cx="8520600" cy="24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6400" lvl="0" indent="-285750" algn="l" rtl="0">
              <a:spcBef>
                <a:spcPts val="0"/>
              </a:spcBef>
              <a:spcAft>
                <a:spcPts val="0"/>
              </a:spcAft>
              <a:buSzPts val="1700"/>
              <a:buFont typeface="System Font Regular"/>
              <a:buChar char="🟣"/>
            </a:pPr>
            <a:r>
              <a:rPr lang="es-419" sz="1700" dirty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La condición es una expresión booleana que se evalúa antes de cada iteración del bucle.</a:t>
            </a:r>
            <a:endParaRPr sz="1700" dirty="0">
              <a:solidFill>
                <a:schemeClr val="bg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06400" lvl="0" indent="-285750" algn="l" rtl="0">
              <a:spcBef>
                <a:spcPts val="0"/>
              </a:spcBef>
              <a:spcAft>
                <a:spcPts val="0"/>
              </a:spcAft>
              <a:buSzPts val="1700"/>
              <a:buFont typeface="System Font Regular"/>
              <a:buChar char="🟣"/>
            </a:pPr>
            <a:r>
              <a:rPr lang="es-419" sz="1700" dirty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 la condición es verdadera, se ejecuta el bloque de código.</a:t>
            </a:r>
            <a:endParaRPr sz="1700" dirty="0">
              <a:solidFill>
                <a:schemeClr val="bg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06400" lvl="0" indent="-285750" algn="l" rtl="0">
              <a:spcBef>
                <a:spcPts val="0"/>
              </a:spcBef>
              <a:spcAft>
                <a:spcPts val="0"/>
              </a:spcAft>
              <a:buSzPts val="1700"/>
              <a:buFont typeface="System Font Regular"/>
              <a:buChar char="🟣"/>
            </a:pPr>
            <a:r>
              <a:rPr lang="es-419" sz="1700" dirty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Una vez que el bloque de código se ejecuta, la condición se evalúa nuevamente.</a:t>
            </a:r>
            <a:endParaRPr sz="1700" dirty="0">
              <a:solidFill>
                <a:schemeClr val="bg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06400" lvl="0" indent="-285750" algn="l" rtl="0">
              <a:spcBef>
                <a:spcPts val="0"/>
              </a:spcBef>
              <a:spcAft>
                <a:spcPts val="0"/>
              </a:spcAft>
              <a:buSzPts val="1700"/>
              <a:buFont typeface="System Font Regular"/>
              <a:buChar char="🟣"/>
            </a:pPr>
            <a:r>
              <a:rPr lang="es-419" sz="1700" dirty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El bucle continuará ejecutándose mientras la condición sea verdadera.</a:t>
            </a:r>
            <a:endParaRPr sz="1700" dirty="0">
              <a:solidFill>
                <a:schemeClr val="bg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06400" lvl="0" indent="-285750" algn="l" rtl="0">
              <a:spcBef>
                <a:spcPts val="0"/>
              </a:spcBef>
              <a:spcAft>
                <a:spcPts val="0"/>
              </a:spcAft>
              <a:buSzPts val="1700"/>
              <a:buFont typeface="System Font Regular"/>
              <a:buChar char="🟣"/>
            </a:pPr>
            <a:r>
              <a:rPr lang="es-419" sz="1700" dirty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 la condición es falsa desde el principio, el bloque de código no se ejecutará.</a:t>
            </a:r>
            <a:endParaRPr sz="1700" dirty="0">
              <a:solidFill>
                <a:schemeClr val="bg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2514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33425" y="144925"/>
            <a:ext cx="85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2920" b="1">
                <a:solidFill>
                  <a:srgbClr val="E122BB"/>
                </a:solidFill>
                <a:latin typeface="Montserrat"/>
                <a:ea typeface="Montserrat"/>
                <a:cs typeface="Montserrat"/>
                <a:sym typeface="Montserrat"/>
              </a:rPr>
              <a:t>Bucle while </a:t>
            </a:r>
            <a:endParaRPr sz="2920"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920"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920"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362550" y="993725"/>
            <a:ext cx="8465700" cy="380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 b="1" dirty="0">
                <a:solidFill>
                  <a:srgbClr val="E122BB"/>
                </a:solidFill>
                <a:latin typeface="Montserrat"/>
                <a:ea typeface="Montserrat"/>
                <a:cs typeface="Montserrat"/>
                <a:sym typeface="Montserrat"/>
              </a:rPr>
              <a:t>while </a:t>
            </a:r>
            <a:r>
              <a:rPr lang="es-419" sz="4000" b="1" dirty="0">
                <a:solidFill>
                  <a:srgbClr val="2E95D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s-419" sz="4000" b="1" dirty="0">
                <a:solidFill>
                  <a:srgbClr val="9900FF"/>
                </a:solidFill>
                <a:latin typeface="Montserrat"/>
                <a:ea typeface="Montserrat"/>
                <a:cs typeface="Montserrat"/>
                <a:sym typeface="Montserrat"/>
              </a:rPr>
              <a:t>condición</a:t>
            </a:r>
            <a:r>
              <a:rPr lang="es-419" sz="4000" b="1" dirty="0">
                <a:solidFill>
                  <a:srgbClr val="2E95D3"/>
                </a:solidFill>
                <a:latin typeface="Montserrat"/>
                <a:ea typeface="Montserrat"/>
                <a:cs typeface="Montserrat"/>
                <a:sym typeface="Montserrat"/>
              </a:rPr>
              <a:t>) {</a:t>
            </a:r>
            <a:endParaRPr sz="4000" b="1" dirty="0">
              <a:solidFill>
                <a:srgbClr val="2E95D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 b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   /** Ejecutar mientras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 b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         la condición sea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 b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         verdadera */</a:t>
            </a:r>
            <a:endParaRPr sz="4000" b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 b="1" dirty="0">
                <a:solidFill>
                  <a:srgbClr val="2E95D3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4000" b="1" dirty="0">
              <a:solidFill>
                <a:srgbClr val="2E95D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233425" y="144925"/>
            <a:ext cx="85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2920" b="1">
                <a:solidFill>
                  <a:srgbClr val="E122BB"/>
                </a:solidFill>
                <a:latin typeface="Montserrat"/>
                <a:ea typeface="Montserrat"/>
                <a:cs typeface="Montserrat"/>
                <a:sym typeface="Montserrat"/>
              </a:rPr>
              <a:t>Sintaxis del operador ternario</a:t>
            </a:r>
            <a:endParaRPr sz="2920"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920"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920"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6653950" y="1555950"/>
            <a:ext cx="2209200" cy="2031600"/>
          </a:xfrm>
          <a:prstGeom prst="rect">
            <a:avLst/>
          </a:prstGeom>
          <a:solidFill>
            <a:srgbClr val="E122B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En este ejemplo, el bucle while se ejecutará mientras el valor de contador sea menor que 5. En cada iteración, se imprime el valor del contador y luego se incrementa en 1. Cuando contador alcanza el valor de 5, la condición contador &lt; 5 se vuelve falsa y el bucle se detiene.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800" y="1410600"/>
            <a:ext cx="477202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9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rgbClr val="E122B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Bucle do-while </a:t>
            </a:r>
          </a:p>
        </p:txBody>
      </p:sp>
      <p:sp>
        <p:nvSpPr>
          <p:cNvPr id="2" name="Google Shape;68;p15">
            <a:extLst>
              <a:ext uri="{FF2B5EF4-FFF2-40B4-BE49-F238E27FC236}">
                <a16:creationId xmlns:a16="http://schemas.microsoft.com/office/drawing/2014/main" id="{A8CFAB38-32D9-6AE0-A7E3-A3A507A1FC9C}"/>
              </a:ext>
            </a:extLst>
          </p:cNvPr>
          <p:cNvSpPr txBox="1"/>
          <p:nvPr/>
        </p:nvSpPr>
        <p:spPr>
          <a:xfrm>
            <a:off x="411608" y="1611445"/>
            <a:ext cx="8520600" cy="24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6400" lvl="0" indent="-285750" algn="l" rtl="0">
              <a:spcBef>
                <a:spcPts val="0"/>
              </a:spcBef>
              <a:spcAft>
                <a:spcPts val="0"/>
              </a:spcAft>
              <a:buSzPts val="1700"/>
              <a:buFont typeface="System Font Regular"/>
              <a:buChar char="🟣"/>
            </a:pPr>
            <a:r>
              <a:rPr lang="es-419" sz="1700" dirty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 una estructura de control que permite repetir un bloque de código mientras una condición especificada sea verdadera. </a:t>
            </a:r>
          </a:p>
          <a:p>
            <a:pPr marL="406400" lvl="0" indent="-285750" algn="l" rtl="0">
              <a:spcBef>
                <a:spcPts val="0"/>
              </a:spcBef>
              <a:spcAft>
                <a:spcPts val="0"/>
              </a:spcAft>
              <a:buSzPts val="1700"/>
              <a:buFont typeface="System Font Regular"/>
              <a:buChar char="🟣"/>
            </a:pPr>
            <a:r>
              <a:rPr lang="es-419" sz="1700" dirty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El bloque de código dentro del bucle do-while se ejecutará al menos una vez, ya que la condición se evalúa después de la ejecución del bloque.</a:t>
            </a:r>
          </a:p>
          <a:p>
            <a:pPr marL="406400" lvl="0" indent="-285750" algn="l" rtl="0">
              <a:spcBef>
                <a:spcPts val="0"/>
              </a:spcBef>
              <a:spcAft>
                <a:spcPts val="0"/>
              </a:spcAft>
              <a:buSzPts val="1700"/>
              <a:buFont typeface="System Font Regular"/>
              <a:buChar char="🟣"/>
            </a:pPr>
            <a:r>
              <a:rPr lang="es-419" sz="1700" dirty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 la condición es verdadera después de la primera ejecución, el bloque de código se ejecutará nuevamente. Esto continuará hasta que la condición sea falsa.</a:t>
            </a:r>
            <a:endParaRPr sz="1700" dirty="0">
              <a:solidFill>
                <a:schemeClr val="bg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7184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33425" y="144925"/>
            <a:ext cx="85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2920" b="1" dirty="0">
                <a:solidFill>
                  <a:srgbClr val="E122BB"/>
                </a:solidFill>
                <a:latin typeface="Montserrat"/>
                <a:ea typeface="Montserrat"/>
                <a:cs typeface="Montserrat"/>
                <a:sym typeface="Montserrat"/>
              </a:rPr>
              <a:t>Bucle do-while  </a:t>
            </a:r>
            <a:endParaRPr sz="2920" b="1" dirty="0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920" b="1" dirty="0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920" b="1" dirty="0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316259" y="1361287"/>
            <a:ext cx="8676995" cy="3364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00" b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do</a:t>
            </a:r>
            <a:r>
              <a:rPr lang="es-419" sz="4500" b="1" dirty="0">
                <a:solidFill>
                  <a:srgbClr val="E122BB"/>
                </a:solidFill>
                <a:latin typeface="Montserrat"/>
                <a:ea typeface="Montserrat"/>
                <a:cs typeface="Montserrat"/>
                <a:sym typeface="Montserrat"/>
              </a:rPr>
              <a:t>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00" b="1" dirty="0">
                <a:solidFill>
                  <a:srgbClr val="E122BB"/>
                </a:solidFill>
                <a:latin typeface="Montserrat"/>
                <a:ea typeface="Montserrat"/>
                <a:cs typeface="Montserrat"/>
                <a:sym typeface="Montserrat"/>
              </a:rPr>
              <a:t>    // Bloque de código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00" b="1" dirty="0">
                <a:solidFill>
                  <a:srgbClr val="E122BB"/>
                </a:solidFill>
                <a:latin typeface="Montserrat"/>
                <a:ea typeface="Montserrat"/>
                <a:cs typeface="Montserrat"/>
                <a:sym typeface="Montserrat"/>
              </a:rPr>
              <a:t>} </a:t>
            </a:r>
            <a:r>
              <a:rPr lang="es-419" sz="4500" b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lang="es-419" sz="4500" b="1" dirty="0">
                <a:solidFill>
                  <a:srgbClr val="E122B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45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s-419" sz="4500" b="1" dirty="0">
                <a:solidFill>
                  <a:srgbClr val="E122BB"/>
                </a:solidFill>
                <a:latin typeface="Montserrat"/>
                <a:ea typeface="Montserrat"/>
                <a:cs typeface="Montserrat"/>
                <a:sym typeface="Montserrat"/>
              </a:rPr>
              <a:t>condición</a:t>
            </a:r>
            <a:r>
              <a:rPr lang="es-419" sz="45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s-419" sz="4500" b="1" dirty="0">
                <a:solidFill>
                  <a:srgbClr val="E122BB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0728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233425" y="144925"/>
            <a:ext cx="85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2920" b="1">
                <a:solidFill>
                  <a:srgbClr val="E122BB"/>
                </a:solidFill>
                <a:latin typeface="Montserrat"/>
                <a:ea typeface="Montserrat"/>
                <a:cs typeface="Montserrat"/>
                <a:sym typeface="Montserrat"/>
              </a:rPr>
              <a:t>Sintaxis del operador ternario</a:t>
            </a:r>
            <a:endParaRPr sz="2920"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920"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920"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C91447-ECAA-037E-B92B-37526B747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58" y="1351882"/>
            <a:ext cx="6587923" cy="2832191"/>
          </a:xfrm>
          <a:prstGeom prst="rect">
            <a:avLst/>
          </a:prstGeom>
        </p:spPr>
      </p:pic>
      <p:sp>
        <p:nvSpPr>
          <p:cNvPr id="74" name="Google Shape;74;p16"/>
          <p:cNvSpPr txBox="1"/>
          <p:nvPr/>
        </p:nvSpPr>
        <p:spPr>
          <a:xfrm>
            <a:off x="6820205" y="1625222"/>
            <a:ext cx="2209200" cy="2389888"/>
          </a:xfrm>
          <a:prstGeom prst="rect">
            <a:avLst/>
          </a:prstGeom>
          <a:solidFill>
            <a:srgbClr val="E122B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lt1"/>
                </a:solidFill>
              </a:rPr>
              <a:t>En este ejemplo, el programa solicita al usuario que ingrese un número entre 1 y 10 utilizando un bucle do-while. La condición del bucle do-while es numero &lt; 1 || numero &gt; 10, lo que significa que el bloque de código se ejecutará al menos una vez y se repetirá mientras el número ingresado no esté en el rango especificado.</a:t>
            </a:r>
          </a:p>
        </p:txBody>
      </p:sp>
    </p:spTree>
    <p:extLst>
      <p:ext uri="{BB962C8B-B14F-4D97-AF65-F5344CB8AC3E}">
        <p14:creationId xmlns:p14="http://schemas.microsoft.com/office/powerpoint/2010/main" val="1626160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ctrTitle"/>
          </p:nvPr>
        </p:nvSpPr>
        <p:spPr>
          <a:xfrm>
            <a:off x="311700" y="238500"/>
            <a:ext cx="8520600" cy="8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E122B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Bucle For </a:t>
            </a:r>
            <a:endParaRPr>
              <a:solidFill>
                <a:srgbClr val="E122B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556475" y="1064700"/>
            <a:ext cx="8107800" cy="30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 un bucle determinado: Son aquellos en los que se sabe de antemano cuántas veces se va a ejecutar el código que hay en su interior. </a:t>
            </a:r>
            <a:endParaRPr sz="20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El bucle for es una construcción general que está controlada por un contador que se actualiza después de cada iteración. </a:t>
            </a:r>
            <a:endParaRPr sz="20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902</Words>
  <Application>Microsoft Macintosh PowerPoint</Application>
  <PresentationFormat>On-screen Show (16:9)</PresentationFormat>
  <Paragraphs>75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System Font Regular</vt:lpstr>
      <vt:lpstr>Montserrat Medium</vt:lpstr>
      <vt:lpstr>Montserrat ExtraBold</vt:lpstr>
      <vt:lpstr>Montserrat</vt:lpstr>
      <vt:lpstr>Simple Light</vt:lpstr>
      <vt:lpstr>Estructuras de control de Flujo: Iteradores</vt:lpstr>
      <vt:lpstr>Bucle while </vt:lpstr>
      <vt:lpstr>Bucle while </vt:lpstr>
      <vt:lpstr>Bucle while   </vt:lpstr>
      <vt:lpstr>Sintaxis del operador ternario  </vt:lpstr>
      <vt:lpstr>Bucle do-while </vt:lpstr>
      <vt:lpstr>Bucle do-while    </vt:lpstr>
      <vt:lpstr>Sintaxis del operador ternario  </vt:lpstr>
      <vt:lpstr>Bucle For </vt:lpstr>
      <vt:lpstr>Sintaxis bucle for  </vt:lpstr>
      <vt:lpstr>Bucle For </vt:lpstr>
      <vt:lpstr>Sintaxis bucle for   </vt:lpstr>
      <vt:lpstr>Bucle For-Each </vt:lpstr>
      <vt:lpstr>Sintaxis del bucle for-each    </vt:lpstr>
      <vt:lpstr>Uso del bucle for-each con un arreglo     </vt:lpstr>
      <vt:lpstr>Uso del bucle for-each con un arreglo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control de Flujo: Iteradores</dc:title>
  <cp:lastModifiedBy>Juan Facundo Uferer Ferreyra</cp:lastModifiedBy>
  <cp:revision>3</cp:revision>
  <dcterms:modified xsi:type="dcterms:W3CDTF">2024-04-12T17:50:07Z</dcterms:modified>
</cp:coreProperties>
</file>