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70" r:id="rId3"/>
    <p:sldId id="258" r:id="rId4"/>
    <p:sldId id="272" r:id="rId5"/>
    <p:sldId id="273" r:id="rId6"/>
    <p:sldId id="274" r:id="rId7"/>
    <p:sldId id="275" r:id="rId8"/>
    <p:sldId id="276" r:id="rId9"/>
    <p:sldId id="268" r:id="rId10"/>
    <p:sldId id="277" r:id="rId11"/>
    <p:sldId id="278" r:id="rId12"/>
    <p:sldId id="279" r:id="rId13"/>
    <p:sldId id="280" r:id="rId14"/>
    <p:sldId id="281" r:id="rId15"/>
    <p:sldId id="282" r:id="rId16"/>
    <p:sldId id="283" r:id="rId17"/>
    <p:sldId id="284" r:id="rId18"/>
    <p:sldId id="269" r:id="rId19"/>
    <p:sldId id="285" r:id="rId20"/>
    <p:sldId id="286" r:id="rId21"/>
    <p:sldId id="287" r:id="rId22"/>
    <p:sldId id="288" r:id="rId23"/>
    <p:sldId id="289" r:id="rId24"/>
    <p:sldId id="259" r:id="rId25"/>
    <p:sldId id="271" r:id="rId26"/>
  </p:sldIdLst>
  <p:sldSz cx="9144000" cy="5143500" type="screen16x9"/>
  <p:notesSz cx="6858000" cy="9144000"/>
  <p:embeddedFontLst>
    <p:embeddedFont>
      <p:font typeface="Montserrat" pitchFamily="2" charset="77"/>
      <p:regular r:id="rId28"/>
      <p:bold r:id="rId29"/>
      <p:italic r:id="rId30"/>
      <p:boldItalic r:id="rId31"/>
    </p:embeddedFont>
    <p:embeddedFont>
      <p:font typeface="Montserrat ExtraBold" pitchFamily="2" charset="77"/>
      <p:bold r:id="rId32"/>
      <p:italic r:id="rId33"/>
      <p:boldItalic r:id="rId34"/>
    </p:embeddedFont>
    <p:embeddedFont>
      <p:font typeface="Montserrat Medium" pitchFamily="2" charset="77"/>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8"/>
    <p:restoredTop sz="94694"/>
  </p:normalViewPr>
  <p:slideViewPr>
    <p:cSldViewPr snapToGrid="0">
      <p:cViewPr varScale="1">
        <p:scale>
          <a:sx n="161" d="100"/>
          <a:sy n="161" d="100"/>
        </p:scale>
        <p:origin x="1200"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497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5959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9098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5591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5590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0466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31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0432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4c32d58e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4c32d58e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976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78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4c32d58e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4c32d58e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44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1099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5650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833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4181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f4c32d58e4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f4c32d58e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f4c32d58e4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f4c32d58e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735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1194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8309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051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3531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c32d58e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c32d58e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544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4c32d58e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4c32d58e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91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211789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ES" sz="6600" dirty="0">
                <a:solidFill>
                  <a:srgbClr val="E122BB"/>
                </a:solidFill>
                <a:latin typeface="Montserrat ExtraBold"/>
                <a:ea typeface="Montserrat ExtraBold"/>
                <a:cs typeface="Montserrat ExtraBold"/>
                <a:sym typeface="Montserrat ExtraBold"/>
              </a:rPr>
              <a:t>Ordenamiento</a:t>
            </a:r>
            <a:endParaRPr sz="6600" dirty="0">
              <a:solidFill>
                <a:srgbClr val="E122BB"/>
              </a:solidFill>
              <a:latin typeface="Montserrat ExtraBold"/>
              <a:ea typeface="Montserrat ExtraBold"/>
              <a:cs typeface="Montserrat ExtraBold"/>
              <a:sym typeface="Montserrat ExtraBold"/>
            </a:endParaRPr>
          </a:p>
        </p:txBody>
      </p:sp>
      <p:sp>
        <p:nvSpPr>
          <p:cNvPr id="55" name="Google Shape;55;p13"/>
          <p:cNvSpPr txBox="1">
            <a:spLocks noGrp="1"/>
          </p:cNvSpPr>
          <p:nvPr>
            <p:ph type="ctrTitle"/>
          </p:nvPr>
        </p:nvSpPr>
        <p:spPr>
          <a:xfrm>
            <a:off x="253325" y="113350"/>
            <a:ext cx="8520600" cy="4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sz="1700">
                <a:solidFill>
                  <a:srgbClr val="E122BB"/>
                </a:solidFill>
                <a:latin typeface="Montserrat ExtraBold"/>
                <a:ea typeface="Montserrat ExtraBold"/>
                <a:cs typeface="Montserrat ExtraBold"/>
                <a:sym typeface="Montserrat ExtraBold"/>
              </a:rPr>
              <a:t>Programación I</a:t>
            </a:r>
            <a:endParaRPr sz="1700">
              <a:solidFill>
                <a:srgbClr val="E122BB"/>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QuickSort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pPr marL="457200" indent="-457200">
              <a:buFont typeface="+mj-lt"/>
              <a:buAutoNum type="arabicPeriod"/>
            </a:pPr>
            <a:r>
              <a:rPr lang="es-ES_tradnl" sz="2500" dirty="0">
                <a:effectLst/>
              </a:rPr>
              <a:t>Elige un elemento en el arreglo como pivote.</a:t>
            </a:r>
          </a:p>
          <a:p>
            <a:pPr marL="457200" indent="-457200">
              <a:buFont typeface="+mj-lt"/>
              <a:buAutoNum type="arabicPeriod"/>
            </a:pPr>
            <a:r>
              <a:rPr lang="es-ES_tradnl" sz="2500" dirty="0">
                <a:effectLst/>
              </a:rPr>
              <a:t>Divide el arreglo en dos </a:t>
            </a:r>
            <a:r>
              <a:rPr lang="es-ES_tradnl" sz="2500" dirty="0" err="1">
                <a:effectLst/>
              </a:rPr>
              <a:t>sub-arreglos</a:t>
            </a:r>
            <a:r>
              <a:rPr lang="es-ES_tradnl" sz="2500" dirty="0">
                <a:effectLst/>
              </a:rPr>
              <a:t>: uno con elementos más pequeños que el pivote y otro con elementos más grandes.</a:t>
            </a:r>
          </a:p>
          <a:p>
            <a:pPr marL="457200" indent="-457200">
              <a:buFont typeface="+mj-lt"/>
              <a:buAutoNum type="arabicPeriod"/>
            </a:pPr>
            <a:r>
              <a:rPr lang="es-ES_tradnl" sz="2500" dirty="0">
                <a:effectLst/>
              </a:rPr>
              <a:t>Aplica el mismo proceso recursivamente a cada </a:t>
            </a:r>
            <a:r>
              <a:rPr lang="es-ES_tradnl" sz="2500" dirty="0" err="1">
                <a:effectLst/>
              </a:rPr>
              <a:t>sub-arreglo</a:t>
            </a:r>
            <a:r>
              <a:rPr lang="es-ES_tradnl" sz="2500" dirty="0">
                <a:effectLst/>
              </a:rPr>
              <a:t>.</a:t>
            </a:r>
          </a:p>
          <a:p>
            <a:pPr marL="457200" indent="-457200">
              <a:buFont typeface="+mj-lt"/>
              <a:buAutoNum type="arabicPeriod"/>
            </a:pPr>
            <a:r>
              <a:rPr lang="es-ES_tradnl" sz="2500" dirty="0">
                <a:effectLst/>
              </a:rPr>
              <a:t>Combina los </a:t>
            </a:r>
            <a:r>
              <a:rPr lang="es-ES_tradnl" sz="2500" dirty="0" err="1">
                <a:effectLst/>
              </a:rPr>
              <a:t>sub-arreglos</a:t>
            </a:r>
            <a:r>
              <a:rPr lang="es-ES_tradnl" sz="2500" dirty="0">
                <a:effectLst/>
              </a:rPr>
              <a:t> ordenados para obtener el arreglo completo ordenado.</a:t>
            </a:r>
          </a:p>
        </p:txBody>
      </p:sp>
    </p:spTree>
    <p:extLst>
      <p:ext uri="{BB962C8B-B14F-4D97-AF65-F5344CB8AC3E}">
        <p14:creationId xmlns:p14="http://schemas.microsoft.com/office/powerpoint/2010/main" val="276912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QuickSort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9328"/>
            <a:ext cx="8375933" cy="3713260"/>
          </a:xfrm>
          <a:prstGeom prst="rect">
            <a:avLst/>
          </a:prstGeom>
          <a:noFill/>
          <a:ln>
            <a:noFill/>
          </a:ln>
        </p:spPr>
        <p:txBody>
          <a:bodyPr spcFirstLastPara="1" wrap="square" lIns="91425" tIns="91425" rIns="91425" bIns="91425" anchor="t" anchorCtr="0">
            <a:noAutofit/>
          </a:bodyPr>
          <a:lstStyle/>
          <a:p>
            <a:r>
              <a:rPr lang="es-ES_tradnl" sz="2500" dirty="0">
                <a:effectLst/>
              </a:rPr>
              <a:t>Iteración 1 (pivote: 22):</a:t>
            </a:r>
          </a:p>
          <a:p>
            <a:endParaRPr lang="es-ES_tradnl" sz="2500" dirty="0">
              <a:effectLst/>
            </a:endParaRPr>
          </a:p>
          <a:p>
            <a:r>
              <a:rPr lang="es-ES_tradnl" sz="2500" dirty="0">
                <a:effectLst/>
              </a:rPr>
              <a:t>Arreglo original: [64, 34, 25, 12, 22, 11, 90]</a:t>
            </a:r>
          </a:p>
          <a:p>
            <a:r>
              <a:rPr lang="es-ES_tradnl" sz="2500" dirty="0">
                <a:effectLst/>
              </a:rPr>
              <a:t>Partición: [12, 11, 22, 25, 64, 34, 90]</a:t>
            </a:r>
          </a:p>
          <a:p>
            <a:r>
              <a:rPr lang="es-ES_tradnl" sz="2500" dirty="0" err="1">
                <a:effectLst/>
              </a:rPr>
              <a:t>Sub-arreglos</a:t>
            </a:r>
            <a:r>
              <a:rPr lang="es-ES_tradnl" sz="2500" dirty="0">
                <a:effectLst/>
              </a:rPr>
              <a:t> resultantes: [12, 11] </a:t>
            </a:r>
            <a:r>
              <a:rPr lang="es-ES_tradnl" sz="2500" dirty="0">
                <a:solidFill>
                  <a:srgbClr val="FF0000"/>
                </a:solidFill>
                <a:effectLst/>
              </a:rPr>
              <a:t>[22] </a:t>
            </a:r>
            <a:r>
              <a:rPr lang="es-ES_tradnl" sz="2500" dirty="0">
                <a:effectLst/>
              </a:rPr>
              <a:t>[25, 64, 34, 90]</a:t>
            </a:r>
          </a:p>
        </p:txBody>
      </p:sp>
    </p:spTree>
    <p:extLst>
      <p:ext uri="{BB962C8B-B14F-4D97-AF65-F5344CB8AC3E}">
        <p14:creationId xmlns:p14="http://schemas.microsoft.com/office/powerpoint/2010/main" val="101697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QuickSort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500" dirty="0">
                <a:effectLst/>
              </a:rPr>
              <a:t>Iteración 2 (pivote: 11, 64):</a:t>
            </a:r>
          </a:p>
          <a:p>
            <a:endParaRPr lang="es-ES_tradnl" sz="2500" dirty="0">
              <a:effectLst/>
            </a:endParaRPr>
          </a:p>
          <a:p>
            <a:r>
              <a:rPr lang="es-ES_tradnl" sz="2500" dirty="0">
                <a:effectLst/>
              </a:rPr>
              <a:t>Arreglo original: [12, 11, 22, 25, 64, 34, 90]</a:t>
            </a:r>
          </a:p>
          <a:p>
            <a:r>
              <a:rPr lang="es-ES_tradnl" sz="2500" dirty="0">
                <a:effectLst/>
              </a:rPr>
              <a:t>Partición: [11, 12] [22] [25, 64, 34, 90]</a:t>
            </a:r>
          </a:p>
          <a:p>
            <a:r>
              <a:rPr lang="es-ES_tradnl" sz="2500" dirty="0" err="1">
                <a:effectLst/>
              </a:rPr>
              <a:t>Sub-arreglos</a:t>
            </a:r>
            <a:r>
              <a:rPr lang="es-ES_tradnl" sz="2500" dirty="0">
                <a:effectLst/>
              </a:rPr>
              <a:t> resultantes: [11] [12] [22] [25, 64, 34, 90]</a:t>
            </a:r>
          </a:p>
        </p:txBody>
      </p:sp>
    </p:spTree>
    <p:extLst>
      <p:ext uri="{BB962C8B-B14F-4D97-AF65-F5344CB8AC3E}">
        <p14:creationId xmlns:p14="http://schemas.microsoft.com/office/powerpoint/2010/main" val="97638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QuickSort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500" dirty="0">
                <a:effectLst/>
              </a:rPr>
              <a:t>Iteración 3 (pivote: 25, 64):</a:t>
            </a:r>
          </a:p>
          <a:p>
            <a:endParaRPr lang="es-ES_tradnl" sz="2500" dirty="0">
              <a:effectLst/>
            </a:endParaRPr>
          </a:p>
          <a:p>
            <a:r>
              <a:rPr lang="es-ES_tradnl" sz="2500" dirty="0">
                <a:effectLst/>
              </a:rPr>
              <a:t>Arreglo original: [11, 12, 22, 25, 64, 34, 90]</a:t>
            </a:r>
          </a:p>
          <a:p>
            <a:r>
              <a:rPr lang="es-ES_tradnl" sz="2500" dirty="0">
                <a:effectLst/>
              </a:rPr>
              <a:t>Partición: [11, 12, 22, 25] [64] [34, 90]</a:t>
            </a:r>
          </a:p>
          <a:p>
            <a:r>
              <a:rPr lang="es-ES_tradnl" sz="2500" dirty="0" err="1">
                <a:effectLst/>
              </a:rPr>
              <a:t>Sub-arreglos</a:t>
            </a:r>
            <a:r>
              <a:rPr lang="es-ES_tradnl" sz="2500" dirty="0">
                <a:effectLst/>
              </a:rPr>
              <a:t> resultantes: [11, 12, 22, 25] [34] [64] [90]</a:t>
            </a:r>
          </a:p>
        </p:txBody>
      </p:sp>
    </p:spTree>
    <p:extLst>
      <p:ext uri="{BB962C8B-B14F-4D97-AF65-F5344CB8AC3E}">
        <p14:creationId xmlns:p14="http://schemas.microsoft.com/office/powerpoint/2010/main" val="163739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QuickSort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500" dirty="0">
                <a:effectLst/>
              </a:rPr>
              <a:t>Iteración 4 (pivote: 12, 34, 90):</a:t>
            </a:r>
          </a:p>
          <a:p>
            <a:endParaRPr lang="es-ES_tradnl" sz="2500" dirty="0">
              <a:effectLst/>
            </a:endParaRPr>
          </a:p>
          <a:p>
            <a:r>
              <a:rPr lang="es-ES_tradnl" sz="2500" dirty="0">
                <a:effectLst/>
              </a:rPr>
              <a:t>Arreglo original: [11, 12, 22, 25, 34, 64, 90]</a:t>
            </a:r>
          </a:p>
          <a:p>
            <a:r>
              <a:rPr lang="es-ES_tradnl" sz="2500" dirty="0">
                <a:effectLst/>
              </a:rPr>
              <a:t>Partición: [11, 12] [22, 25, 34] [64, 90]</a:t>
            </a:r>
          </a:p>
          <a:p>
            <a:r>
              <a:rPr lang="es-ES_tradnl" sz="2500" dirty="0" err="1">
                <a:effectLst/>
              </a:rPr>
              <a:t>Sub-arreglos</a:t>
            </a:r>
            <a:r>
              <a:rPr lang="es-ES_tradnl" sz="2500" dirty="0">
                <a:effectLst/>
              </a:rPr>
              <a:t> resultantes: [11] [12] [22, 25, 34] [64, 90]</a:t>
            </a:r>
          </a:p>
        </p:txBody>
      </p:sp>
    </p:spTree>
    <p:extLst>
      <p:ext uri="{BB962C8B-B14F-4D97-AF65-F5344CB8AC3E}">
        <p14:creationId xmlns:p14="http://schemas.microsoft.com/office/powerpoint/2010/main" val="17421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QuickSort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500" dirty="0">
                <a:effectLst/>
              </a:rPr>
              <a:t>Iteración 5 (pivote: 11, 12, 22, 25, 34, 64, 90):</a:t>
            </a:r>
          </a:p>
          <a:p>
            <a:endParaRPr lang="es-ES_tradnl" sz="2500" dirty="0">
              <a:effectLst/>
            </a:endParaRPr>
          </a:p>
          <a:p>
            <a:r>
              <a:rPr lang="es-ES_tradnl" sz="2500" dirty="0">
                <a:effectLst/>
              </a:rPr>
              <a:t>Arreglo original: [11, 12, 22, 25, 34, 64, 90]</a:t>
            </a:r>
          </a:p>
          <a:p>
            <a:r>
              <a:rPr lang="es-ES_tradnl" sz="2500" dirty="0">
                <a:effectLst/>
              </a:rPr>
              <a:t>Partición: [11, 12, 22, 25, 34] [64, 90]</a:t>
            </a:r>
          </a:p>
          <a:p>
            <a:r>
              <a:rPr lang="es-ES_tradnl" sz="2500" dirty="0" err="1">
                <a:effectLst/>
              </a:rPr>
              <a:t>Sub-arreglos</a:t>
            </a:r>
            <a:r>
              <a:rPr lang="es-ES_tradnl" sz="2500" dirty="0">
                <a:effectLst/>
              </a:rPr>
              <a:t> resultantes: [11, 12, 22, 25, 34] [64, 90]</a:t>
            </a:r>
          </a:p>
        </p:txBody>
      </p:sp>
    </p:spTree>
    <p:extLst>
      <p:ext uri="{BB962C8B-B14F-4D97-AF65-F5344CB8AC3E}">
        <p14:creationId xmlns:p14="http://schemas.microsoft.com/office/powerpoint/2010/main" val="272220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QuickSort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500" dirty="0">
                <a:effectLst/>
              </a:rPr>
              <a:t>Iteración 6 (pivote: 34, 90):</a:t>
            </a:r>
          </a:p>
          <a:p>
            <a:endParaRPr lang="es-ES_tradnl" sz="2500" dirty="0">
              <a:effectLst/>
            </a:endParaRPr>
          </a:p>
          <a:p>
            <a:r>
              <a:rPr lang="es-ES_tradnl" sz="2500" dirty="0">
                <a:effectLst/>
              </a:rPr>
              <a:t>Arreglo original: [11, 12, 22, 25, 34, 64, 90]</a:t>
            </a:r>
          </a:p>
          <a:p>
            <a:r>
              <a:rPr lang="es-ES_tradnl" sz="2500" dirty="0">
                <a:effectLst/>
              </a:rPr>
              <a:t>Partición: [11, 12, 22, 25, 34] [64, 90]</a:t>
            </a:r>
          </a:p>
          <a:p>
            <a:r>
              <a:rPr lang="es-ES_tradnl" sz="2500" dirty="0" err="1">
                <a:effectLst/>
              </a:rPr>
              <a:t>Sub-arreglos</a:t>
            </a:r>
            <a:r>
              <a:rPr lang="es-ES_tradnl" sz="2500" dirty="0">
                <a:effectLst/>
              </a:rPr>
              <a:t> resultantes: [11, 12, 22, 25, 34] [64, 90]</a:t>
            </a:r>
          </a:p>
        </p:txBody>
      </p:sp>
    </p:spTree>
    <p:extLst>
      <p:ext uri="{BB962C8B-B14F-4D97-AF65-F5344CB8AC3E}">
        <p14:creationId xmlns:p14="http://schemas.microsoft.com/office/powerpoint/2010/main" val="379380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QuickSort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500" dirty="0">
                <a:effectLst/>
              </a:rPr>
              <a:t>Iteración 7 (pivote: 11, 12, 22, 25, 34, 64, 90):</a:t>
            </a:r>
          </a:p>
          <a:p>
            <a:endParaRPr lang="es-ES_tradnl" sz="2500" dirty="0">
              <a:effectLst/>
            </a:endParaRPr>
          </a:p>
          <a:p>
            <a:r>
              <a:rPr lang="es-ES_tradnl" sz="2500" dirty="0">
                <a:effectLst/>
              </a:rPr>
              <a:t>Arreglo original: [11, 12, 22, 25, 34, 64, 90]</a:t>
            </a:r>
          </a:p>
          <a:p>
            <a:r>
              <a:rPr lang="es-ES_tradnl" sz="2500" dirty="0">
                <a:effectLst/>
              </a:rPr>
              <a:t>Partición: [11, 12, 22, 25, 34, 64, 90]</a:t>
            </a:r>
          </a:p>
          <a:p>
            <a:r>
              <a:rPr lang="es-ES_tradnl" sz="2500" dirty="0" err="1">
                <a:effectLst/>
              </a:rPr>
              <a:t>Sub-arreglos</a:t>
            </a:r>
            <a:r>
              <a:rPr lang="es-ES_tradnl" sz="2500" dirty="0">
                <a:effectLst/>
              </a:rPr>
              <a:t> resultantes: [11, 12, 22, 25, 34, 64, 90]</a:t>
            </a:r>
          </a:p>
        </p:txBody>
      </p:sp>
    </p:spTree>
    <p:extLst>
      <p:ext uri="{BB962C8B-B14F-4D97-AF65-F5344CB8AC3E}">
        <p14:creationId xmlns:p14="http://schemas.microsoft.com/office/powerpoint/2010/main" val="288369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9652" y="304275"/>
            <a:ext cx="3966102" cy="3631621"/>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419" dirty="0">
                <a:solidFill>
                  <a:srgbClr val="E122BB"/>
                </a:solidFill>
                <a:latin typeface="Montserrat ExtraBold"/>
                <a:ea typeface="Montserrat ExtraBold"/>
                <a:cs typeface="Montserrat ExtraBold"/>
                <a:sym typeface="Montserrat ExtraBold"/>
              </a:rPr>
              <a:t>MergeSort</a:t>
            </a:r>
          </a:p>
        </p:txBody>
      </p:sp>
      <p:sp>
        <p:nvSpPr>
          <p:cNvPr id="61" name="Google Shape;61;p14"/>
          <p:cNvSpPr txBox="1"/>
          <p:nvPr/>
        </p:nvSpPr>
        <p:spPr>
          <a:xfrm>
            <a:off x="4285754" y="304275"/>
            <a:ext cx="4683317" cy="2590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s-419" dirty="0">
                <a:solidFill>
                  <a:schemeClr val="lt1"/>
                </a:solidFill>
                <a:latin typeface="Montserrat Medium"/>
                <a:ea typeface="Montserrat Medium"/>
                <a:cs typeface="Montserrat Medium"/>
                <a:sym typeface="Montserrat Medium"/>
              </a:rPr>
              <a:t>MergeSort es un algoritmo de ordenamiento estable que también utiliza la estrategia de dividir y conquistar. Divide el arreglo en dos mitades, ordena recursivamente cada mitad y luego combina las mitades ordenadas en un solo arreglo ordenado.</a:t>
            </a:r>
          </a:p>
        </p:txBody>
      </p:sp>
      <p:sp>
        <p:nvSpPr>
          <p:cNvPr id="3" name="Google Shape;74;p16">
            <a:extLst>
              <a:ext uri="{FF2B5EF4-FFF2-40B4-BE49-F238E27FC236}">
                <a16:creationId xmlns:a16="http://schemas.microsoft.com/office/drawing/2014/main" id="{22092368-8184-0420-A3DE-18C23317FFB6}"/>
              </a:ext>
            </a:extLst>
          </p:cNvPr>
          <p:cNvSpPr txBox="1"/>
          <p:nvPr/>
        </p:nvSpPr>
        <p:spPr>
          <a:xfrm>
            <a:off x="4345850" y="2981739"/>
            <a:ext cx="4478498" cy="1152939"/>
          </a:xfrm>
          <a:prstGeom prst="rect">
            <a:avLst/>
          </a:prstGeom>
          <a:solidFill>
            <a:srgbClr val="E122B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dirty="0">
                <a:solidFill>
                  <a:schemeClr val="lt1"/>
                </a:solidFill>
              </a:rPr>
              <a:t>Eficiencia: MergeSort es eficiente y siempre tiene un tiempo de ejecución garantizado de O(n log n), independientemente de la distribución de los elementos en el arreglo. Sin embargo, requiere espacio adicional para almacenar el arreglo auxiliar durante el proceso de fusión.</a:t>
            </a:r>
          </a:p>
        </p:txBody>
      </p:sp>
    </p:spTree>
    <p:extLst>
      <p:ext uri="{BB962C8B-B14F-4D97-AF65-F5344CB8AC3E}">
        <p14:creationId xmlns:p14="http://schemas.microsoft.com/office/powerpoint/2010/main" val="321286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MergeSort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pPr marL="457200" indent="-457200">
              <a:buFont typeface="+mj-lt"/>
              <a:buAutoNum type="arabicPeriod"/>
            </a:pPr>
            <a:r>
              <a:rPr lang="es-ES_tradnl" sz="3200" dirty="0">
                <a:effectLst/>
              </a:rPr>
              <a:t>Divide el arreglo en mitades hasta que cada mitad tenga un solo elemento (considerado ya ordenado).</a:t>
            </a:r>
          </a:p>
          <a:p>
            <a:pPr marL="457200" indent="-457200">
              <a:buFont typeface="+mj-lt"/>
              <a:buAutoNum type="arabicPeriod"/>
            </a:pPr>
            <a:r>
              <a:rPr lang="es-ES_tradnl" sz="3200" dirty="0">
                <a:effectLst/>
              </a:rPr>
              <a:t>Combina las mitades ordenadas en una sola lista ordenada fusionando los elementos en orden.</a:t>
            </a:r>
          </a:p>
        </p:txBody>
      </p:sp>
    </p:spTree>
    <p:extLst>
      <p:ext uri="{BB962C8B-B14F-4D97-AF65-F5344CB8AC3E}">
        <p14:creationId xmlns:p14="http://schemas.microsoft.com/office/powerpoint/2010/main" val="248099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9652" y="304275"/>
            <a:ext cx="4026198" cy="3631621"/>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419" sz="4800" dirty="0">
                <a:solidFill>
                  <a:srgbClr val="E122BB"/>
                </a:solidFill>
                <a:latin typeface="Montserrat ExtraBold"/>
                <a:ea typeface="Montserrat ExtraBold"/>
                <a:cs typeface="Montserrat ExtraBold"/>
                <a:sym typeface="Montserrat ExtraBold"/>
              </a:rPr>
              <a:t>BubbleSort</a:t>
            </a:r>
          </a:p>
        </p:txBody>
      </p:sp>
      <p:sp>
        <p:nvSpPr>
          <p:cNvPr id="61" name="Google Shape;61;p14"/>
          <p:cNvSpPr txBox="1"/>
          <p:nvPr/>
        </p:nvSpPr>
        <p:spPr>
          <a:xfrm>
            <a:off x="4285754" y="246490"/>
            <a:ext cx="4683317" cy="2528515"/>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s-419" dirty="0">
                <a:solidFill>
                  <a:schemeClr val="lt1"/>
                </a:solidFill>
                <a:latin typeface="Montserrat Medium"/>
                <a:ea typeface="Montserrat Medium"/>
                <a:cs typeface="Montserrat Medium"/>
                <a:sym typeface="Montserrat Medium"/>
              </a:rPr>
              <a:t>BubbleSort es un algoritmo de ordenamiento simple que compara pares adyacentes de elementos en el arreglo y los intercambia si están en el orden incorrecto. Este proceso se repite hasta que el arreglo esté completamente ordenado y no se realicen intercambios en un paso completo.</a:t>
            </a:r>
          </a:p>
        </p:txBody>
      </p:sp>
      <p:sp>
        <p:nvSpPr>
          <p:cNvPr id="3" name="Google Shape;74;p16">
            <a:extLst>
              <a:ext uri="{FF2B5EF4-FFF2-40B4-BE49-F238E27FC236}">
                <a16:creationId xmlns:a16="http://schemas.microsoft.com/office/drawing/2014/main" id="{22092368-8184-0420-A3DE-18C23317FFB6}"/>
              </a:ext>
            </a:extLst>
          </p:cNvPr>
          <p:cNvSpPr txBox="1"/>
          <p:nvPr/>
        </p:nvSpPr>
        <p:spPr>
          <a:xfrm>
            <a:off x="4345850" y="2775005"/>
            <a:ext cx="4478498" cy="1160891"/>
          </a:xfrm>
          <a:prstGeom prst="rect">
            <a:avLst/>
          </a:prstGeom>
          <a:solidFill>
            <a:srgbClr val="E122B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dirty="0">
                <a:solidFill>
                  <a:schemeClr val="lt1"/>
                </a:solidFill>
              </a:rPr>
              <a:t>Eficiencia: BubbleSort es menos eficiente en comparación con QuickSort y MergeSort, ya que tiene un tiempo de ejecución promedio de O(n^2) en el peor y mejor caso. </a:t>
            </a:r>
          </a:p>
          <a:p>
            <a:pPr marL="0" lvl="0" indent="0" algn="l" rtl="0">
              <a:spcBef>
                <a:spcPts val="0"/>
              </a:spcBef>
              <a:spcAft>
                <a:spcPts val="0"/>
              </a:spcAft>
              <a:buNone/>
            </a:pPr>
            <a:r>
              <a:rPr lang="es-419" sz="1200" dirty="0">
                <a:solidFill>
                  <a:schemeClr val="lt1"/>
                </a:solidFill>
              </a:rPr>
              <a:t>Es adecuado para arreglos pequeños o casi ordenados, pero no es práctico para arreglos grandes debido a su ineficiencia.</a:t>
            </a:r>
          </a:p>
        </p:txBody>
      </p:sp>
    </p:spTree>
    <p:extLst>
      <p:ext uri="{BB962C8B-B14F-4D97-AF65-F5344CB8AC3E}">
        <p14:creationId xmlns:p14="http://schemas.microsoft.com/office/powerpoint/2010/main" val="13149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MergeSort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pPr marL="457200" indent="-457200">
              <a:buFont typeface="+mj-lt"/>
              <a:buAutoNum type="arabicPeriod"/>
            </a:pPr>
            <a:r>
              <a:rPr lang="es-ES_tradnl" sz="2400" dirty="0">
                <a:effectLst/>
              </a:rPr>
              <a:t>Iteración 1 (División):</a:t>
            </a:r>
          </a:p>
          <a:p>
            <a:pPr marL="457200" indent="-457200">
              <a:buFont typeface="+mj-lt"/>
              <a:buAutoNum type="arabicPeriod"/>
            </a:pPr>
            <a:endParaRPr lang="es-ES_tradnl" sz="2400" dirty="0">
              <a:effectLst/>
            </a:endParaRPr>
          </a:p>
          <a:p>
            <a:pPr marL="457200" indent="-457200">
              <a:buFont typeface="+mj-lt"/>
              <a:buAutoNum type="arabicPeriod"/>
            </a:pPr>
            <a:r>
              <a:rPr lang="es-ES_tradnl" sz="2400" dirty="0">
                <a:effectLst/>
              </a:rPr>
              <a:t>Arreglo original: [64, 34, 25, 12, 22, 11, 90]</a:t>
            </a:r>
          </a:p>
          <a:p>
            <a:pPr marL="457200" indent="-457200">
              <a:buFont typeface="+mj-lt"/>
              <a:buAutoNum type="arabicPeriod"/>
            </a:pPr>
            <a:r>
              <a:rPr lang="es-ES_tradnl" sz="2400" dirty="0">
                <a:effectLst/>
              </a:rPr>
              <a:t>Se divide en dos mitades: [64, 34, 25, 12] y [22, 11, 90]</a:t>
            </a:r>
          </a:p>
        </p:txBody>
      </p:sp>
    </p:spTree>
    <p:extLst>
      <p:ext uri="{BB962C8B-B14F-4D97-AF65-F5344CB8AC3E}">
        <p14:creationId xmlns:p14="http://schemas.microsoft.com/office/powerpoint/2010/main" val="2864689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MergeSort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pPr marL="457200" indent="-457200">
              <a:buFont typeface="+mj-lt"/>
              <a:buAutoNum type="arabicPeriod"/>
            </a:pPr>
            <a:r>
              <a:rPr lang="es-ES_tradnl" sz="2400" dirty="0">
                <a:effectLst/>
              </a:rPr>
              <a:t>Iteración 2 (División):</a:t>
            </a:r>
          </a:p>
          <a:p>
            <a:pPr marL="457200" indent="-457200">
              <a:buFont typeface="+mj-lt"/>
              <a:buAutoNum type="arabicPeriod"/>
            </a:pPr>
            <a:endParaRPr lang="es-ES_tradnl" sz="2400" dirty="0">
              <a:effectLst/>
            </a:endParaRPr>
          </a:p>
          <a:p>
            <a:pPr marL="457200" indent="-457200">
              <a:buFont typeface="+mj-lt"/>
              <a:buAutoNum type="arabicPeriod"/>
            </a:pPr>
            <a:r>
              <a:rPr lang="es-ES_tradnl" sz="2400" dirty="0">
                <a:effectLst/>
              </a:rPr>
              <a:t>Arreglo dividido izquierdo: [64, 34] y [25, 12]</a:t>
            </a:r>
          </a:p>
          <a:p>
            <a:pPr marL="457200" indent="-457200">
              <a:buFont typeface="+mj-lt"/>
              <a:buAutoNum type="arabicPeriod"/>
            </a:pPr>
            <a:r>
              <a:rPr lang="es-ES_tradnl" sz="2400" dirty="0">
                <a:effectLst/>
              </a:rPr>
              <a:t>Arreglo dividido derecho: [22, 11] y [90]</a:t>
            </a:r>
          </a:p>
        </p:txBody>
      </p:sp>
    </p:spTree>
    <p:extLst>
      <p:ext uri="{BB962C8B-B14F-4D97-AF65-F5344CB8AC3E}">
        <p14:creationId xmlns:p14="http://schemas.microsoft.com/office/powerpoint/2010/main" val="1579624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MergeSort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pPr marL="457200" indent="-457200">
              <a:buFont typeface="+mj-lt"/>
              <a:buAutoNum type="arabicPeriod"/>
            </a:pPr>
            <a:r>
              <a:rPr lang="es-ES_tradnl" sz="2400" dirty="0">
                <a:effectLst/>
              </a:rPr>
              <a:t>Ahora comenzaremos a fusionar los arreglos divididos:</a:t>
            </a:r>
          </a:p>
          <a:p>
            <a:pPr marL="457200" indent="-457200">
              <a:buFont typeface="+mj-lt"/>
              <a:buAutoNum type="arabicPeriod"/>
            </a:pPr>
            <a:endParaRPr lang="es-ES_tradnl" sz="2400" dirty="0">
              <a:effectLst/>
            </a:endParaRPr>
          </a:p>
          <a:p>
            <a:pPr marL="457200" indent="-457200">
              <a:buFont typeface="+mj-lt"/>
              <a:buAutoNum type="arabicPeriod"/>
            </a:pPr>
            <a:r>
              <a:rPr lang="es-ES_tradnl" sz="2400" dirty="0">
                <a:effectLst/>
              </a:rPr>
              <a:t>Iteración 4 (Fusión):</a:t>
            </a:r>
          </a:p>
          <a:p>
            <a:pPr marL="457200" indent="-457200">
              <a:buFont typeface="+mj-lt"/>
              <a:buAutoNum type="arabicPeriod"/>
            </a:pPr>
            <a:endParaRPr lang="es-ES_tradnl" sz="2400" dirty="0">
              <a:effectLst/>
            </a:endParaRPr>
          </a:p>
          <a:p>
            <a:pPr marL="457200" indent="-457200">
              <a:buFont typeface="+mj-lt"/>
              <a:buAutoNum type="arabicPeriod"/>
            </a:pPr>
            <a:r>
              <a:rPr lang="es-ES_tradnl" sz="2400" dirty="0">
                <a:effectLst/>
              </a:rPr>
              <a:t>Fusionamos [64] y [34] -&gt; [34, 64]</a:t>
            </a:r>
          </a:p>
          <a:p>
            <a:pPr marL="457200" indent="-457200">
              <a:buFont typeface="+mj-lt"/>
              <a:buAutoNum type="arabicPeriod"/>
            </a:pPr>
            <a:r>
              <a:rPr lang="es-ES_tradnl" sz="2400" dirty="0">
                <a:effectLst/>
              </a:rPr>
              <a:t>Fusionamos [25] y [12] -&gt; [12, 25]</a:t>
            </a:r>
          </a:p>
          <a:p>
            <a:pPr marL="457200" indent="-457200">
              <a:buFont typeface="+mj-lt"/>
              <a:buAutoNum type="arabicPeriod"/>
            </a:pPr>
            <a:r>
              <a:rPr lang="es-ES_tradnl" sz="2400" dirty="0">
                <a:effectLst/>
              </a:rPr>
              <a:t>Fusionamos [22] y [11] -&gt; [11, 22]</a:t>
            </a:r>
          </a:p>
          <a:p>
            <a:pPr marL="457200" indent="-457200">
              <a:buFont typeface="+mj-lt"/>
              <a:buAutoNum type="arabicPeriod"/>
            </a:pPr>
            <a:r>
              <a:rPr lang="es-ES_tradnl" sz="2400" dirty="0">
                <a:effectLst/>
              </a:rPr>
              <a:t>Fusionamos [34, 64] y [12, 25] -&gt; [12, 25, 34, 64]</a:t>
            </a:r>
          </a:p>
          <a:p>
            <a:pPr marL="457200" indent="-457200">
              <a:buFont typeface="+mj-lt"/>
              <a:buAutoNum type="arabicPeriod"/>
            </a:pPr>
            <a:r>
              <a:rPr lang="es-ES_tradnl" sz="2400" dirty="0">
                <a:effectLst/>
              </a:rPr>
              <a:t>Fusionamos [11, 22] y [90] -&gt; [11, 22, 90]</a:t>
            </a:r>
          </a:p>
        </p:txBody>
      </p:sp>
    </p:spTree>
    <p:extLst>
      <p:ext uri="{BB962C8B-B14F-4D97-AF65-F5344CB8AC3E}">
        <p14:creationId xmlns:p14="http://schemas.microsoft.com/office/powerpoint/2010/main" val="94399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MergeSort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pPr marL="457200" indent="-457200">
              <a:buFont typeface="+mj-lt"/>
              <a:buAutoNum type="arabicPeriod"/>
            </a:pPr>
            <a:r>
              <a:rPr lang="es-ES_tradnl" sz="2400" dirty="0">
                <a:effectLst/>
              </a:rPr>
              <a:t>Iteración 5 (Fusión Final):</a:t>
            </a:r>
          </a:p>
          <a:p>
            <a:pPr marL="457200" indent="-457200">
              <a:buFont typeface="+mj-lt"/>
              <a:buAutoNum type="arabicPeriod"/>
            </a:pPr>
            <a:endParaRPr lang="es-ES_tradnl" sz="2400" dirty="0">
              <a:effectLst/>
            </a:endParaRPr>
          </a:p>
          <a:p>
            <a:pPr marL="457200" indent="-457200">
              <a:buFont typeface="+mj-lt"/>
              <a:buAutoNum type="arabicPeriod"/>
            </a:pPr>
            <a:r>
              <a:rPr lang="es-ES_tradnl" sz="2400" dirty="0">
                <a:effectLst/>
              </a:rPr>
              <a:t>Fusionamos [12, 25, 34, 64] y [11, 22, 90] -&gt; [11, 12, 22, 25, 34, 64, 90]</a:t>
            </a:r>
          </a:p>
        </p:txBody>
      </p:sp>
    </p:spTree>
    <p:extLst>
      <p:ext uri="{BB962C8B-B14F-4D97-AF65-F5344CB8AC3E}">
        <p14:creationId xmlns:p14="http://schemas.microsoft.com/office/powerpoint/2010/main" val="2449420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dirty="0">
                <a:solidFill>
                  <a:srgbClr val="E122BB"/>
                </a:solidFill>
                <a:latin typeface="Montserrat"/>
                <a:ea typeface="Montserrat"/>
                <a:cs typeface="Montserrat"/>
                <a:sym typeface="Montserrat"/>
              </a:rPr>
              <a:t>Ordenamiento secuencial</a:t>
            </a:r>
            <a:endParaRPr sz="2920" b="1" dirty="0">
              <a:solidFill>
                <a:srgbClr val="E122BB"/>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58057163-F879-966B-D2F9-D6E0814D7706}"/>
              </a:ext>
            </a:extLst>
          </p:cNvPr>
          <p:cNvPicPr>
            <a:picLocks noChangeAspect="1"/>
          </p:cNvPicPr>
          <p:nvPr/>
        </p:nvPicPr>
        <p:blipFill>
          <a:blip r:embed="rId4"/>
          <a:stretch>
            <a:fillRect/>
          </a:stretch>
        </p:blipFill>
        <p:spPr>
          <a:xfrm>
            <a:off x="507448" y="1407159"/>
            <a:ext cx="5438883" cy="32682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419" sz="2920" b="1" dirty="0">
                <a:solidFill>
                  <a:srgbClr val="E122BB"/>
                </a:solidFill>
                <a:latin typeface="Montserrat"/>
                <a:ea typeface="Montserrat"/>
                <a:cs typeface="Montserrat"/>
                <a:sym typeface="Montserrat"/>
              </a:rPr>
              <a:t>Ordenamiento paralelo</a:t>
            </a:r>
          </a:p>
        </p:txBody>
      </p:sp>
      <p:pic>
        <p:nvPicPr>
          <p:cNvPr id="7" name="Picture 6">
            <a:extLst>
              <a:ext uri="{FF2B5EF4-FFF2-40B4-BE49-F238E27FC236}">
                <a16:creationId xmlns:a16="http://schemas.microsoft.com/office/drawing/2014/main" id="{96F64359-5590-D35D-93B4-F519B11C59F0}"/>
              </a:ext>
            </a:extLst>
          </p:cNvPr>
          <p:cNvPicPr>
            <a:picLocks noChangeAspect="1"/>
          </p:cNvPicPr>
          <p:nvPr/>
        </p:nvPicPr>
        <p:blipFill>
          <a:blip r:embed="rId4"/>
          <a:stretch>
            <a:fillRect/>
          </a:stretch>
        </p:blipFill>
        <p:spPr>
          <a:xfrm>
            <a:off x="623238" y="1417043"/>
            <a:ext cx="6365717" cy="3075444"/>
          </a:xfrm>
          <a:prstGeom prst="rect">
            <a:avLst/>
          </a:prstGeom>
        </p:spPr>
      </p:pic>
    </p:spTree>
    <p:extLst>
      <p:ext uri="{BB962C8B-B14F-4D97-AF65-F5344CB8AC3E}">
        <p14:creationId xmlns:p14="http://schemas.microsoft.com/office/powerpoint/2010/main" val="390363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BubbleSort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962108"/>
            <a:ext cx="8304372" cy="3832529"/>
          </a:xfrm>
          <a:prstGeom prst="rect">
            <a:avLst/>
          </a:prstGeom>
          <a:noFill/>
          <a:ln>
            <a:noFill/>
          </a:ln>
        </p:spPr>
        <p:txBody>
          <a:bodyPr spcFirstLastPara="1" wrap="square" lIns="91425" tIns="91425" rIns="91425" bIns="91425" anchor="t" anchorCtr="0">
            <a:noAutofit/>
          </a:bodyPr>
          <a:lstStyle/>
          <a:p>
            <a:pPr marL="457200" indent="-457200">
              <a:buFont typeface="+mj-lt"/>
              <a:buAutoNum type="arabicPeriod"/>
            </a:pPr>
            <a:r>
              <a:rPr lang="es-ES_tradnl" sz="2400" dirty="0">
                <a:solidFill>
                  <a:srgbClr val="7030A0"/>
                </a:solidFill>
                <a:effectLst/>
              </a:rPr>
              <a:t>Iteras sobre el arreglo y comparas elementos adyacentes.</a:t>
            </a:r>
          </a:p>
          <a:p>
            <a:pPr marL="457200" indent="-457200">
              <a:buFont typeface="+mj-lt"/>
              <a:buAutoNum type="arabicPeriod"/>
            </a:pPr>
            <a:r>
              <a:rPr lang="es-ES_tradnl" sz="2400" dirty="0">
                <a:solidFill>
                  <a:srgbClr val="7030A0"/>
                </a:solidFill>
                <a:effectLst/>
              </a:rPr>
              <a:t>Si un elemento es mayor que el siguiente, los intercambias.</a:t>
            </a:r>
          </a:p>
          <a:p>
            <a:pPr marL="457200" indent="-457200">
              <a:buFont typeface="+mj-lt"/>
              <a:buAutoNum type="arabicPeriod"/>
            </a:pPr>
            <a:r>
              <a:rPr lang="es-ES_tradnl" sz="2400" dirty="0">
                <a:solidFill>
                  <a:srgbClr val="7030A0"/>
                </a:solidFill>
                <a:effectLst/>
              </a:rPr>
              <a:t>Repites este proceso para cada par de elementos en el arreglo, moviendo los elementos más grandes hacia el final.</a:t>
            </a:r>
          </a:p>
          <a:p>
            <a:pPr marL="457200" indent="-457200">
              <a:buFont typeface="+mj-lt"/>
              <a:buAutoNum type="arabicPeriod"/>
            </a:pPr>
            <a:r>
              <a:rPr lang="es-ES_tradnl" sz="2400" dirty="0">
                <a:solidFill>
                  <a:srgbClr val="7030A0"/>
                </a:solidFill>
                <a:effectLst/>
              </a:rPr>
              <a:t>Repites todo el proceso varias veces hasta que ningún intercambio sea necesario, lo que significa que el arreglo está ordenado.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BubbleSort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000" dirty="0">
                <a:effectLst/>
              </a:rPr>
              <a:t>Iteración 1:</a:t>
            </a:r>
          </a:p>
          <a:p>
            <a:endParaRPr lang="es-ES_tradnl" sz="2000" dirty="0">
              <a:effectLst/>
            </a:endParaRPr>
          </a:p>
          <a:p>
            <a:r>
              <a:rPr lang="es-ES_tradnl" sz="2000" dirty="0">
                <a:effectLst/>
              </a:rPr>
              <a:t>Comparación: (64, 34) -&gt; Intercambio -&gt; [</a:t>
            </a:r>
            <a:r>
              <a:rPr lang="es-ES_tradnl" sz="2000" dirty="0">
                <a:solidFill>
                  <a:srgbClr val="FF0000"/>
                </a:solidFill>
                <a:effectLst/>
              </a:rPr>
              <a:t>34, 64</a:t>
            </a:r>
            <a:r>
              <a:rPr lang="es-ES_tradnl" sz="2000" dirty="0">
                <a:effectLst/>
              </a:rPr>
              <a:t>, 25, 12, 22, 11, 90]</a:t>
            </a:r>
          </a:p>
          <a:p>
            <a:r>
              <a:rPr lang="es-ES_tradnl" sz="2000" dirty="0">
                <a:effectLst/>
              </a:rPr>
              <a:t>Comparación: (64, 25) -&gt; Intercambio -&gt; [34, </a:t>
            </a:r>
            <a:r>
              <a:rPr lang="es-ES_tradnl" sz="2000" dirty="0">
                <a:solidFill>
                  <a:srgbClr val="FF0000"/>
                </a:solidFill>
                <a:effectLst/>
              </a:rPr>
              <a:t>25, 64</a:t>
            </a:r>
            <a:r>
              <a:rPr lang="es-ES_tradnl" sz="2000" dirty="0">
                <a:effectLst/>
              </a:rPr>
              <a:t>, 12, 22, 11, 90]</a:t>
            </a:r>
          </a:p>
          <a:p>
            <a:r>
              <a:rPr lang="es-ES_tradnl" sz="2000" dirty="0">
                <a:effectLst/>
              </a:rPr>
              <a:t>Comparación: (64, 12) -&gt; Intercambio -&gt; [34, 25, </a:t>
            </a:r>
            <a:r>
              <a:rPr lang="es-ES_tradnl" sz="2000" dirty="0">
                <a:solidFill>
                  <a:srgbClr val="FF0000"/>
                </a:solidFill>
                <a:effectLst/>
              </a:rPr>
              <a:t>12, 64</a:t>
            </a:r>
            <a:r>
              <a:rPr lang="es-ES_tradnl" sz="2000" dirty="0">
                <a:effectLst/>
              </a:rPr>
              <a:t>, 22, 11, 90]</a:t>
            </a:r>
          </a:p>
          <a:p>
            <a:r>
              <a:rPr lang="es-ES_tradnl" sz="2000" dirty="0">
                <a:effectLst/>
              </a:rPr>
              <a:t>Comparación: (64, 22) -&gt; Intercambio -&gt; [34, 25, 12, </a:t>
            </a:r>
            <a:r>
              <a:rPr lang="es-ES_tradnl" sz="2000" dirty="0">
                <a:solidFill>
                  <a:srgbClr val="FF0000"/>
                </a:solidFill>
                <a:effectLst/>
              </a:rPr>
              <a:t>22, 64</a:t>
            </a:r>
            <a:r>
              <a:rPr lang="es-ES_tradnl" sz="2000" dirty="0">
                <a:effectLst/>
              </a:rPr>
              <a:t>, 11, 90]</a:t>
            </a:r>
          </a:p>
          <a:p>
            <a:r>
              <a:rPr lang="es-ES_tradnl" sz="2000" dirty="0">
                <a:effectLst/>
              </a:rPr>
              <a:t>Comparación: (64, 11) -&gt; Intercambio -&gt; [34, 25, 12, 22, </a:t>
            </a:r>
            <a:r>
              <a:rPr lang="es-ES_tradnl" sz="2000" dirty="0">
                <a:solidFill>
                  <a:srgbClr val="FF0000"/>
                </a:solidFill>
                <a:effectLst/>
              </a:rPr>
              <a:t>11, 64</a:t>
            </a:r>
            <a:r>
              <a:rPr lang="es-ES_tradnl" sz="2000" dirty="0">
                <a:effectLst/>
              </a:rPr>
              <a:t>, 90]</a:t>
            </a:r>
          </a:p>
          <a:p>
            <a:r>
              <a:rPr lang="es-ES_tradnl" sz="2000" dirty="0">
                <a:effectLst/>
              </a:rPr>
              <a:t>Comparación: (64, 90) -&gt; Sin intercambio -&gt; [34, 25, 12, 22, 11, </a:t>
            </a:r>
            <a:r>
              <a:rPr lang="es-ES_tradnl" sz="2000" dirty="0">
                <a:solidFill>
                  <a:srgbClr val="FF0000"/>
                </a:solidFill>
                <a:effectLst/>
              </a:rPr>
              <a:t>64, 90</a:t>
            </a:r>
            <a:r>
              <a:rPr lang="es-ES_tradnl" sz="2000" dirty="0">
                <a:effectLst/>
              </a:rPr>
              <a:t>]</a:t>
            </a:r>
          </a:p>
        </p:txBody>
      </p:sp>
    </p:spTree>
    <p:extLst>
      <p:ext uri="{BB962C8B-B14F-4D97-AF65-F5344CB8AC3E}">
        <p14:creationId xmlns:p14="http://schemas.microsoft.com/office/powerpoint/2010/main" val="135923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BubbleSort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000" dirty="0">
                <a:effectLst/>
              </a:rPr>
              <a:t>Iteración 2:</a:t>
            </a:r>
          </a:p>
          <a:p>
            <a:endParaRPr lang="es-ES_tradnl" sz="2000" dirty="0">
              <a:effectLst/>
            </a:endParaRPr>
          </a:p>
          <a:p>
            <a:r>
              <a:rPr lang="es-ES_tradnl" sz="2000" dirty="0">
                <a:effectLst/>
              </a:rPr>
              <a:t>Comparación: (34, 25) -&gt; Intercambio -&gt; [</a:t>
            </a:r>
            <a:r>
              <a:rPr lang="es-ES_tradnl" sz="2000" dirty="0">
                <a:solidFill>
                  <a:srgbClr val="FF0000"/>
                </a:solidFill>
                <a:effectLst/>
              </a:rPr>
              <a:t>25, 34</a:t>
            </a:r>
            <a:r>
              <a:rPr lang="es-ES_tradnl" sz="2000" dirty="0">
                <a:effectLst/>
              </a:rPr>
              <a:t>, 12, 22, 11, 64, 90]</a:t>
            </a:r>
          </a:p>
          <a:p>
            <a:r>
              <a:rPr lang="es-ES_tradnl" sz="2000" dirty="0">
                <a:effectLst/>
              </a:rPr>
              <a:t>Comparación: (34, 12) -&gt; Intercambio -&gt; [25, </a:t>
            </a:r>
            <a:r>
              <a:rPr lang="es-ES_tradnl" sz="2000" dirty="0">
                <a:solidFill>
                  <a:srgbClr val="FF0000"/>
                </a:solidFill>
                <a:effectLst/>
              </a:rPr>
              <a:t>12, 34</a:t>
            </a:r>
            <a:r>
              <a:rPr lang="es-ES_tradnl" sz="2000" dirty="0">
                <a:effectLst/>
              </a:rPr>
              <a:t>, 22, 11, 64, 90]</a:t>
            </a:r>
          </a:p>
          <a:p>
            <a:r>
              <a:rPr lang="es-ES_tradnl" sz="2000" dirty="0">
                <a:effectLst/>
              </a:rPr>
              <a:t>Comparación: (34, 22) -&gt; Intercambio -&gt; [25, 12, </a:t>
            </a:r>
            <a:r>
              <a:rPr lang="es-ES_tradnl" sz="2000" dirty="0">
                <a:solidFill>
                  <a:srgbClr val="FF0000"/>
                </a:solidFill>
                <a:effectLst/>
              </a:rPr>
              <a:t>22, 34</a:t>
            </a:r>
            <a:r>
              <a:rPr lang="es-ES_tradnl" sz="2000" dirty="0">
                <a:effectLst/>
              </a:rPr>
              <a:t>, 11, 64, 90]</a:t>
            </a:r>
          </a:p>
          <a:p>
            <a:r>
              <a:rPr lang="es-ES_tradnl" sz="2000" dirty="0">
                <a:effectLst/>
              </a:rPr>
              <a:t>Comparación: (34, 11) -&gt; Intercambio -&gt; [25, 12, 22, </a:t>
            </a:r>
            <a:r>
              <a:rPr lang="es-ES_tradnl" sz="2000" dirty="0">
                <a:solidFill>
                  <a:srgbClr val="FF0000"/>
                </a:solidFill>
                <a:effectLst/>
              </a:rPr>
              <a:t>11, 34</a:t>
            </a:r>
            <a:r>
              <a:rPr lang="es-ES_tradnl" sz="2000" dirty="0">
                <a:effectLst/>
              </a:rPr>
              <a:t>, 64, 90]</a:t>
            </a:r>
          </a:p>
          <a:p>
            <a:r>
              <a:rPr lang="es-ES_tradnl" sz="2000" dirty="0">
                <a:effectLst/>
              </a:rPr>
              <a:t>Comparación: (34, 64) -&gt; Sin intercambio -&gt; [25, 12, 22, 11, </a:t>
            </a:r>
            <a:r>
              <a:rPr lang="es-ES_tradnl" sz="2000" dirty="0">
                <a:solidFill>
                  <a:srgbClr val="FF0000"/>
                </a:solidFill>
                <a:effectLst/>
              </a:rPr>
              <a:t>34, 64</a:t>
            </a:r>
            <a:r>
              <a:rPr lang="es-ES_tradnl" sz="2000" dirty="0">
                <a:effectLst/>
              </a:rPr>
              <a:t>, 90]</a:t>
            </a:r>
          </a:p>
        </p:txBody>
      </p:sp>
    </p:spTree>
    <p:extLst>
      <p:ext uri="{BB962C8B-B14F-4D97-AF65-F5344CB8AC3E}">
        <p14:creationId xmlns:p14="http://schemas.microsoft.com/office/powerpoint/2010/main" val="185777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BubbleSort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000" dirty="0">
                <a:effectLst/>
              </a:rPr>
              <a:t>Iteración 3:</a:t>
            </a:r>
          </a:p>
          <a:p>
            <a:endParaRPr lang="es-ES_tradnl" sz="2000" dirty="0">
              <a:effectLst/>
            </a:endParaRPr>
          </a:p>
          <a:p>
            <a:r>
              <a:rPr lang="es-ES_tradnl" sz="2000" dirty="0">
                <a:effectLst/>
              </a:rPr>
              <a:t>Comparación: (25, 12) -&gt; Intercambio -&gt; [</a:t>
            </a:r>
            <a:r>
              <a:rPr lang="es-ES_tradnl" sz="2000" dirty="0">
                <a:solidFill>
                  <a:srgbClr val="FF0000"/>
                </a:solidFill>
                <a:effectLst/>
              </a:rPr>
              <a:t>12, 25</a:t>
            </a:r>
            <a:r>
              <a:rPr lang="es-ES_tradnl" sz="2000" dirty="0">
                <a:effectLst/>
              </a:rPr>
              <a:t>, 22, 11, 34, 64, 90]</a:t>
            </a:r>
          </a:p>
          <a:p>
            <a:r>
              <a:rPr lang="es-ES_tradnl" sz="2000" dirty="0">
                <a:effectLst/>
              </a:rPr>
              <a:t>Comparación: (25, 22) -&gt; Intercambio -&gt; [12, </a:t>
            </a:r>
            <a:r>
              <a:rPr lang="es-ES_tradnl" sz="2000" dirty="0">
                <a:solidFill>
                  <a:srgbClr val="FF0000"/>
                </a:solidFill>
                <a:effectLst/>
              </a:rPr>
              <a:t>22, 25</a:t>
            </a:r>
            <a:r>
              <a:rPr lang="es-ES_tradnl" sz="2000" dirty="0">
                <a:effectLst/>
              </a:rPr>
              <a:t>, 11, 34, 64, 90]</a:t>
            </a:r>
          </a:p>
          <a:p>
            <a:r>
              <a:rPr lang="es-ES_tradnl" sz="2000" dirty="0">
                <a:effectLst/>
              </a:rPr>
              <a:t>Comparación: (25, 11) -&gt; Intercambio -&gt; [12, 22, </a:t>
            </a:r>
            <a:r>
              <a:rPr lang="es-ES_tradnl" sz="2000" dirty="0">
                <a:solidFill>
                  <a:srgbClr val="FF0000"/>
                </a:solidFill>
                <a:effectLst/>
              </a:rPr>
              <a:t>11, 25</a:t>
            </a:r>
            <a:r>
              <a:rPr lang="es-ES_tradnl" sz="2000" dirty="0">
                <a:effectLst/>
              </a:rPr>
              <a:t>, 34, 64, 90]</a:t>
            </a:r>
          </a:p>
          <a:p>
            <a:r>
              <a:rPr lang="es-ES_tradnl" sz="2000" dirty="0">
                <a:effectLst/>
              </a:rPr>
              <a:t>Comparación: (25, 34) -&gt; Sin intercambio -&gt; [12, 22, 11, </a:t>
            </a:r>
            <a:r>
              <a:rPr lang="es-ES_tradnl" sz="2000" dirty="0">
                <a:solidFill>
                  <a:srgbClr val="FF0000"/>
                </a:solidFill>
                <a:effectLst/>
              </a:rPr>
              <a:t>25, 34</a:t>
            </a:r>
            <a:r>
              <a:rPr lang="es-ES_tradnl" sz="2000" dirty="0">
                <a:effectLst/>
              </a:rPr>
              <a:t>, 64, 90]</a:t>
            </a:r>
          </a:p>
          <a:p>
            <a:endParaRPr lang="es-ES_tradnl" sz="2000" dirty="0">
              <a:effectLst/>
            </a:endParaRPr>
          </a:p>
        </p:txBody>
      </p:sp>
    </p:spTree>
    <p:extLst>
      <p:ext uri="{BB962C8B-B14F-4D97-AF65-F5344CB8AC3E}">
        <p14:creationId xmlns:p14="http://schemas.microsoft.com/office/powerpoint/2010/main" val="414070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BubbleSort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000" dirty="0">
                <a:effectLst/>
              </a:rPr>
              <a:t>Iteración 4:</a:t>
            </a:r>
          </a:p>
          <a:p>
            <a:endParaRPr lang="es-ES_tradnl" sz="2000" dirty="0">
              <a:effectLst/>
            </a:endParaRPr>
          </a:p>
          <a:p>
            <a:r>
              <a:rPr lang="es-ES_tradnl" sz="2000" dirty="0">
                <a:effectLst/>
              </a:rPr>
              <a:t>Comparación: (12, 22) -&gt; Sin intercambio -&gt; [</a:t>
            </a:r>
            <a:r>
              <a:rPr lang="es-ES_tradnl" sz="2000" dirty="0">
                <a:solidFill>
                  <a:srgbClr val="FF0000"/>
                </a:solidFill>
                <a:effectLst/>
              </a:rPr>
              <a:t>12, 22</a:t>
            </a:r>
            <a:r>
              <a:rPr lang="es-ES_tradnl" sz="2000" dirty="0">
                <a:effectLst/>
              </a:rPr>
              <a:t>, 11, 25, 34, 64, 90]</a:t>
            </a:r>
          </a:p>
          <a:p>
            <a:r>
              <a:rPr lang="es-ES_tradnl" sz="2000" dirty="0">
                <a:effectLst/>
              </a:rPr>
              <a:t>Comparación: (22, 11) -&gt; Intercambio -&gt; [12, </a:t>
            </a:r>
            <a:r>
              <a:rPr lang="es-ES_tradnl" sz="2000" dirty="0">
                <a:solidFill>
                  <a:srgbClr val="FF0000"/>
                </a:solidFill>
                <a:effectLst/>
              </a:rPr>
              <a:t>11, 22</a:t>
            </a:r>
            <a:r>
              <a:rPr lang="es-ES_tradnl" sz="2000" dirty="0">
                <a:effectLst/>
              </a:rPr>
              <a:t>, 25, 34, 64, 90]</a:t>
            </a:r>
          </a:p>
        </p:txBody>
      </p:sp>
    </p:spTree>
    <p:extLst>
      <p:ext uri="{BB962C8B-B14F-4D97-AF65-F5344CB8AC3E}">
        <p14:creationId xmlns:p14="http://schemas.microsoft.com/office/powerpoint/2010/main" val="284056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425" y="144925"/>
            <a:ext cx="859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r>
              <a:rPr lang="es-ES" sz="2920" b="1" dirty="0" err="1">
                <a:solidFill>
                  <a:srgbClr val="E122BB"/>
                </a:solidFill>
                <a:latin typeface="Montserrat"/>
                <a:ea typeface="Montserrat"/>
                <a:cs typeface="Montserrat"/>
                <a:sym typeface="Montserrat"/>
              </a:rPr>
              <a:t>BubbleSort</a:t>
            </a:r>
            <a:endParaRPr sz="2920" b="1" dirty="0">
              <a:solidFill>
                <a:srgbClr val="E122BB"/>
              </a:solidFill>
              <a:latin typeface="Montserrat"/>
              <a:ea typeface="Montserrat"/>
              <a:cs typeface="Montserrat"/>
              <a:sym typeface="Montserrat"/>
            </a:endParaRPr>
          </a:p>
          <a:p>
            <a:pPr marL="0" lvl="0" indent="0" algn="l" rtl="0">
              <a:spcBef>
                <a:spcPts val="0"/>
              </a:spcBef>
              <a:spcAft>
                <a:spcPts val="0"/>
              </a:spcAft>
              <a:buSzPts val="1100"/>
              <a:buNone/>
            </a:pPr>
            <a:endParaRPr sz="2920" b="1" dirty="0">
              <a:solidFill>
                <a:srgbClr val="E122BB"/>
              </a:solidFill>
              <a:latin typeface="Montserrat"/>
              <a:ea typeface="Montserrat"/>
              <a:cs typeface="Montserrat"/>
              <a:sym typeface="Montserrat"/>
            </a:endParaRPr>
          </a:p>
        </p:txBody>
      </p:sp>
      <p:sp>
        <p:nvSpPr>
          <p:cNvPr id="67" name="Google Shape;67;p15"/>
          <p:cNvSpPr txBox="1"/>
          <p:nvPr/>
        </p:nvSpPr>
        <p:spPr>
          <a:xfrm>
            <a:off x="362550" y="1081377"/>
            <a:ext cx="8375933" cy="3713260"/>
          </a:xfrm>
          <a:prstGeom prst="rect">
            <a:avLst/>
          </a:prstGeom>
          <a:noFill/>
          <a:ln>
            <a:noFill/>
          </a:ln>
        </p:spPr>
        <p:txBody>
          <a:bodyPr spcFirstLastPara="1" wrap="square" lIns="91425" tIns="91425" rIns="91425" bIns="91425" anchor="t" anchorCtr="0">
            <a:noAutofit/>
          </a:bodyPr>
          <a:lstStyle/>
          <a:p>
            <a:r>
              <a:rPr lang="es-ES_tradnl" sz="2000" dirty="0">
                <a:effectLst/>
              </a:rPr>
              <a:t>Iteración 5:</a:t>
            </a:r>
          </a:p>
          <a:p>
            <a:endParaRPr lang="es-ES_tradnl" sz="2000" dirty="0">
              <a:effectLst/>
            </a:endParaRPr>
          </a:p>
          <a:p>
            <a:r>
              <a:rPr lang="es-ES_tradnl" sz="2000" dirty="0">
                <a:effectLst/>
              </a:rPr>
              <a:t>Comparación: (12, 11) -&gt; Intercambio -&gt; [</a:t>
            </a:r>
            <a:r>
              <a:rPr lang="es-ES_tradnl" sz="2000" dirty="0">
                <a:solidFill>
                  <a:srgbClr val="FF0000"/>
                </a:solidFill>
                <a:effectLst/>
              </a:rPr>
              <a:t>11, 12</a:t>
            </a:r>
            <a:r>
              <a:rPr lang="es-ES_tradnl" sz="2000" dirty="0">
                <a:effectLst/>
              </a:rPr>
              <a:t>, 22, 25, 34, 64, 90]</a:t>
            </a:r>
          </a:p>
        </p:txBody>
      </p:sp>
    </p:spTree>
    <p:extLst>
      <p:ext uri="{BB962C8B-B14F-4D97-AF65-F5344CB8AC3E}">
        <p14:creationId xmlns:p14="http://schemas.microsoft.com/office/powerpoint/2010/main" val="356058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9652" y="304275"/>
            <a:ext cx="3966102" cy="3631621"/>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419" dirty="0">
                <a:solidFill>
                  <a:srgbClr val="E122BB"/>
                </a:solidFill>
                <a:latin typeface="Montserrat ExtraBold"/>
                <a:ea typeface="Montserrat ExtraBold"/>
                <a:cs typeface="Montserrat ExtraBold"/>
                <a:sym typeface="Montserrat ExtraBold"/>
              </a:rPr>
              <a:t>QuickSort</a:t>
            </a:r>
            <a:endParaRPr dirty="0">
              <a:solidFill>
                <a:srgbClr val="E122BB"/>
              </a:solidFill>
              <a:latin typeface="Montserrat ExtraBold"/>
              <a:ea typeface="Montserrat ExtraBold"/>
              <a:cs typeface="Montserrat ExtraBold"/>
              <a:sym typeface="Montserrat ExtraBold"/>
            </a:endParaRPr>
          </a:p>
        </p:txBody>
      </p:sp>
      <p:sp>
        <p:nvSpPr>
          <p:cNvPr id="61" name="Google Shape;61;p14"/>
          <p:cNvSpPr txBox="1"/>
          <p:nvPr/>
        </p:nvSpPr>
        <p:spPr>
          <a:xfrm>
            <a:off x="4285754" y="477077"/>
            <a:ext cx="4683317" cy="2417197"/>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es-419" dirty="0">
                <a:solidFill>
                  <a:schemeClr val="lt1"/>
                </a:solidFill>
                <a:latin typeface="Montserrat Medium"/>
                <a:ea typeface="Montserrat Medium"/>
                <a:cs typeface="Montserrat Medium"/>
                <a:sym typeface="Montserrat Medium"/>
              </a:rPr>
              <a:t>QuickSort es un algoritmo de ordenamiento eficiente que utiliza la estrategia de dividir y conquistar. El algoritmo elige un elemento pivote y particiona el arreglo en dos sub-arreglos alrededor del pivote, de manera que los elementos más pequeños que el pivote estén a su izquierda y los elementos más grandes estén a su derecha. Luego, aplica recursivamente el mismo proceso a los sub-arreglos.</a:t>
            </a:r>
          </a:p>
        </p:txBody>
      </p:sp>
      <p:sp>
        <p:nvSpPr>
          <p:cNvPr id="3" name="Google Shape;74;p16">
            <a:extLst>
              <a:ext uri="{FF2B5EF4-FFF2-40B4-BE49-F238E27FC236}">
                <a16:creationId xmlns:a16="http://schemas.microsoft.com/office/drawing/2014/main" id="{22092368-8184-0420-A3DE-18C23317FFB6}"/>
              </a:ext>
            </a:extLst>
          </p:cNvPr>
          <p:cNvSpPr txBox="1"/>
          <p:nvPr/>
        </p:nvSpPr>
        <p:spPr>
          <a:xfrm>
            <a:off x="4345850" y="3122357"/>
            <a:ext cx="4478498" cy="1060029"/>
          </a:xfrm>
          <a:prstGeom prst="rect">
            <a:avLst/>
          </a:prstGeom>
          <a:solidFill>
            <a:srgbClr val="E122B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200" dirty="0">
                <a:solidFill>
                  <a:schemeClr val="lt1"/>
                </a:solidFill>
              </a:rPr>
              <a:t>Eficiencia: QuickSort es generalmente rápido y eficiente, con un tiempo de ejecución promedio de O(n log n). Sin embargo, en el peor caso puede degradarse a O(n^2) si el pivote seleccionado no divide el arreglo de manera equilibrada.</a:t>
            </a:r>
          </a:p>
          <a:p>
            <a:pPr marL="0" lvl="0" indent="0" algn="l" rtl="0">
              <a:spcBef>
                <a:spcPts val="0"/>
              </a:spcBef>
              <a:spcAft>
                <a:spcPts val="0"/>
              </a:spcAft>
              <a:buNone/>
            </a:pPr>
            <a:endParaRPr lang="es-419" sz="1200" dirty="0">
              <a:solidFill>
                <a:schemeClr val="lt1"/>
              </a:solidFill>
            </a:endParaRPr>
          </a:p>
        </p:txBody>
      </p:sp>
    </p:spTree>
    <p:extLst>
      <p:ext uri="{BB962C8B-B14F-4D97-AF65-F5344CB8AC3E}">
        <p14:creationId xmlns:p14="http://schemas.microsoft.com/office/powerpoint/2010/main" val="9584043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1644</Words>
  <Application>Microsoft Macintosh PowerPoint</Application>
  <PresentationFormat>On-screen Show (16:9)</PresentationFormat>
  <Paragraphs>126</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Montserrat Medium</vt:lpstr>
      <vt:lpstr>Montserrat ExtraBold</vt:lpstr>
      <vt:lpstr>Montserrat</vt:lpstr>
      <vt:lpstr>Arial</vt:lpstr>
      <vt:lpstr>Simple Light</vt:lpstr>
      <vt:lpstr>Ordenamiento</vt:lpstr>
      <vt:lpstr>BubbleSort</vt:lpstr>
      <vt:lpstr>BubbleSort </vt:lpstr>
      <vt:lpstr>BubbleSort </vt:lpstr>
      <vt:lpstr>BubbleSort </vt:lpstr>
      <vt:lpstr>BubbleSort </vt:lpstr>
      <vt:lpstr>BubbleSort </vt:lpstr>
      <vt:lpstr>BubbleSort </vt:lpstr>
      <vt:lpstr>QuickSort</vt:lpstr>
      <vt:lpstr>QuickSort </vt:lpstr>
      <vt:lpstr>QuickSort </vt:lpstr>
      <vt:lpstr>QuickSort </vt:lpstr>
      <vt:lpstr>QuickSort </vt:lpstr>
      <vt:lpstr>QuickSort </vt:lpstr>
      <vt:lpstr>QuickSort </vt:lpstr>
      <vt:lpstr>QuickSort </vt:lpstr>
      <vt:lpstr>QuickSort </vt:lpstr>
      <vt:lpstr>MergeSort</vt:lpstr>
      <vt:lpstr>MergeSort </vt:lpstr>
      <vt:lpstr>MergeSort </vt:lpstr>
      <vt:lpstr>MergeSort </vt:lpstr>
      <vt:lpstr>MergeSort </vt:lpstr>
      <vt:lpstr>MergeSort </vt:lpstr>
      <vt:lpstr>Ordenamiento secuencial</vt:lpstr>
      <vt:lpstr>Ordenamiento paralelo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control de Flujo: Iteradores</dc:title>
  <cp:lastModifiedBy>Facundo Uferer</cp:lastModifiedBy>
  <cp:revision>12</cp:revision>
  <dcterms:modified xsi:type="dcterms:W3CDTF">2024-04-30T20:02:08Z</dcterms:modified>
</cp:coreProperties>
</file>