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6" r:id="rId12"/>
    <p:sldId id="265" r:id="rId13"/>
    <p:sldId id="267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ein Hassan" initials="YH" lastIdx="1" clrIdx="0">
    <p:extLst>
      <p:ext uri="{19B8F6BF-5375-455C-9EA6-DF929625EA0E}">
        <p15:presenceInfo xmlns:p15="http://schemas.microsoft.com/office/powerpoint/2012/main" userId="1b1eef39d3c97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861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9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1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4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0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9026-870C-420F-A6B3-25A7161C000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98CE-F33D-4E17-BA4A-1B8BC416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13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1A95-BCED-177C-059B-4778020D1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CYBER SECURITY</a:t>
            </a:r>
          </a:p>
        </p:txBody>
      </p:sp>
      <p:pic>
        <p:nvPicPr>
          <p:cNvPr id="1026" name="Picture 2" descr="Cyber security - MC-monitoring">
            <a:extLst>
              <a:ext uri="{FF2B5EF4-FFF2-40B4-BE49-F238E27FC236}">
                <a16:creationId xmlns:a16="http://schemas.microsoft.com/office/drawing/2014/main" id="{90198C87-C38A-0C5D-B1BC-742F18F60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0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3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CCA3-166B-6536-499F-E9BCD847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0364-D3F4-9037-A9C2-A9508B79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dirty="0"/>
              <a:t>Strong Password (small letters, capital letters, numbers, symbols)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600" dirty="0"/>
              <a:t>Do not use the same password for all accounts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 Do not personalize the password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Biometrics (storing unique features of an individual)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 Disable/alarm goes off after many failed trials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3800" dirty="0"/>
              <a:t>Two step verification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194" name="Picture 2" descr="Authentication vs Authorization: What's the Difference? | LoginRadius |  LoginRadius Blog">
            <a:extLst>
              <a:ext uri="{FF2B5EF4-FFF2-40B4-BE49-F238E27FC236}">
                <a16:creationId xmlns:a16="http://schemas.microsoft.com/office/drawing/2014/main" id="{96444ABB-6C70-A54C-8F47-A8FA652A3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323" y="0"/>
            <a:ext cx="2947677" cy="20890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8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3895-2ADC-551F-A0BA-069B5874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7" y="564728"/>
            <a:ext cx="4820117" cy="645506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latin typeface="Arial Black" panose="020B0A04020102020204" pitchFamily="34" charset="0"/>
              </a:rPr>
              <a:t>Checking the </a:t>
            </a:r>
            <a:r>
              <a:rPr lang="en-US" b="1" i="1" u="sng" dirty="0" err="1">
                <a:latin typeface="Arial Black" panose="020B0A04020102020204" pitchFamily="34" charset="0"/>
              </a:rPr>
              <a:t>url</a:t>
            </a:r>
            <a:endParaRPr lang="en-US" b="1" i="1" u="sng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3DB03-B712-F3B5-5E22-87DA943B902A}"/>
              </a:ext>
            </a:extLst>
          </p:cNvPr>
          <p:cNvSpPr txBox="1"/>
          <p:nvPr/>
        </p:nvSpPr>
        <p:spPr>
          <a:xfrm>
            <a:off x="1141413" y="1766047"/>
            <a:ext cx="299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Authentic Websites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D26FDE-43C6-FAFF-6FF9-93F750E8A885}"/>
              </a:ext>
            </a:extLst>
          </p:cNvPr>
          <p:cNvCxnSpPr>
            <a:cxnSpLocks/>
          </p:cNvCxnSpPr>
          <p:nvPr/>
        </p:nvCxnSpPr>
        <p:spPr>
          <a:xfrm>
            <a:off x="6239435" y="1210234"/>
            <a:ext cx="62753" cy="56477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Internet, lock, locked, padlock Icon in Internet &amp; Security">
            <a:extLst>
              <a:ext uri="{FF2B5EF4-FFF2-40B4-BE49-F238E27FC236}">
                <a16:creationId xmlns:a16="http://schemas.microsoft.com/office/drawing/2014/main" id="{88784430-09A2-A5CC-8E87-127B1681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16" y="4012048"/>
            <a:ext cx="1442731" cy="14427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BFFCFD-379C-8D07-1084-932FD1F6E332}"/>
              </a:ext>
            </a:extLst>
          </p:cNvPr>
          <p:cNvSpPr txBox="1"/>
          <p:nvPr/>
        </p:nvSpPr>
        <p:spPr>
          <a:xfrm>
            <a:off x="261871" y="3756669"/>
            <a:ext cx="2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Closed Padlock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9E81DA-6C00-15A4-7A00-237768C5A1D0}"/>
              </a:ext>
            </a:extLst>
          </p:cNvPr>
          <p:cNvSpPr txBox="1"/>
          <p:nvPr/>
        </p:nvSpPr>
        <p:spPr>
          <a:xfrm>
            <a:off x="997977" y="5445169"/>
            <a:ext cx="566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HTTPS </a:t>
            </a:r>
            <a:r>
              <a:rPr lang="en-US" sz="2000" dirty="0"/>
              <a:t>(Hyper Text Transfer protocol Secure)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1B1D4-A8B0-605D-6A11-EF658EF97985}"/>
              </a:ext>
            </a:extLst>
          </p:cNvPr>
          <p:cNvSpPr txBox="1"/>
          <p:nvPr/>
        </p:nvSpPr>
        <p:spPr>
          <a:xfrm>
            <a:off x="6663669" y="1766046"/>
            <a:ext cx="314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Unauthentic websites</a:t>
            </a:r>
          </a:p>
        </p:txBody>
      </p:sp>
      <p:pic>
        <p:nvPicPr>
          <p:cNvPr id="2062" name="Picture 14" descr="How to Identify Fake Websites | DigiCert">
            <a:extLst>
              <a:ext uri="{FF2B5EF4-FFF2-40B4-BE49-F238E27FC236}">
                <a16:creationId xmlns:a16="http://schemas.microsoft.com/office/drawing/2014/main" id="{68957458-A411-EC50-8EC3-5D39ECE8A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61752" r="22479" b="14549"/>
          <a:stretch/>
        </p:blipFill>
        <p:spPr bwMode="auto">
          <a:xfrm>
            <a:off x="6445623" y="2521336"/>
            <a:ext cx="5498404" cy="1025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64" name="Picture 16" descr="How to Identify Fake Websites | DigiCert">
            <a:extLst>
              <a:ext uri="{FF2B5EF4-FFF2-40B4-BE49-F238E27FC236}">
                <a16:creationId xmlns:a16="http://schemas.microsoft.com/office/drawing/2014/main" id="{CE46F806-D0C3-0819-F67B-BE5F0A59A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2" t="18415" r="22154" b="56616"/>
          <a:stretch/>
        </p:blipFill>
        <p:spPr bwMode="auto">
          <a:xfrm>
            <a:off x="693178" y="2565277"/>
            <a:ext cx="5402822" cy="1046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73F9EA5-54AB-E9A1-29BE-ABF70FB2776A}"/>
              </a:ext>
            </a:extLst>
          </p:cNvPr>
          <p:cNvSpPr txBox="1"/>
          <p:nvPr/>
        </p:nvSpPr>
        <p:spPr>
          <a:xfrm>
            <a:off x="6580094" y="3900926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Padlock </a:t>
            </a:r>
          </a:p>
        </p:txBody>
      </p:sp>
      <p:pic>
        <p:nvPicPr>
          <p:cNvPr id="2066" name="Picture 18" descr="Danger sign, warning sign, attention sign. Danger warning attention icon on  transparent background PNG - Similar PNG">
            <a:extLst>
              <a:ext uri="{FF2B5EF4-FFF2-40B4-BE49-F238E27FC236}">
                <a16:creationId xmlns:a16="http://schemas.microsoft.com/office/drawing/2014/main" id="{97720524-2282-5331-D3D1-0673A5808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41" y="4093332"/>
            <a:ext cx="1582669" cy="15826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D96593-623F-79FF-3224-FB3E09F7E397}"/>
              </a:ext>
            </a:extLst>
          </p:cNvPr>
          <p:cNvSpPr txBox="1"/>
          <p:nvPr/>
        </p:nvSpPr>
        <p:spPr>
          <a:xfrm>
            <a:off x="1725664" y="5985495"/>
            <a:ext cx="379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HTTPS uses SSL and Encryption</a:t>
            </a:r>
          </a:p>
        </p:txBody>
      </p:sp>
    </p:spTree>
    <p:extLst>
      <p:ext uri="{BB962C8B-B14F-4D97-AF65-F5344CB8AC3E}">
        <p14:creationId xmlns:p14="http://schemas.microsoft.com/office/powerpoint/2010/main" val="86894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AB41-B788-EF82-3186-C77330E6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8917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Checking the spelling and tone of communication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E97D81-2076-B4C1-8F8D-F1917B641CBE}"/>
              </a:ext>
            </a:extLst>
          </p:cNvPr>
          <p:cNvCxnSpPr>
            <a:cxnSpLocks/>
          </p:cNvCxnSpPr>
          <p:nvPr/>
        </p:nvCxnSpPr>
        <p:spPr>
          <a:xfrm>
            <a:off x="5958354" y="1667435"/>
            <a:ext cx="118129" cy="51905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00EF7C-C078-47B1-31F9-E0C5A336BE62}"/>
              </a:ext>
            </a:extLst>
          </p:cNvPr>
          <p:cNvSpPr txBox="1"/>
          <p:nvPr/>
        </p:nvSpPr>
        <p:spPr>
          <a:xfrm>
            <a:off x="1141413" y="1819836"/>
            <a:ext cx="274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Authentic Websites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867DE-10E7-F35C-5BA1-8F738EDA1558}"/>
              </a:ext>
            </a:extLst>
          </p:cNvPr>
          <p:cNvSpPr txBox="1"/>
          <p:nvPr/>
        </p:nvSpPr>
        <p:spPr>
          <a:xfrm>
            <a:off x="555812" y="2608729"/>
            <a:ext cx="45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is continuously updated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14FE9-5EA2-8C49-9441-FFE6AB096941}"/>
              </a:ext>
            </a:extLst>
          </p:cNvPr>
          <p:cNvSpPr txBox="1"/>
          <p:nvPr/>
        </p:nvSpPr>
        <p:spPr>
          <a:xfrm>
            <a:off x="563983" y="3305289"/>
            <a:ext cx="37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ACCURATE spelling and Grammar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10757-44E7-0070-3648-5C0E2B406BC4}"/>
              </a:ext>
            </a:extLst>
          </p:cNvPr>
          <p:cNvSpPr txBox="1"/>
          <p:nvPr/>
        </p:nvSpPr>
        <p:spPr>
          <a:xfrm>
            <a:off x="6445623" y="1819836"/>
            <a:ext cx="3370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Non-Authentic Websites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48260-5ED4-3C3F-BF21-0F8B65D4EA1D}"/>
              </a:ext>
            </a:extLst>
          </p:cNvPr>
          <p:cNvSpPr txBox="1"/>
          <p:nvPr/>
        </p:nvSpPr>
        <p:spPr>
          <a:xfrm>
            <a:off x="6445623" y="2671482"/>
            <a:ext cx="432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is NOT continuously updated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42BB3-EB05-BC41-BEF0-45C2CDC5E56B}"/>
              </a:ext>
            </a:extLst>
          </p:cNvPr>
          <p:cNvSpPr txBox="1"/>
          <p:nvPr/>
        </p:nvSpPr>
        <p:spPr>
          <a:xfrm>
            <a:off x="6445623" y="3429000"/>
            <a:ext cx="447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NON-ACCURATE spelling and Grammar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9771-41B3-91BF-B691-FF4E8ECE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FAED-14E8-E7BA-9722-7C4E84C6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traffic coming into and out of the computer system</a:t>
            </a:r>
          </a:p>
          <a:p>
            <a:r>
              <a:rPr lang="en-US" dirty="0"/>
              <a:t>Checks that the traffic meets any rules set/criteria</a:t>
            </a:r>
          </a:p>
          <a:p>
            <a:r>
              <a:rPr lang="en-US" dirty="0"/>
              <a:t>Blocks the traffic that does not meet the criteria</a:t>
            </a:r>
          </a:p>
          <a:p>
            <a:r>
              <a:rPr lang="en-US" dirty="0"/>
              <a:t>Can set a blacklist and block the IP address</a:t>
            </a:r>
          </a:p>
          <a:p>
            <a:r>
              <a:rPr lang="en-US" dirty="0"/>
              <a:t>Close certain ports</a:t>
            </a:r>
          </a:p>
          <a:p>
            <a:endParaRPr lang="en-US" dirty="0"/>
          </a:p>
        </p:txBody>
      </p:sp>
      <p:pic>
        <p:nvPicPr>
          <p:cNvPr id="10242" name="Picture 2" descr="What is a Firewall &amp; Do You Need One? | Avast">
            <a:extLst>
              <a:ext uri="{FF2B5EF4-FFF2-40B4-BE49-F238E27FC236}">
                <a16:creationId xmlns:a16="http://schemas.microsoft.com/office/drawing/2014/main" id="{E377A201-6FCB-B3C9-FC69-7682C579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17" y="235604"/>
            <a:ext cx="31718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0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840A-DD1D-EEA2-5F94-8CC41AEB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protocol</a:t>
            </a:r>
          </a:p>
          <a:p>
            <a:r>
              <a:rPr lang="en-US" dirty="0"/>
              <a:t>Encrypts data sent</a:t>
            </a:r>
          </a:p>
          <a:p>
            <a:r>
              <a:rPr lang="en-US" dirty="0"/>
              <a:t>Digital certificates is sent to the browser</a:t>
            </a:r>
          </a:p>
          <a:p>
            <a:r>
              <a:rPr lang="en-US" dirty="0"/>
              <a:t>Contains the public key</a:t>
            </a:r>
          </a:p>
          <a:p>
            <a:r>
              <a:rPr lang="en-US" dirty="0"/>
              <a:t>The website is authenticated</a:t>
            </a:r>
          </a:p>
          <a:p>
            <a:r>
              <a:rPr lang="en-US" dirty="0"/>
              <a:t>Once the certificate is authenticated everything runs.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3CC9A-3EE6-E658-AC0C-E56364F8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SSL (Secure socket layer)</a:t>
            </a:r>
          </a:p>
        </p:txBody>
      </p:sp>
      <p:pic>
        <p:nvPicPr>
          <p:cNvPr id="9220" name="Picture 4" descr="LeaderSSL - SSL-certificate: Sectigo (Comodo), DigiCert (Symantec), Thawte,  GeoTrust, RapidSSL. | LeaderSSL">
            <a:extLst>
              <a:ext uri="{FF2B5EF4-FFF2-40B4-BE49-F238E27FC236}">
                <a16:creationId xmlns:a16="http://schemas.microsoft.com/office/drawing/2014/main" id="{2DD92BC1-4319-D73B-68AC-A8EECAD45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45" y="201612"/>
            <a:ext cx="2228850" cy="2047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577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925A-716F-8F9F-55EA-9BE9230F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2" y="259930"/>
            <a:ext cx="4676681" cy="8875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Command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7C90B-3616-597D-E4BE-1F6F66365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1" t="21306" r="24853" b="8627"/>
          <a:stretch/>
        </p:blipFill>
        <p:spPr>
          <a:xfrm>
            <a:off x="1165412" y="1055775"/>
            <a:ext cx="7458635" cy="58022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40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6C9D-6E48-E84F-3288-7FD67827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89" y="0"/>
            <a:ext cx="5384893" cy="95021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Syllabus overview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3F33B8-A427-2E6C-7456-3C09A1E67E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5484" t="28451" r="26369" b="27610"/>
          <a:stretch/>
        </p:blipFill>
        <p:spPr>
          <a:xfrm>
            <a:off x="0" y="950213"/>
            <a:ext cx="6267625" cy="59077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7B25A6-0945-35EE-EB7D-046C53AC1F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53" t="30588" r="29412" b="25098"/>
          <a:stretch/>
        </p:blipFill>
        <p:spPr>
          <a:xfrm>
            <a:off x="6267625" y="950212"/>
            <a:ext cx="5816799" cy="60062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4918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A058-B0B0-A9A2-CDC0-E9AB83CC2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Cyber threats</a:t>
            </a:r>
          </a:p>
        </p:txBody>
      </p:sp>
    </p:spTree>
    <p:extLst>
      <p:ext uri="{BB962C8B-B14F-4D97-AF65-F5344CB8AC3E}">
        <p14:creationId xmlns:p14="http://schemas.microsoft.com/office/powerpoint/2010/main" val="408171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22C9-4FA4-3714-F374-F40BBAF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Hacking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DFC7-CEE9-2A70-DC0F-C76429E1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2" y="1962617"/>
            <a:ext cx="6274031" cy="75940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Gaining unauthorized access to someone’s files.</a:t>
            </a:r>
          </a:p>
        </p:txBody>
      </p:sp>
      <p:pic>
        <p:nvPicPr>
          <p:cNvPr id="4100" name="Picture 4" descr="8 Common Hacking Techniques That Every Business Owner Should Know About">
            <a:extLst>
              <a:ext uri="{FF2B5EF4-FFF2-40B4-BE49-F238E27FC236}">
                <a16:creationId xmlns:a16="http://schemas.microsoft.com/office/drawing/2014/main" id="{477A9634-8CD0-178F-E8BB-8651700E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772" y="0"/>
            <a:ext cx="5346228" cy="3137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8" name="Picture 12" descr="ปักพินในบอร์ด Cosplay Anime Fairy Tail">
            <a:extLst>
              <a:ext uri="{FF2B5EF4-FFF2-40B4-BE49-F238E27FC236}">
                <a16:creationId xmlns:a16="http://schemas.microsoft.com/office/drawing/2014/main" id="{9F36363A-B1B9-FDB3-BD39-1F9747C8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056" y="982103"/>
            <a:ext cx="829301" cy="8945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B788D-85B7-3DF8-CE84-EEF6B0EF9A91}"/>
              </a:ext>
            </a:extLst>
          </p:cNvPr>
          <p:cNvSpPr txBox="1"/>
          <p:nvPr/>
        </p:nvSpPr>
        <p:spPr>
          <a:xfrm>
            <a:off x="4737846" y="3240950"/>
            <a:ext cx="391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Types of Hacking</a:t>
            </a:r>
            <a:r>
              <a:rPr lang="en-US" u="sng" dirty="0"/>
              <a:t>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6A323CE-32BC-A0E4-8A70-74374015B0DF}"/>
              </a:ext>
            </a:extLst>
          </p:cNvPr>
          <p:cNvCxnSpPr>
            <a:cxnSpLocks/>
          </p:cNvCxnSpPr>
          <p:nvPr/>
        </p:nvCxnSpPr>
        <p:spPr>
          <a:xfrm rot="5400000">
            <a:off x="5706323" y="4493035"/>
            <a:ext cx="1235061" cy="12700"/>
          </a:xfrm>
          <a:prstGeom prst="bentConnector3">
            <a:avLst>
              <a:gd name="adj1" fmla="val 529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2F9B4C6-1032-4696-7E33-A691BFE23D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4222" y="3879413"/>
            <a:ext cx="2727885" cy="971349"/>
          </a:xfrm>
          <a:prstGeom prst="bentConnector3">
            <a:avLst>
              <a:gd name="adj1" fmla="val 996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CF5F74A-8C3A-5B3F-9027-44D6A8F42967}"/>
              </a:ext>
            </a:extLst>
          </p:cNvPr>
          <p:cNvCxnSpPr>
            <a:cxnSpLocks/>
          </p:cNvCxnSpPr>
          <p:nvPr/>
        </p:nvCxnSpPr>
        <p:spPr>
          <a:xfrm>
            <a:off x="6002107" y="3879413"/>
            <a:ext cx="3832175" cy="1105822"/>
          </a:xfrm>
          <a:prstGeom prst="bentConnector3">
            <a:avLst>
              <a:gd name="adj1" fmla="val 998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6F14DC-4842-F5E9-1B68-C9005D947C1C}"/>
              </a:ext>
            </a:extLst>
          </p:cNvPr>
          <p:cNvSpPr txBox="1"/>
          <p:nvPr/>
        </p:nvSpPr>
        <p:spPr>
          <a:xfrm>
            <a:off x="2556722" y="4912264"/>
            <a:ext cx="152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 Hat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143BDC-D938-E228-F6EC-53AE2A042D37}"/>
              </a:ext>
            </a:extLst>
          </p:cNvPr>
          <p:cNvSpPr txBox="1"/>
          <p:nvPr/>
        </p:nvSpPr>
        <p:spPr>
          <a:xfrm>
            <a:off x="5684745" y="5129493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Grey Hat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3EF2E1-0417-E04E-20BB-35AA0050AE9D}"/>
              </a:ext>
            </a:extLst>
          </p:cNvPr>
          <p:cNvSpPr txBox="1"/>
          <p:nvPr/>
        </p:nvSpPr>
        <p:spPr>
          <a:xfrm>
            <a:off x="9281697" y="5015622"/>
            <a:ext cx="122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Hat</a:t>
            </a:r>
          </a:p>
        </p:txBody>
      </p:sp>
      <p:pic>
        <p:nvPicPr>
          <p:cNvPr id="4110" name="Picture 14" descr="Types of Hackers: White Hat vs. Black Hat &amp; Every Shade in Between |  Rasmussen University">
            <a:extLst>
              <a:ext uri="{FF2B5EF4-FFF2-40B4-BE49-F238E27FC236}">
                <a16:creationId xmlns:a16="http://schemas.microsoft.com/office/drawing/2014/main" id="{C4512F8E-6AF6-462F-C5D6-3818C3E94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46556" r="67613" b="24892"/>
          <a:stretch/>
        </p:blipFill>
        <p:spPr bwMode="auto">
          <a:xfrm>
            <a:off x="2335121" y="5498825"/>
            <a:ext cx="1658471" cy="9713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Types of Hackers: White Hat vs. Black Hat &amp; Every Shade in Between |  Rasmussen University">
            <a:extLst>
              <a:ext uri="{FF2B5EF4-FFF2-40B4-BE49-F238E27FC236}">
                <a16:creationId xmlns:a16="http://schemas.microsoft.com/office/drawing/2014/main" id="{272908AD-D4CD-7337-A475-1F33C536D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2" t="44749" r="38107" b="25168"/>
          <a:stretch/>
        </p:blipFill>
        <p:spPr bwMode="auto">
          <a:xfrm>
            <a:off x="5415804" y="5592529"/>
            <a:ext cx="1658471" cy="10234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Types of Hackers: White Hat vs. Black Hat &amp; Every Shade in Between |  Rasmussen University">
            <a:extLst>
              <a:ext uri="{FF2B5EF4-FFF2-40B4-BE49-F238E27FC236}">
                <a16:creationId xmlns:a16="http://schemas.microsoft.com/office/drawing/2014/main" id="{81549227-4D14-7993-E186-AA4E1D8ED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5" t="46066" r="9967" b="25696"/>
          <a:stretch/>
        </p:blipFill>
        <p:spPr bwMode="auto">
          <a:xfrm>
            <a:off x="9174056" y="5504165"/>
            <a:ext cx="1528793" cy="9606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7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DD29-23B0-C3D2-6AC1-04DE8151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40DF-4F59-76CB-126B-A5AD7B41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hacker hacked the network </a:t>
            </a:r>
          </a:p>
          <a:p>
            <a:r>
              <a:rPr lang="en-US" sz="3200" dirty="0"/>
              <a:t>Download a malware into the Computer (Malware could have been in a link)</a:t>
            </a:r>
          </a:p>
          <a:p>
            <a:r>
              <a:rPr lang="en-US" sz="3200" dirty="0"/>
              <a:t>Antimalware program not present/does not function.</a:t>
            </a:r>
          </a:p>
          <a:p>
            <a:r>
              <a:rPr lang="en-US" sz="3200" dirty="0"/>
              <a:t>As a result malware is not detected.</a:t>
            </a:r>
          </a:p>
          <a:p>
            <a:r>
              <a:rPr lang="en-US" sz="3200" dirty="0"/>
              <a:t>Examples of Malware (Virus and Spyware)</a:t>
            </a:r>
          </a:p>
        </p:txBody>
      </p:sp>
    </p:spTree>
    <p:extLst>
      <p:ext uri="{BB962C8B-B14F-4D97-AF65-F5344CB8AC3E}">
        <p14:creationId xmlns:p14="http://schemas.microsoft.com/office/powerpoint/2010/main" val="197239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2735-FEB2-28D6-952E-B4B93794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Pharming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E838D-5FDB-E63A-5CEF-C4DC716E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0899"/>
            <a:ext cx="9905999" cy="4545760"/>
          </a:xfrm>
        </p:spPr>
        <p:txBody>
          <a:bodyPr>
            <a:noAutofit/>
          </a:bodyPr>
          <a:lstStyle/>
          <a:p>
            <a:r>
              <a:rPr lang="en-US" sz="3600" dirty="0"/>
              <a:t>An exciting looking website is presented</a:t>
            </a:r>
          </a:p>
          <a:p>
            <a:r>
              <a:rPr lang="en-US" sz="3600" dirty="0"/>
              <a:t>Offers desirable prizes and discounts that attracts victims. </a:t>
            </a:r>
          </a:p>
          <a:p>
            <a:r>
              <a:rPr lang="en-US" sz="3600" dirty="0"/>
              <a:t>May have a similar website presentation to a well known company</a:t>
            </a:r>
          </a:p>
          <a:p>
            <a:r>
              <a:rPr lang="en-US" sz="3600" dirty="0"/>
              <a:t>Asks for sensitive information </a:t>
            </a:r>
          </a:p>
        </p:txBody>
      </p:sp>
      <p:pic>
        <p:nvPicPr>
          <p:cNvPr id="5124" name="Picture 4" descr="What is Pharming and How to Prevent a Pharming Attack">
            <a:extLst>
              <a:ext uri="{FF2B5EF4-FFF2-40B4-BE49-F238E27FC236}">
                <a16:creationId xmlns:a16="http://schemas.microsoft.com/office/drawing/2014/main" id="{D3D873EB-8028-23F7-5D15-1A69519DB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04" y="0"/>
            <a:ext cx="3725496" cy="16374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67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5601-41DA-546F-7935-02968E0C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phishing</a:t>
            </a:r>
          </a:p>
        </p:txBody>
      </p:sp>
      <p:pic>
        <p:nvPicPr>
          <p:cNvPr id="6146" name="Picture 2" descr="Email Phishing, Vishing &amp; Other Types of Attacks | Webroot">
            <a:extLst>
              <a:ext uri="{FF2B5EF4-FFF2-40B4-BE49-F238E27FC236}">
                <a16:creationId xmlns:a16="http://schemas.microsoft.com/office/drawing/2014/main" id="{91237DE6-9D08-DC36-9734-0926C817EE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67" y="0"/>
            <a:ext cx="3406682" cy="17033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0E71D-F78F-68D4-F0F3-CC0C84F83A8E}"/>
              </a:ext>
            </a:extLst>
          </p:cNvPr>
          <p:cNvSpPr txBox="1"/>
          <p:nvPr/>
        </p:nvSpPr>
        <p:spPr>
          <a:xfrm>
            <a:off x="980046" y="1945388"/>
            <a:ext cx="100673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Exciting looking email is sent to a user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The user is encouraged to click on the link that is provided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Redirects user to an exciting looking email</a:t>
            </a:r>
          </a:p>
        </p:txBody>
      </p:sp>
    </p:spTree>
    <p:extLst>
      <p:ext uri="{BB962C8B-B14F-4D97-AF65-F5344CB8AC3E}">
        <p14:creationId xmlns:p14="http://schemas.microsoft.com/office/powerpoint/2010/main" val="378919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E276-21B3-FF01-9223-F9CA21932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507" y="2009869"/>
            <a:ext cx="8791575" cy="2387600"/>
          </a:xfrm>
        </p:spPr>
        <p:txBody>
          <a:bodyPr>
            <a:normAutofit/>
          </a:bodyPr>
          <a:lstStyle/>
          <a:p>
            <a:r>
              <a:rPr lang="en-US" sz="6000" dirty="0" err="1"/>
              <a:t>Minimising</a:t>
            </a:r>
            <a:r>
              <a:rPr lang="en-US" sz="6000" dirty="0"/>
              <a:t> </a:t>
            </a:r>
            <a:r>
              <a:rPr lang="en-US" sz="6000" dirty="0" err="1"/>
              <a:t>cYBER</a:t>
            </a:r>
            <a:r>
              <a:rPr lang="en-US" sz="6000" dirty="0"/>
              <a:t> threats</a:t>
            </a:r>
          </a:p>
        </p:txBody>
      </p:sp>
    </p:spTree>
    <p:extLst>
      <p:ext uri="{BB962C8B-B14F-4D97-AF65-F5344CB8AC3E}">
        <p14:creationId xmlns:p14="http://schemas.microsoft.com/office/powerpoint/2010/main" val="325693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483A-6133-67F0-7721-12623157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009246" cy="681364"/>
          </a:xfrm>
        </p:spPr>
        <p:txBody>
          <a:bodyPr/>
          <a:lstStyle/>
          <a:p>
            <a:r>
              <a:rPr lang="en-US" b="1" i="1" u="sng" dirty="0"/>
              <a:t>Antimalware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628470-E956-2CDE-D7A7-091C0CF6FF29}"/>
              </a:ext>
            </a:extLst>
          </p:cNvPr>
          <p:cNvCxnSpPr>
            <a:cxnSpLocks/>
          </p:cNvCxnSpPr>
          <p:nvPr/>
        </p:nvCxnSpPr>
        <p:spPr>
          <a:xfrm>
            <a:off x="5934635" y="1622612"/>
            <a:ext cx="71718" cy="52353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CAC4DE-C126-5FAE-0763-60754DCFAFAF}"/>
              </a:ext>
            </a:extLst>
          </p:cNvPr>
          <p:cNvSpPr txBox="1"/>
          <p:nvPr/>
        </p:nvSpPr>
        <p:spPr>
          <a:xfrm>
            <a:off x="986118" y="1379577"/>
            <a:ext cx="502023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Antivirus program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Scans computer for a 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Alerts user of virus being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Quarantines the Virus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Removes the 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Checks the data before being downloaded</a:t>
            </a:r>
          </a:p>
        </p:txBody>
      </p:sp>
      <p:pic>
        <p:nvPicPr>
          <p:cNvPr id="7170" name="Picture 2" descr="10 Best Antivirus Software [2022]: Windows, Android, iOS &amp; Mac">
            <a:extLst>
              <a:ext uri="{FF2B5EF4-FFF2-40B4-BE49-F238E27FC236}">
                <a16:creationId xmlns:a16="http://schemas.microsoft.com/office/drawing/2014/main" id="{0D2EBD82-8EEF-4C3B-5A04-59B28F2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96" y="16225"/>
            <a:ext cx="2952750" cy="155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44E8F-17E4-596D-1E37-BB297A51FB8C}"/>
              </a:ext>
            </a:extLst>
          </p:cNvPr>
          <p:cNvSpPr txBox="1"/>
          <p:nvPr/>
        </p:nvSpPr>
        <p:spPr>
          <a:xfrm>
            <a:off x="6463553" y="1415412"/>
            <a:ext cx="271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Antispyware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C4B06-D403-5285-949B-E05E6E089552}"/>
              </a:ext>
            </a:extLst>
          </p:cNvPr>
          <p:cNvSpPr txBox="1"/>
          <p:nvPr/>
        </p:nvSpPr>
        <p:spPr>
          <a:xfrm>
            <a:off x="6185647" y="1923935"/>
            <a:ext cx="502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Scans the computer for a spyware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Alerts the user for presence of a spyware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Removes the Spyware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Checks the files for spyware before being downloaded</a:t>
            </a:r>
          </a:p>
        </p:txBody>
      </p:sp>
    </p:spTree>
    <p:extLst>
      <p:ext uri="{BB962C8B-B14F-4D97-AF65-F5344CB8AC3E}">
        <p14:creationId xmlns:p14="http://schemas.microsoft.com/office/powerpoint/2010/main" val="3543370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1295</TotalTime>
  <Words>367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Courier New</vt:lpstr>
      <vt:lpstr>Tw Cen MT</vt:lpstr>
      <vt:lpstr>Circuit</vt:lpstr>
      <vt:lpstr>CYBER SECURITY</vt:lpstr>
      <vt:lpstr>Syllabus overview</vt:lpstr>
      <vt:lpstr>Cyber threats</vt:lpstr>
      <vt:lpstr>Hacking </vt:lpstr>
      <vt:lpstr>Malware</vt:lpstr>
      <vt:lpstr>Pharming</vt:lpstr>
      <vt:lpstr>phishing</vt:lpstr>
      <vt:lpstr>Minimising cYBER threats</vt:lpstr>
      <vt:lpstr>Antimalware</vt:lpstr>
      <vt:lpstr>authentication</vt:lpstr>
      <vt:lpstr>Checking the url</vt:lpstr>
      <vt:lpstr>Checking the spelling and tone of communication</vt:lpstr>
      <vt:lpstr>firewall</vt:lpstr>
      <vt:lpstr>SSL (Secure socket layer)</vt:lpstr>
      <vt:lpstr>Command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Yassein Hassan</dc:creator>
  <cp:lastModifiedBy>Mohamed</cp:lastModifiedBy>
  <cp:revision>2</cp:revision>
  <dcterms:created xsi:type="dcterms:W3CDTF">2022-06-13T10:00:37Z</dcterms:created>
  <dcterms:modified xsi:type="dcterms:W3CDTF">2022-08-29T02:32:20Z</dcterms:modified>
</cp:coreProperties>
</file>