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sldIdLst>
    <p:sldId id="256" r:id="rId2"/>
    <p:sldId id="257" r:id="rId3"/>
    <p:sldId id="259" r:id="rId4"/>
    <p:sldId id="258" r:id="rId5"/>
    <p:sldId id="266" r:id="rId6"/>
    <p:sldId id="264" r:id="rId7"/>
    <p:sldId id="260" r:id="rId8"/>
    <p:sldId id="261" r:id="rId9"/>
    <p:sldId id="262" r:id="rId10"/>
    <p:sldId id="263" r:id="rId11"/>
    <p:sldId id="267" r:id="rId12"/>
    <p:sldId id="265" r:id="rId13"/>
    <p:sldId id="268" r:id="rId14"/>
    <p:sldId id="269" r:id="rId15"/>
    <p:sldId id="270" r:id="rId16"/>
    <p:sldId id="271"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80" d="100"/>
          <a:sy n="80" d="100"/>
        </p:scale>
        <p:origin x="-1086" y="17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7578A1B4-EB17-4686-BB01-AADA5A583D54}" type="datetimeFigureOut">
              <a:rPr lang="en-US" smtClean="0"/>
              <a:pPr/>
              <a:t>4/16/2022</a:t>
            </a:fld>
            <a:endParaRPr lang="en-US" dirty="0"/>
          </a:p>
        </p:txBody>
      </p:sp>
      <p:sp>
        <p:nvSpPr>
          <p:cNvPr id="20" name="Footer Placeholder 19"/>
          <p:cNvSpPr>
            <a:spLocks noGrp="1"/>
          </p:cNvSpPr>
          <p:nvPr>
            <p:ph type="ftr" sz="quarter" idx="11"/>
          </p:nvPr>
        </p:nvSpPr>
        <p:spPr/>
        <p:txBody>
          <a:bodyPr/>
          <a:lstStyle>
            <a:extLst/>
          </a:lstStyle>
          <a:p>
            <a:endParaRPr lang="en-US" dirty="0"/>
          </a:p>
        </p:txBody>
      </p:sp>
      <p:sp>
        <p:nvSpPr>
          <p:cNvPr id="10" name="Slide Number Placeholder 9"/>
          <p:cNvSpPr>
            <a:spLocks noGrp="1"/>
          </p:cNvSpPr>
          <p:nvPr>
            <p:ph type="sldNum" sz="quarter" idx="12"/>
          </p:nvPr>
        </p:nvSpPr>
        <p:spPr/>
        <p:txBody>
          <a:bodyPr/>
          <a:lstStyle>
            <a:extLst/>
          </a:lstStyle>
          <a:p>
            <a:fld id="{DC68346C-40B0-48DE-BE28-31073B9FE7F2}" type="slidenum">
              <a:rPr lang="en-US" smtClean="0"/>
              <a:pPr/>
              <a:t>‹#›</a:t>
            </a:fld>
            <a:endParaRPr lang="en-US" dirty="0"/>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dirty="0"/>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7578A1B4-EB17-4686-BB01-AADA5A583D54}" type="datetimeFigureOut">
              <a:rPr lang="en-US" smtClean="0"/>
              <a:pPr/>
              <a:t>4/16/2022</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DC68346C-40B0-48DE-BE28-31073B9FE7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7578A1B4-EB17-4686-BB01-AADA5A583D54}" type="datetimeFigureOut">
              <a:rPr lang="en-US" smtClean="0"/>
              <a:pPr/>
              <a:t>4/16/2022</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DC68346C-40B0-48DE-BE28-31073B9FE7F2}"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7578A1B4-EB17-4686-BB01-AADA5A583D54}" type="datetimeFigureOut">
              <a:rPr lang="en-US" smtClean="0"/>
              <a:pPr/>
              <a:t>4/16/2022</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DC68346C-40B0-48DE-BE28-31073B9FE7F2}"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7578A1B4-EB17-4686-BB01-AADA5A583D54}" type="datetimeFigureOut">
              <a:rPr lang="en-US" smtClean="0"/>
              <a:pPr/>
              <a:t>4/16/2022</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DC68346C-40B0-48DE-BE28-31073B9FE7F2}" type="slidenum">
              <a:rPr lang="en-US" smtClean="0"/>
              <a:pPr/>
              <a:t>‹#›</a:t>
            </a:fld>
            <a:endParaRPr lang="en-US" dirty="0"/>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dirty="0"/>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7578A1B4-EB17-4686-BB01-AADA5A583D54}" type="datetimeFigureOut">
              <a:rPr lang="en-US" smtClean="0"/>
              <a:pPr/>
              <a:t>4/16/2022</a:t>
            </a:fld>
            <a:endParaRPr lang="en-US" dirty="0"/>
          </a:p>
        </p:txBody>
      </p:sp>
      <p:sp>
        <p:nvSpPr>
          <p:cNvPr id="6" name="Footer Placeholder 5"/>
          <p:cNvSpPr>
            <a:spLocks noGrp="1"/>
          </p:cNvSpPr>
          <p:nvPr>
            <p:ph type="ftr" sz="quarter" idx="11"/>
          </p:nvPr>
        </p:nvSpPr>
        <p:spPr/>
        <p:txBody>
          <a:bodyPr/>
          <a:lstStyle>
            <a:extLst/>
          </a:lstStyle>
          <a:p>
            <a:endParaRPr lang="en-US" dirty="0"/>
          </a:p>
        </p:txBody>
      </p:sp>
      <p:sp>
        <p:nvSpPr>
          <p:cNvPr id="7" name="Slide Number Placeholder 6"/>
          <p:cNvSpPr>
            <a:spLocks noGrp="1"/>
          </p:cNvSpPr>
          <p:nvPr>
            <p:ph type="sldNum" sz="quarter" idx="12"/>
          </p:nvPr>
        </p:nvSpPr>
        <p:spPr/>
        <p:txBody>
          <a:bodyPr/>
          <a:lstStyle>
            <a:extLst/>
          </a:lstStyle>
          <a:p>
            <a:fld id="{DC68346C-40B0-48DE-BE28-31073B9FE7F2}"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7578A1B4-EB17-4686-BB01-AADA5A583D54}" type="datetimeFigureOut">
              <a:rPr lang="en-US" smtClean="0"/>
              <a:pPr/>
              <a:t>4/16/2022</a:t>
            </a:fld>
            <a:endParaRPr lang="en-US" dirty="0"/>
          </a:p>
        </p:txBody>
      </p:sp>
      <p:sp>
        <p:nvSpPr>
          <p:cNvPr id="8" name="Footer Placeholder 7"/>
          <p:cNvSpPr>
            <a:spLocks noGrp="1"/>
          </p:cNvSpPr>
          <p:nvPr>
            <p:ph type="ftr" sz="quarter" idx="11"/>
          </p:nvPr>
        </p:nvSpPr>
        <p:spPr/>
        <p:txBody>
          <a:bodyPr/>
          <a:lstStyle>
            <a:extLst/>
          </a:lstStyle>
          <a:p>
            <a:endParaRPr lang="en-US" dirty="0"/>
          </a:p>
        </p:txBody>
      </p:sp>
      <p:sp>
        <p:nvSpPr>
          <p:cNvPr id="9" name="Slide Number Placeholder 8"/>
          <p:cNvSpPr>
            <a:spLocks noGrp="1"/>
          </p:cNvSpPr>
          <p:nvPr>
            <p:ph type="sldNum" sz="quarter" idx="12"/>
          </p:nvPr>
        </p:nvSpPr>
        <p:spPr/>
        <p:txBody>
          <a:bodyPr/>
          <a:lstStyle>
            <a:extLst/>
          </a:lstStyle>
          <a:p>
            <a:fld id="{DC68346C-40B0-48DE-BE28-31073B9FE7F2}"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7578A1B4-EB17-4686-BB01-AADA5A583D54}" type="datetimeFigureOut">
              <a:rPr lang="en-US" smtClean="0"/>
              <a:pPr/>
              <a:t>4/16/2022</a:t>
            </a:fld>
            <a:endParaRPr lang="en-US" dirty="0"/>
          </a:p>
        </p:txBody>
      </p:sp>
      <p:sp>
        <p:nvSpPr>
          <p:cNvPr id="4" name="Footer Placeholder 3"/>
          <p:cNvSpPr>
            <a:spLocks noGrp="1"/>
          </p:cNvSpPr>
          <p:nvPr>
            <p:ph type="ftr" sz="quarter" idx="11"/>
          </p:nvPr>
        </p:nvSpPr>
        <p:spPr/>
        <p:txBody>
          <a:bodyPr/>
          <a:lstStyle>
            <a:extLst/>
          </a:lstStyle>
          <a:p>
            <a:endParaRPr lang="en-US" dirty="0"/>
          </a:p>
        </p:txBody>
      </p:sp>
      <p:sp>
        <p:nvSpPr>
          <p:cNvPr id="5" name="Slide Number Placeholder 4"/>
          <p:cNvSpPr>
            <a:spLocks noGrp="1"/>
          </p:cNvSpPr>
          <p:nvPr>
            <p:ph type="sldNum" sz="quarter" idx="12"/>
          </p:nvPr>
        </p:nvSpPr>
        <p:spPr/>
        <p:txBody>
          <a:bodyPr/>
          <a:lstStyle>
            <a:extLst/>
          </a:lstStyle>
          <a:p>
            <a:fld id="{DC68346C-40B0-48DE-BE28-31073B9FE7F2}"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 name="Date Placeholder 1"/>
          <p:cNvSpPr>
            <a:spLocks noGrp="1"/>
          </p:cNvSpPr>
          <p:nvPr>
            <p:ph type="dt" sz="half" idx="10"/>
          </p:nvPr>
        </p:nvSpPr>
        <p:spPr/>
        <p:txBody>
          <a:bodyPr/>
          <a:lstStyle>
            <a:extLst/>
          </a:lstStyle>
          <a:p>
            <a:fld id="{7578A1B4-EB17-4686-BB01-AADA5A583D54}" type="datetimeFigureOut">
              <a:rPr lang="en-US" smtClean="0"/>
              <a:pPr/>
              <a:t>4/16/2022</a:t>
            </a:fld>
            <a:endParaRPr lang="en-US" dirty="0"/>
          </a:p>
        </p:txBody>
      </p:sp>
      <p:sp>
        <p:nvSpPr>
          <p:cNvPr id="3" name="Footer Placeholder 2"/>
          <p:cNvSpPr>
            <a:spLocks noGrp="1"/>
          </p:cNvSpPr>
          <p:nvPr>
            <p:ph type="ftr" sz="quarter" idx="11"/>
          </p:nvPr>
        </p:nvSpPr>
        <p:spPr/>
        <p:txBody>
          <a:bodyPr/>
          <a:lstStyle>
            <a:extLst/>
          </a:lstStyle>
          <a:p>
            <a:endParaRPr lang="en-US" dirty="0"/>
          </a:p>
        </p:txBody>
      </p:sp>
      <p:sp>
        <p:nvSpPr>
          <p:cNvPr id="4" name="Slide Number Placeholder 3"/>
          <p:cNvSpPr>
            <a:spLocks noGrp="1"/>
          </p:cNvSpPr>
          <p:nvPr>
            <p:ph type="sldNum" sz="quarter" idx="12"/>
          </p:nvPr>
        </p:nvSpPr>
        <p:spPr/>
        <p:txBody>
          <a:bodyPr/>
          <a:lstStyle>
            <a:extLst/>
          </a:lstStyle>
          <a:p>
            <a:fld id="{DC68346C-40B0-48DE-BE28-31073B9FE7F2}" type="slidenum">
              <a:rPr lang="en-US" smtClean="0"/>
              <a:pPr/>
              <a:t>‹#›</a:t>
            </a:fld>
            <a:endParaRPr lang="en-US" dirty="0"/>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7578A1B4-EB17-4686-BB01-AADA5A583D54}" type="datetimeFigureOut">
              <a:rPr lang="en-US" smtClean="0"/>
              <a:pPr/>
              <a:t>4/16/2022</a:t>
            </a:fld>
            <a:endParaRPr lang="en-US" dirty="0"/>
          </a:p>
        </p:txBody>
      </p:sp>
      <p:sp>
        <p:nvSpPr>
          <p:cNvPr id="6" name="Footer Placeholder 5"/>
          <p:cNvSpPr>
            <a:spLocks noGrp="1"/>
          </p:cNvSpPr>
          <p:nvPr>
            <p:ph type="ftr" sz="quarter" idx="11"/>
          </p:nvPr>
        </p:nvSpPr>
        <p:spPr/>
        <p:txBody>
          <a:bodyPr/>
          <a:lstStyle>
            <a:extLst/>
          </a:lstStyle>
          <a:p>
            <a:endParaRPr lang="en-US" dirty="0"/>
          </a:p>
        </p:txBody>
      </p:sp>
      <p:sp>
        <p:nvSpPr>
          <p:cNvPr id="7" name="Slide Number Placeholder 6"/>
          <p:cNvSpPr>
            <a:spLocks noGrp="1"/>
          </p:cNvSpPr>
          <p:nvPr>
            <p:ph type="sldNum" sz="quarter" idx="12"/>
          </p:nvPr>
        </p:nvSpPr>
        <p:spPr/>
        <p:txBody>
          <a:bodyPr/>
          <a:lstStyle>
            <a:extLst/>
          </a:lstStyle>
          <a:p>
            <a:fld id="{DC68346C-40B0-48DE-BE28-31073B9FE7F2}"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7578A1B4-EB17-4686-BB01-AADA5A583D54}" type="datetimeFigureOut">
              <a:rPr lang="en-US" smtClean="0"/>
              <a:pPr/>
              <a:t>4/16/2022</a:t>
            </a:fld>
            <a:endParaRPr lang="en-US" dirty="0"/>
          </a:p>
        </p:txBody>
      </p:sp>
      <p:sp>
        <p:nvSpPr>
          <p:cNvPr id="6" name="Footer Placeholder 5"/>
          <p:cNvSpPr>
            <a:spLocks noGrp="1"/>
          </p:cNvSpPr>
          <p:nvPr>
            <p:ph type="ftr" sz="quarter" idx="11"/>
          </p:nvPr>
        </p:nvSpPr>
        <p:spPr/>
        <p:txBody>
          <a:bodyPr/>
          <a:lstStyle>
            <a:extLst/>
          </a:lstStyle>
          <a:p>
            <a:endParaRPr lang="en-US" dirty="0"/>
          </a:p>
        </p:txBody>
      </p:sp>
      <p:sp>
        <p:nvSpPr>
          <p:cNvPr id="7" name="Slide Number Placeholder 6"/>
          <p:cNvSpPr>
            <a:spLocks noGrp="1"/>
          </p:cNvSpPr>
          <p:nvPr>
            <p:ph type="sldNum" sz="quarter" idx="12"/>
          </p:nvPr>
        </p:nvSpPr>
        <p:spPr/>
        <p:txBody>
          <a:bodyPr/>
          <a:lstStyle>
            <a:extLst/>
          </a:lstStyle>
          <a:p>
            <a:fld id="{DC68346C-40B0-48DE-BE28-31073B9FE7F2}" type="slidenum">
              <a:rPr lang="en-US" smtClean="0"/>
              <a:pPr/>
              <a:t>‹#›</a:t>
            </a:fld>
            <a:endParaRPr lang="en-US" dirty="0"/>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dirty="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dirty="0"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7578A1B4-EB17-4686-BB01-AADA5A583D54}" type="datetimeFigureOut">
              <a:rPr lang="en-US" smtClean="0"/>
              <a:pPr/>
              <a:t>4/16/2022</a:t>
            </a:fld>
            <a:endParaRPr lang="en-US" dirty="0"/>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dirty="0"/>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DC68346C-40B0-48DE-BE28-31073B9FE7F2}" type="slidenum">
              <a:rPr lang="en-US" smtClean="0"/>
              <a:pPr/>
              <a:t>‹#›</a:t>
            </a:fld>
            <a:endParaRPr lang="en-US" dirty="0"/>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rpubs.com/LeonaAnn/645318" TargetMode="External"/><Relationship Id="rId2" Type="http://schemas.openxmlformats.org/officeDocument/2006/relationships/hyperlink" Target="https://www.researchgate.net/publication/337720530_A_Data_Analysis_of_the_World_Happiness_Index_and_its_Relation_to_the_North-South_Divide_Undergraduate_Economic_Review" TargetMode="External"/><Relationship Id="rId1" Type="http://schemas.openxmlformats.org/officeDocument/2006/relationships/slideLayout" Target="../slideLayouts/slideLayout2.xml"/><Relationship Id="rId4" Type="http://schemas.openxmlformats.org/officeDocument/2006/relationships/hyperlink" Target="https://en.wikipedia.org/wiki/World_Happiness_Report"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kaggle.com/unsdsn/world-happines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32560" y="2109216"/>
            <a:ext cx="7406640" cy="1472184"/>
          </a:xfrm>
        </p:spPr>
        <p:txBody>
          <a:bodyPr/>
          <a:lstStyle/>
          <a:p>
            <a:r>
              <a:rPr lang="en-US" dirty="0" smtClean="0"/>
              <a:t>Analysis of World Happiness Data 2019</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93520" y="381000"/>
            <a:ext cx="7498080" cy="1143000"/>
          </a:xfrm>
        </p:spPr>
        <p:txBody>
          <a:bodyPr/>
          <a:lstStyle/>
          <a:p>
            <a:r>
              <a:rPr lang="en-US" dirty="0" smtClean="0"/>
              <a:t>Continued..</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Uzbekistan ranked as 41 has highest freedom in terms of life decisions where as Afghanistan ranked as 154 has lowest freedom for making life decisions.</a:t>
            </a:r>
          </a:p>
          <a:p>
            <a:endParaRPr lang="en-US" dirty="0" smtClean="0"/>
          </a:p>
          <a:p>
            <a:r>
              <a:rPr lang="en-US" dirty="0" smtClean="0"/>
              <a:t>Average happiness score is 5.407,median is 5.380 ,standard deviation is 1.11 and range is (2.853,7.769).</a:t>
            </a:r>
          </a:p>
          <a:p>
            <a:endParaRPr lang="en-US" dirty="0" smtClean="0"/>
          </a:p>
          <a:p>
            <a:r>
              <a:rPr lang="en-US" dirty="0" smtClean="0"/>
              <a:t>To find association We will calculate correlation between happiness score and rest of variables. Correlation between happiness score and GDP per capita is 0.793 highest. which indicates strong positive association between these two variables. Generosity is least correlated to happiness score with correlation </a:t>
            </a:r>
            <a:r>
              <a:rPr lang="en-US" dirty="0" smtClean="0"/>
              <a:t>0.075.We will try few more ways to address our last question in more depth.</a:t>
            </a:r>
            <a:endParaRPr lang="en-US" dirty="0" smtClean="0"/>
          </a:p>
          <a:p>
            <a:endParaRPr lang="en-US" dirty="0" smtClean="0"/>
          </a:p>
          <a:p>
            <a:endParaRPr lang="en-US" dirty="0" smtClean="0"/>
          </a:p>
          <a:p>
            <a:endParaRPr lang="en-US" dirty="0" smtClean="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427038"/>
            <a:ext cx="7498080" cy="944562"/>
          </a:xfrm>
        </p:spPr>
        <p:txBody>
          <a:bodyPr/>
          <a:lstStyle/>
          <a:p>
            <a:r>
              <a:rPr lang="en-US" dirty="0" smtClean="0"/>
              <a:t>Visualization of data</a:t>
            </a:r>
            <a:endParaRPr lang="en-US" dirty="0"/>
          </a:p>
        </p:txBody>
      </p:sp>
      <p:pic>
        <p:nvPicPr>
          <p:cNvPr id="3074" name="Picture 2"/>
          <p:cNvPicPr>
            <a:picLocks noGrp="1" noChangeAspect="1" noChangeArrowheads="1"/>
          </p:cNvPicPr>
          <p:nvPr>
            <p:ph idx="1"/>
          </p:nvPr>
        </p:nvPicPr>
        <p:blipFill>
          <a:blip r:embed="rId2"/>
          <a:srcRect/>
          <a:stretch>
            <a:fillRect/>
          </a:stretch>
        </p:blipFill>
        <p:spPr bwMode="auto">
          <a:xfrm>
            <a:off x="3048001" y="2971800"/>
            <a:ext cx="3352799" cy="2438399"/>
          </a:xfrm>
          <a:prstGeom prst="rect">
            <a:avLst/>
          </a:prstGeom>
          <a:noFill/>
          <a:ln w="9525">
            <a:noFill/>
            <a:miter lim="800000"/>
            <a:headEnd/>
            <a:tailEnd/>
          </a:ln>
          <a:effectLst/>
        </p:spPr>
      </p:pic>
      <p:sp>
        <p:nvSpPr>
          <p:cNvPr id="6" name="TextBox 5"/>
          <p:cNvSpPr txBox="1"/>
          <p:nvPr/>
        </p:nvSpPr>
        <p:spPr>
          <a:xfrm>
            <a:off x="1371600" y="5401271"/>
            <a:ext cx="7620000" cy="1323439"/>
          </a:xfrm>
          <a:prstGeom prst="rect">
            <a:avLst/>
          </a:prstGeom>
          <a:noFill/>
        </p:spPr>
        <p:txBody>
          <a:bodyPr wrap="square" rtlCol="0">
            <a:spAutoFit/>
          </a:bodyPr>
          <a:lstStyle/>
          <a:p>
            <a:r>
              <a:rPr lang="en-US" sz="2000" dirty="0" smtClean="0"/>
              <a:t>In the above </a:t>
            </a:r>
            <a:r>
              <a:rPr lang="en-US" sz="2000" dirty="0" smtClean="0"/>
              <a:t>plotted histogram </a:t>
            </a:r>
            <a:r>
              <a:rPr lang="en-US" sz="2000" dirty="0" smtClean="0"/>
              <a:t>of </a:t>
            </a:r>
            <a:r>
              <a:rPr lang="en-US" sz="2000" dirty="0" smtClean="0"/>
              <a:t>happiness score </a:t>
            </a:r>
            <a:r>
              <a:rPr lang="en-US" sz="2000" dirty="0" smtClean="0"/>
              <a:t>we observed that it </a:t>
            </a:r>
            <a:r>
              <a:rPr lang="en-US" sz="2000" dirty="0" smtClean="0"/>
              <a:t>seems </a:t>
            </a:r>
            <a:r>
              <a:rPr lang="en-US" sz="2000" dirty="0" smtClean="0"/>
              <a:t>symmetric but not sharp peaked. This information will  be helpful to propose suitable model for happiness </a:t>
            </a:r>
            <a:r>
              <a:rPr lang="en-US" sz="2000" dirty="0" err="1" smtClean="0"/>
              <a:t>score.Next</a:t>
            </a:r>
            <a:r>
              <a:rPr lang="en-US" sz="2000" dirty="0" smtClean="0"/>
              <a:t> we will look at pair plot.</a:t>
            </a:r>
            <a:endParaRPr lang="en-US" sz="2000" dirty="0"/>
          </a:p>
        </p:txBody>
      </p:sp>
      <p:sp>
        <p:nvSpPr>
          <p:cNvPr id="7" name="TextBox 6"/>
          <p:cNvSpPr txBox="1"/>
          <p:nvPr/>
        </p:nvSpPr>
        <p:spPr>
          <a:xfrm>
            <a:off x="1447800" y="1371600"/>
            <a:ext cx="7543800" cy="1631216"/>
          </a:xfrm>
          <a:prstGeom prst="rect">
            <a:avLst/>
          </a:prstGeom>
          <a:noFill/>
        </p:spPr>
        <p:txBody>
          <a:bodyPr wrap="square" rtlCol="0">
            <a:spAutoFit/>
          </a:bodyPr>
          <a:lstStyle/>
          <a:p>
            <a:r>
              <a:rPr lang="en-US" sz="2000" dirty="0" smtClean="0"/>
              <a:t>We are interested </a:t>
            </a:r>
            <a:r>
              <a:rPr lang="en-US" sz="2000" dirty="0" smtClean="0"/>
              <a:t>in understanding </a:t>
            </a:r>
            <a:r>
              <a:rPr lang="en-US" sz="2000" dirty="0" smtClean="0"/>
              <a:t>happiness score , other factors and their relationship in more depth and visualizing them can disclose various </a:t>
            </a:r>
            <a:r>
              <a:rPr lang="en-US" sz="2000" dirty="0" smtClean="0"/>
              <a:t>insights. We will  plot histogram of happiness score to understand the distribution and pair plot can also be a good choice to reveal the trend between the pair factors in the data.</a:t>
            </a:r>
            <a:endParaRPr lang="en-US" sz="20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Pair </a:t>
            </a:r>
            <a:r>
              <a:rPr lang="en-US" sz="3200" dirty="0" smtClean="0"/>
              <a:t>plot between pair of factors in the data</a:t>
            </a:r>
            <a:endParaRPr lang="en-US" sz="3200" dirty="0"/>
          </a:p>
        </p:txBody>
      </p:sp>
      <p:pic>
        <p:nvPicPr>
          <p:cNvPr id="7" name="Picture 3"/>
          <p:cNvPicPr>
            <a:picLocks noChangeAspect="1" noChangeArrowheads="1"/>
          </p:cNvPicPr>
          <p:nvPr/>
        </p:nvPicPr>
        <p:blipFill>
          <a:blip r:embed="rId2"/>
          <a:srcRect/>
          <a:stretch>
            <a:fillRect/>
          </a:stretch>
        </p:blipFill>
        <p:spPr bwMode="auto">
          <a:xfrm>
            <a:off x="1524000" y="1238538"/>
            <a:ext cx="7239000" cy="5086062"/>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Continued..</a:t>
            </a:r>
            <a:endParaRPr lang="en-US" dirty="0"/>
          </a:p>
        </p:txBody>
      </p:sp>
      <p:sp>
        <p:nvSpPr>
          <p:cNvPr id="3" name="Content Placeholder 2"/>
          <p:cNvSpPr>
            <a:spLocks noGrp="1"/>
          </p:cNvSpPr>
          <p:nvPr>
            <p:ph idx="1"/>
          </p:nvPr>
        </p:nvSpPr>
        <p:spPr>
          <a:xfrm>
            <a:off x="1435608" y="1600200"/>
            <a:ext cx="7498080" cy="4800600"/>
          </a:xfrm>
        </p:spPr>
        <p:txBody>
          <a:bodyPr>
            <a:normAutofit fontScale="70000" lnSpcReduction="20000"/>
          </a:bodyPr>
          <a:lstStyle/>
          <a:p>
            <a:r>
              <a:rPr lang="en-US" dirty="0" smtClean="0"/>
              <a:t>Since we are interested in understanding the relationship between happiness score </a:t>
            </a:r>
            <a:r>
              <a:rPr lang="en-US" dirty="0" smtClean="0"/>
              <a:t>and rest factors. </a:t>
            </a:r>
            <a:r>
              <a:rPr lang="en-US" dirty="0" smtClean="0"/>
              <a:t>We plotted the pair plot to get a rough idea.</a:t>
            </a:r>
          </a:p>
          <a:p>
            <a:endParaRPr lang="en-US" dirty="0" smtClean="0"/>
          </a:p>
          <a:p>
            <a:r>
              <a:rPr lang="en-US" dirty="0" smtClean="0"/>
              <a:t>It seems all factors were showing increasing trend with happiness score but GDP per capita , social support, healthy life expectancy ,freedom to make life choices and perception to corruption are factors which were showing linear increasing trend with happiness score.</a:t>
            </a:r>
          </a:p>
          <a:p>
            <a:endParaRPr lang="en-US" dirty="0" smtClean="0"/>
          </a:p>
          <a:p>
            <a:r>
              <a:rPr lang="en-US" dirty="0" smtClean="0"/>
              <a:t>It does not seem surprising that Generosity was not showing any obvious pattern with happiness score. Since we already knew that correlation between these two was very less.</a:t>
            </a:r>
          </a:p>
          <a:p>
            <a:endParaRPr lang="en-US" dirty="0" smtClean="0"/>
          </a:p>
          <a:p>
            <a:endParaRPr lang="en-US" dirty="0" smtClean="0"/>
          </a:p>
          <a:p>
            <a:endParaRPr lang="en-US" dirty="0" smtClean="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944562"/>
          </a:xfrm>
        </p:spPr>
        <p:txBody>
          <a:bodyPr/>
          <a:lstStyle/>
          <a:p>
            <a:r>
              <a:rPr lang="en-US" dirty="0" smtClean="0"/>
              <a:t>Model Fitting</a:t>
            </a:r>
            <a:endParaRPr lang="en-US" dirty="0"/>
          </a:p>
        </p:txBody>
      </p:sp>
      <p:sp>
        <p:nvSpPr>
          <p:cNvPr id="3" name="Content Placeholder 2"/>
          <p:cNvSpPr>
            <a:spLocks noGrp="1"/>
          </p:cNvSpPr>
          <p:nvPr>
            <p:ph idx="1"/>
          </p:nvPr>
        </p:nvSpPr>
        <p:spPr>
          <a:xfrm>
            <a:off x="1435608" y="1371600"/>
            <a:ext cx="7498080" cy="4800600"/>
          </a:xfrm>
        </p:spPr>
        <p:txBody>
          <a:bodyPr>
            <a:normAutofit fontScale="85000" lnSpcReduction="20000"/>
          </a:bodyPr>
          <a:lstStyle/>
          <a:p>
            <a:r>
              <a:rPr lang="en-US" sz="2400" dirty="0" smtClean="0"/>
              <a:t>We propose to fit a multiple regression model to predict the happiness score since these factors seem to have linear relationship with happiness score.</a:t>
            </a:r>
          </a:p>
          <a:p>
            <a:endParaRPr lang="en-US" sz="2400" dirty="0" smtClean="0"/>
          </a:p>
          <a:p>
            <a:endParaRPr lang="en-US" sz="2400" dirty="0" smtClean="0"/>
          </a:p>
          <a:p>
            <a:endParaRPr lang="en-US" sz="2400" dirty="0" smtClean="0"/>
          </a:p>
          <a:p>
            <a:endParaRPr lang="en-US" sz="2400" dirty="0" smtClean="0"/>
          </a:p>
          <a:p>
            <a:endParaRPr lang="en-US" sz="2400" dirty="0" smtClean="0"/>
          </a:p>
          <a:p>
            <a:endParaRPr lang="en-US" sz="2400" dirty="0" smtClean="0"/>
          </a:p>
          <a:p>
            <a:endParaRPr lang="en-US" sz="2400" dirty="0" smtClean="0"/>
          </a:p>
          <a:p>
            <a:endParaRPr lang="en-US" sz="2400" dirty="0" smtClean="0"/>
          </a:p>
          <a:p>
            <a:endParaRPr lang="en-US" sz="2400" dirty="0" smtClean="0"/>
          </a:p>
          <a:p>
            <a:r>
              <a:rPr lang="en-US" sz="2400" dirty="0" smtClean="0"/>
              <a:t>Above is the summary output from R for our proposed model. Most of factors seem significant except perception of corruption. And the adjusted R-squared was 0.77. Which indicates that our model were able to capture the 77% variability of happiness score.</a:t>
            </a:r>
          </a:p>
          <a:p>
            <a:endParaRPr lang="en-US" sz="2400" dirty="0" smtClean="0"/>
          </a:p>
          <a:p>
            <a:pPr>
              <a:buNone/>
            </a:pPr>
            <a:endParaRPr lang="en-US" sz="2400" dirty="0"/>
          </a:p>
        </p:txBody>
      </p:sp>
      <p:pic>
        <p:nvPicPr>
          <p:cNvPr id="4102" name="Picture 6"/>
          <p:cNvPicPr>
            <a:picLocks noChangeAspect="1" noChangeArrowheads="1"/>
          </p:cNvPicPr>
          <p:nvPr/>
        </p:nvPicPr>
        <p:blipFill>
          <a:blip r:embed="rId2"/>
          <a:srcRect/>
          <a:stretch>
            <a:fillRect/>
          </a:stretch>
        </p:blipFill>
        <p:spPr bwMode="auto">
          <a:xfrm>
            <a:off x="1981200" y="2209800"/>
            <a:ext cx="5943600" cy="2819400"/>
          </a:xfrm>
          <a:prstGeom prst="rect">
            <a:avLst/>
          </a:prstGeom>
          <a:noFill/>
          <a:ln w="9525">
            <a:noFill/>
            <a:miter lim="800000"/>
            <a:headEnd/>
            <a:tailEnd/>
          </a:ln>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95400" y="1371600"/>
            <a:ext cx="7498080" cy="4800600"/>
          </a:xfrm>
        </p:spPr>
        <p:txBody>
          <a:bodyPr>
            <a:normAutofit fontScale="62500" lnSpcReduction="20000"/>
          </a:bodyPr>
          <a:lstStyle/>
          <a:p>
            <a:r>
              <a:rPr lang="en-US" dirty="0" smtClean="0"/>
              <a:t>In the literature various types of models have been suggested to understand relationship </a:t>
            </a:r>
            <a:r>
              <a:rPr lang="en-US" dirty="0" smtClean="0"/>
              <a:t>to model </a:t>
            </a:r>
            <a:r>
              <a:rPr lang="en-US" dirty="0" smtClean="0"/>
              <a:t>happiness score </a:t>
            </a:r>
            <a:r>
              <a:rPr lang="en-US" dirty="0" smtClean="0"/>
              <a:t>using </a:t>
            </a:r>
            <a:r>
              <a:rPr lang="en-US" dirty="0" smtClean="0"/>
              <a:t>other </a:t>
            </a:r>
            <a:r>
              <a:rPr lang="en-US" dirty="0" smtClean="0"/>
              <a:t>factors but we only focused on </a:t>
            </a:r>
            <a:r>
              <a:rPr lang="en-US" dirty="0" smtClean="0"/>
              <a:t>linear model which </a:t>
            </a:r>
            <a:r>
              <a:rPr lang="en-US" dirty="0" smtClean="0"/>
              <a:t>seemed reasonable </a:t>
            </a:r>
            <a:r>
              <a:rPr lang="en-US" dirty="0" smtClean="0"/>
              <a:t>model based on our previous findings.</a:t>
            </a:r>
            <a:endParaRPr lang="en-US" dirty="0" smtClean="0"/>
          </a:p>
          <a:p>
            <a:r>
              <a:rPr lang="en-US" dirty="0" smtClean="0"/>
              <a:t>There have been various type of data visualization work suggested to analyze all these factor in more detailed way. But we only used certain plots which seemed to help us in to finding possible answers to questions we stated earlier.</a:t>
            </a:r>
          </a:p>
          <a:p>
            <a:pPr>
              <a:buNone/>
            </a:pPr>
            <a:endParaRPr lang="en-US" dirty="0" smtClean="0"/>
          </a:p>
          <a:p>
            <a:pPr>
              <a:buNone/>
            </a:pPr>
            <a:r>
              <a:rPr lang="en-US" b="1" dirty="0" smtClean="0">
                <a:latin typeface="Arial Black" pitchFamily="34" charset="0"/>
              </a:rPr>
              <a:t>Discussion:-</a:t>
            </a:r>
          </a:p>
          <a:p>
            <a:r>
              <a:rPr lang="en-US" dirty="0" smtClean="0"/>
              <a:t> There are </a:t>
            </a:r>
            <a:r>
              <a:rPr lang="en-US" dirty="0" smtClean="0"/>
              <a:t>scope of adding various </a:t>
            </a:r>
            <a:r>
              <a:rPr lang="en-US" dirty="0" smtClean="0"/>
              <a:t>aspect </a:t>
            </a:r>
            <a:r>
              <a:rPr lang="en-US" dirty="0" smtClean="0"/>
              <a:t>to </a:t>
            </a:r>
            <a:r>
              <a:rPr lang="en-US" dirty="0" smtClean="0"/>
              <a:t>analyze this data in more detailed manner such as exploring relationship between other </a:t>
            </a:r>
            <a:r>
              <a:rPr lang="en-US" dirty="0" smtClean="0"/>
              <a:t>variables, comparing various proposed models and in what extent they </a:t>
            </a:r>
            <a:r>
              <a:rPr lang="en-US" dirty="0" smtClean="0"/>
              <a:t>contribute </a:t>
            </a:r>
            <a:r>
              <a:rPr lang="en-US" dirty="0" smtClean="0"/>
              <a:t>in explaining  </a:t>
            </a:r>
            <a:r>
              <a:rPr lang="en-US" dirty="0" smtClean="0"/>
              <a:t>each other’s variability.</a:t>
            </a:r>
          </a:p>
          <a:p>
            <a:r>
              <a:rPr lang="en-US" dirty="0" smtClean="0"/>
              <a:t>If we can add some other factors in this data such as literacy rate , gender ratio and population size then we can enhance our ability to answer most of the question we explored.</a:t>
            </a:r>
          </a:p>
        </p:txBody>
      </p:sp>
      <p:sp>
        <p:nvSpPr>
          <p:cNvPr id="4" name="TextBox 3"/>
          <p:cNvSpPr txBox="1"/>
          <p:nvPr/>
        </p:nvSpPr>
        <p:spPr>
          <a:xfrm>
            <a:off x="1524000" y="838200"/>
            <a:ext cx="3657600" cy="369332"/>
          </a:xfrm>
          <a:prstGeom prst="rect">
            <a:avLst/>
          </a:prstGeom>
          <a:noFill/>
        </p:spPr>
        <p:txBody>
          <a:bodyPr wrap="square" rtlCol="0">
            <a:spAutoFit/>
          </a:bodyPr>
          <a:lstStyle/>
          <a:p>
            <a:r>
              <a:rPr lang="en-US" b="1" dirty="0" smtClean="0">
                <a:latin typeface="Arial Black" pitchFamily="34" charset="0"/>
              </a:rPr>
              <a:t>Comparison with literature-</a:t>
            </a:r>
            <a:endParaRPr lang="en-US" b="1" dirty="0">
              <a:latin typeface="Arial Black"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normAutofit/>
          </a:bodyPr>
          <a:lstStyle/>
          <a:p>
            <a:r>
              <a:rPr lang="en-US" sz="1900" i="1" dirty="0" smtClean="0"/>
              <a:t>A Data Analysis of the World Happiness Index and its Relation to the North-South Divide (Undergraduate Economic Review)</a:t>
            </a:r>
            <a:r>
              <a:rPr lang="en-US" sz="1900" dirty="0" smtClean="0"/>
              <a:t>. (2019, December). Research Gate. Retrieved April 16, 2022, from </a:t>
            </a:r>
            <a:r>
              <a:rPr lang="en-US" sz="1900" dirty="0" smtClean="0">
                <a:hlinkClick r:id="rId2"/>
              </a:rPr>
              <a:t>https://www.researchgate.net/publication/337720530_A_Data_Analysis_of_the_World_Happiness_Index_and_its_Relation_to_the_North-South_Divide_Undergraduate_Economic_Review</a:t>
            </a:r>
            <a:endParaRPr lang="en-US" sz="1900" dirty="0" smtClean="0"/>
          </a:p>
          <a:p>
            <a:endParaRPr lang="en-US" sz="1900" dirty="0" smtClean="0"/>
          </a:p>
          <a:p>
            <a:r>
              <a:rPr lang="en-US" sz="2000" dirty="0" smtClean="0"/>
              <a:t>Leona Ann </a:t>
            </a:r>
            <a:r>
              <a:rPr lang="en-US" sz="2000" dirty="0" err="1" smtClean="0"/>
              <a:t>Manoj</a:t>
            </a:r>
            <a:r>
              <a:rPr lang="en-US" sz="2000" dirty="0" smtClean="0"/>
              <a:t>. (2020, August 3). </a:t>
            </a:r>
            <a:r>
              <a:rPr lang="en-US" sz="2000" i="1" dirty="0" err="1" smtClean="0"/>
              <a:t>RPubs</a:t>
            </a:r>
            <a:r>
              <a:rPr lang="en-US" sz="2000" i="1" dirty="0" smtClean="0"/>
              <a:t> - World Happiness Report 2020</a:t>
            </a:r>
            <a:r>
              <a:rPr lang="en-US" sz="2000" dirty="0" smtClean="0"/>
              <a:t>. R Pubs. </a:t>
            </a:r>
            <a:r>
              <a:rPr lang="en-US" sz="2000" dirty="0" smtClean="0">
                <a:hlinkClick r:id="rId3"/>
              </a:rPr>
              <a:t>https://rpubs.com/LeonaAnn/645318</a:t>
            </a:r>
            <a:endParaRPr lang="en-US" sz="2000" dirty="0" smtClean="0"/>
          </a:p>
          <a:p>
            <a:endParaRPr lang="en-US" sz="2000" dirty="0" smtClean="0"/>
          </a:p>
          <a:p>
            <a:r>
              <a:rPr lang="en-US" sz="2000" dirty="0" smtClean="0"/>
              <a:t>Wikipedia contributors. (2022, April 15). </a:t>
            </a:r>
            <a:r>
              <a:rPr lang="en-US" sz="2000" i="1" dirty="0" smtClean="0"/>
              <a:t>World Happiness Report</a:t>
            </a:r>
            <a:r>
              <a:rPr lang="en-US" sz="2000" dirty="0" smtClean="0"/>
              <a:t>. Wikipedia. </a:t>
            </a:r>
            <a:r>
              <a:rPr lang="en-US" sz="2000" dirty="0" smtClean="0">
                <a:hlinkClick r:id="rId4"/>
              </a:rPr>
              <a:t>https://en.wikipedia.org/wiki/World_Happiness_Report</a:t>
            </a:r>
            <a:endParaRPr lang="en-US" sz="2000" dirty="0" smtClean="0"/>
          </a:p>
          <a:p>
            <a:endParaRPr lang="en-US" sz="2000" dirty="0" smtClean="0"/>
          </a:p>
          <a:p>
            <a:pPr>
              <a:buNone/>
            </a:pPr>
            <a:endParaRPr lang="en-US" sz="1900" dirty="0" smtClean="0"/>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smtClean="0"/>
              <a:t>Data Context</a:t>
            </a:r>
            <a:endParaRPr lang="en-US" dirty="0"/>
          </a:p>
        </p:txBody>
      </p:sp>
      <p:sp>
        <p:nvSpPr>
          <p:cNvPr id="2" name="Content Placeholder 1"/>
          <p:cNvSpPr>
            <a:spLocks noGrp="1"/>
          </p:cNvSpPr>
          <p:nvPr>
            <p:ph idx="1"/>
          </p:nvPr>
        </p:nvSpPr>
        <p:spPr/>
        <p:txBody>
          <a:bodyPr>
            <a:normAutofit fontScale="85000" lnSpcReduction="10000"/>
          </a:bodyPr>
          <a:lstStyle/>
          <a:p>
            <a:pPr>
              <a:buNone/>
            </a:pPr>
            <a:r>
              <a:rPr lang="en-US" dirty="0" smtClean="0"/>
              <a:t>	The World Happiness Report is a survey of the state of global happiness. Which was first  published in 2012, the second in 2013, the third in 2015, and the fourth in the 2016. The World Happiness ,which ranks  countries by their happiness levels. These reports gained global recognition as governments, organizations and civil society increasingly use happiness indicators to inform their policy-making decisions. Various experts and organizations used these reports to analyze how measurements of well-being can be used effectively to assess the progress of nations. </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smtClean="0"/>
              <a:t>Source of data and dat</a:t>
            </a:r>
            <a:r>
              <a:rPr lang="en-US" dirty="0" smtClean="0"/>
              <a:t>a </a:t>
            </a:r>
            <a:r>
              <a:rPr smtClean="0"/>
              <a:t>description</a:t>
            </a:r>
            <a:endParaRPr lang="en-US" dirty="0"/>
          </a:p>
        </p:txBody>
      </p:sp>
      <p:sp>
        <p:nvSpPr>
          <p:cNvPr id="2" name="Content Placeholder 1"/>
          <p:cNvSpPr>
            <a:spLocks noGrp="1"/>
          </p:cNvSpPr>
          <p:nvPr>
            <p:ph idx="1"/>
          </p:nvPr>
        </p:nvSpPr>
        <p:spPr/>
        <p:txBody>
          <a:bodyPr>
            <a:normAutofit fontScale="92500" lnSpcReduction="20000"/>
          </a:bodyPr>
          <a:lstStyle/>
          <a:p>
            <a:r>
              <a:rPr lang="en-US" dirty="0" smtClean="0"/>
              <a:t>We will use the  2019 </a:t>
            </a:r>
            <a:r>
              <a:rPr lang="en-US" dirty="0" err="1" smtClean="0"/>
              <a:t>csv</a:t>
            </a:r>
            <a:r>
              <a:rPr lang="en-US" dirty="0" smtClean="0"/>
              <a:t> file. This  data has been taken from  </a:t>
            </a:r>
            <a:r>
              <a:rPr lang="en-US" dirty="0" smtClean="0">
                <a:solidFill>
                  <a:schemeClr val="accent6">
                    <a:lumMod val="40000"/>
                    <a:lumOff val="60000"/>
                  </a:schemeClr>
                </a:solidFill>
                <a:hlinkClick r:id="rId2"/>
              </a:rPr>
              <a:t>https://www.kaggle.com/unsdsn/world-happiness</a:t>
            </a:r>
            <a:r>
              <a:rPr lang="en-US" dirty="0" smtClean="0">
                <a:solidFill>
                  <a:schemeClr val="accent6">
                    <a:lumMod val="40000"/>
                    <a:lumOff val="60000"/>
                  </a:schemeClr>
                </a:solidFill>
              </a:rPr>
              <a:t>. </a:t>
            </a:r>
          </a:p>
          <a:p>
            <a:r>
              <a:rPr lang="en-US" dirty="0" err="1" smtClean="0"/>
              <a:t>Kagggle</a:t>
            </a:r>
            <a:r>
              <a:rPr lang="en-US" dirty="0" smtClean="0"/>
              <a:t> is an open source platform and datasets available on </a:t>
            </a:r>
            <a:r>
              <a:rPr lang="en-US" dirty="0" err="1" smtClean="0"/>
              <a:t>Kaggle</a:t>
            </a:r>
            <a:r>
              <a:rPr lang="en-US" dirty="0" smtClean="0"/>
              <a:t> are public datasets.</a:t>
            </a:r>
          </a:p>
          <a:p>
            <a:r>
              <a:rPr lang="en-US" dirty="0" smtClean="0"/>
              <a:t>This data has 9 columns and 156 observations.</a:t>
            </a:r>
          </a:p>
          <a:p>
            <a:r>
              <a:rPr lang="en-US" dirty="0" smtClean="0"/>
              <a:t>Score  and Overall rank are the dependent variable while rest are independent variables.</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435608" y="1143000"/>
            <a:ext cx="7498080" cy="4800600"/>
          </a:xfrm>
        </p:spPr>
        <p:txBody>
          <a:bodyPr>
            <a:normAutofit fontScale="70000" lnSpcReduction="20000"/>
          </a:bodyPr>
          <a:lstStyle/>
          <a:p>
            <a:pPr>
              <a:buNone/>
            </a:pPr>
            <a:r>
              <a:rPr lang="en-US" sz="5100" dirty="0" smtClean="0"/>
              <a:t>  </a:t>
            </a:r>
          </a:p>
          <a:p>
            <a:pPr>
              <a:buNone/>
            </a:pPr>
            <a:r>
              <a:rPr lang="en-US" sz="5100" b="1" dirty="0" smtClean="0"/>
              <a:t>Objective- </a:t>
            </a:r>
          </a:p>
          <a:p>
            <a:pPr>
              <a:buNone/>
            </a:pPr>
            <a:endParaRPr lang="en-US" sz="5100" b="1" dirty="0" smtClean="0"/>
          </a:p>
          <a:p>
            <a:pPr>
              <a:buNone/>
            </a:pPr>
            <a:r>
              <a:rPr lang="en-US" b="1" dirty="0" smtClean="0"/>
              <a:t>   </a:t>
            </a:r>
            <a:r>
              <a:rPr lang="en-US" dirty="0" smtClean="0"/>
              <a:t>We wish to address some very common questions regarding happiness of countries in the World through this data. We are also trying to understand factors which are used to calculate happiness score and in what extent these factors are contributing  to predict the happiness score. We would like to address following questions by our analysis. We will compare countries based on happiness score, GDP per capita, healthy life expectancy ,corruption perception and freedom to make life decisions.</a:t>
            </a:r>
          </a:p>
          <a:p>
            <a:pPr>
              <a:buNone/>
            </a:pPr>
            <a:r>
              <a:rPr lang="en-US" sz="5100" b="1" dirty="0" smtClean="0"/>
              <a:t>	</a:t>
            </a:r>
            <a:endParaRPr lang="en-US" dirty="0" smtClean="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457200"/>
            <a:ext cx="7498080" cy="1143000"/>
          </a:xfrm>
        </p:spPr>
        <p:txBody>
          <a:bodyPr>
            <a:normAutofit/>
          </a:bodyPr>
          <a:lstStyle/>
          <a:p>
            <a:r>
              <a:rPr lang="en-US" sz="4400" b="1" dirty="0" smtClean="0"/>
              <a:t>Research questions-</a:t>
            </a:r>
            <a:endParaRPr lang="en-US" dirty="0"/>
          </a:p>
        </p:txBody>
      </p:sp>
      <p:sp>
        <p:nvSpPr>
          <p:cNvPr id="3" name="Content Placeholder 2"/>
          <p:cNvSpPr>
            <a:spLocks noGrp="1"/>
          </p:cNvSpPr>
          <p:nvPr>
            <p:ph idx="1"/>
          </p:nvPr>
        </p:nvSpPr>
        <p:spPr/>
        <p:txBody>
          <a:bodyPr>
            <a:normAutofit/>
          </a:bodyPr>
          <a:lstStyle/>
          <a:p>
            <a:endParaRPr lang="en-US" sz="2400" dirty="0" smtClean="0"/>
          </a:p>
          <a:p>
            <a:r>
              <a:rPr lang="en-US" sz="2400" dirty="0" smtClean="0"/>
              <a:t>What are the countries rank the highest in overall happiness and how many factors contributing to happiness score? </a:t>
            </a:r>
          </a:p>
          <a:p>
            <a:r>
              <a:rPr lang="en-US" sz="2400" dirty="0" smtClean="0"/>
              <a:t>How does country ranks or happiness scores change from previous years to 2019 report? </a:t>
            </a:r>
          </a:p>
          <a:p>
            <a:r>
              <a:rPr lang="en-US" sz="2400" dirty="0" smtClean="0"/>
              <a:t>Which country has the highest per capita income?</a:t>
            </a:r>
          </a:p>
          <a:p>
            <a:r>
              <a:rPr lang="en-US" sz="2400" dirty="0" smtClean="0"/>
              <a:t>What countries have most trusted Government and least trusted Government based on the corruption?</a:t>
            </a:r>
          </a:p>
          <a:p>
            <a:endParaRPr lang="en-US"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457200"/>
            <a:ext cx="7498080" cy="1143000"/>
          </a:xfrm>
        </p:spPr>
        <p:txBody>
          <a:bodyPr/>
          <a:lstStyle/>
          <a:p>
            <a:r>
              <a:rPr lang="en-US" dirty="0" smtClean="0"/>
              <a:t>Continued..</a:t>
            </a:r>
            <a:endParaRPr lang="en-US" dirty="0"/>
          </a:p>
        </p:txBody>
      </p:sp>
      <p:sp>
        <p:nvSpPr>
          <p:cNvPr id="3" name="Content Placeholder 2"/>
          <p:cNvSpPr>
            <a:spLocks noGrp="1"/>
          </p:cNvSpPr>
          <p:nvPr>
            <p:ph idx="1"/>
          </p:nvPr>
        </p:nvSpPr>
        <p:spPr/>
        <p:txBody>
          <a:bodyPr>
            <a:normAutofit/>
          </a:bodyPr>
          <a:lstStyle/>
          <a:p>
            <a:endParaRPr lang="en-US" sz="2400" dirty="0" smtClean="0"/>
          </a:p>
          <a:p>
            <a:r>
              <a:rPr lang="en-US" sz="2400" dirty="0" smtClean="0"/>
              <a:t>Which country has high healthy life expectancy and which has least?</a:t>
            </a:r>
          </a:p>
          <a:p>
            <a:r>
              <a:rPr lang="en-US" sz="2400" dirty="0" smtClean="0"/>
              <a:t>What are countries ranked best and worst in terms of freedom of life decisions?</a:t>
            </a:r>
          </a:p>
          <a:p>
            <a:r>
              <a:rPr lang="en-US" sz="2400" dirty="0" smtClean="0"/>
              <a:t>Which factors have strongest and least association with happiness score? </a:t>
            </a:r>
          </a:p>
          <a:p>
            <a:r>
              <a:rPr lang="en-US" sz="2400" dirty="0" smtClean="0"/>
              <a:t>How much these factors are contributing to predict happiness score?</a:t>
            </a:r>
          </a:p>
          <a:p>
            <a:pPr>
              <a:buNone/>
            </a:pPr>
            <a:r>
              <a:rPr lang="en-US" sz="2400" dirty="0" smtClean="0"/>
              <a:t>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457200"/>
            <a:ext cx="7562088" cy="1143000"/>
          </a:xfrm>
        </p:spPr>
        <p:txBody>
          <a:bodyPr/>
          <a:lstStyle/>
          <a:p>
            <a:r>
              <a:rPr lang="en-US" dirty="0" smtClean="0"/>
              <a:t>Exploratory data analysis</a:t>
            </a:r>
            <a:endParaRPr lang="en-US" dirty="0"/>
          </a:p>
        </p:txBody>
      </p:sp>
      <p:pic>
        <p:nvPicPr>
          <p:cNvPr id="11" name="Picture 2"/>
          <p:cNvPicPr>
            <a:picLocks noGrp="1" noChangeAspect="1" noChangeArrowheads="1"/>
          </p:cNvPicPr>
          <p:nvPr>
            <p:ph idx="1"/>
          </p:nvPr>
        </p:nvPicPr>
        <p:blipFill>
          <a:blip r:embed="rId2"/>
          <a:srcRect/>
          <a:stretch>
            <a:fillRect/>
          </a:stretch>
        </p:blipFill>
        <p:spPr bwMode="auto">
          <a:xfrm>
            <a:off x="1219200" y="2819400"/>
            <a:ext cx="7713617" cy="2743200"/>
          </a:xfrm>
          <a:prstGeom prst="rect">
            <a:avLst/>
          </a:prstGeom>
          <a:noFill/>
          <a:ln w="9525">
            <a:noFill/>
            <a:miter lim="800000"/>
            <a:headEnd/>
            <a:tailEnd/>
          </a:ln>
          <a:effectLst/>
        </p:spPr>
      </p:pic>
      <p:sp>
        <p:nvSpPr>
          <p:cNvPr id="13" name="TextBox 12"/>
          <p:cNvSpPr txBox="1"/>
          <p:nvPr/>
        </p:nvSpPr>
        <p:spPr>
          <a:xfrm>
            <a:off x="1295400" y="1759803"/>
            <a:ext cx="7696200" cy="830997"/>
          </a:xfrm>
          <a:prstGeom prst="rect">
            <a:avLst/>
          </a:prstGeom>
          <a:noFill/>
        </p:spPr>
        <p:txBody>
          <a:bodyPr wrap="square" rtlCol="0">
            <a:spAutoFit/>
          </a:bodyPr>
          <a:lstStyle/>
          <a:p>
            <a:r>
              <a:rPr lang="en-US" sz="2400" dirty="0" smtClean="0"/>
              <a:t>Below is the glimpse of the dataset which will be useful to understand the structure of data.</a:t>
            </a:r>
            <a:endParaRPr lang="en-US"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381000"/>
            <a:ext cx="7498080" cy="1143000"/>
          </a:xfrm>
        </p:spPr>
        <p:txBody>
          <a:bodyPr/>
          <a:lstStyle/>
          <a:p>
            <a:r>
              <a:rPr lang="en-US" dirty="0" smtClean="0"/>
              <a:t>Continued..</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There are six factors GDP per capita ,social support, healthy life expectancy</a:t>
            </a:r>
          </a:p>
          <a:p>
            <a:pPr>
              <a:buNone/>
            </a:pPr>
            <a:r>
              <a:rPr lang="en-US" dirty="0" smtClean="0"/>
              <a:t>  ,freedom of life choices, generosity, perceptions of corruption.</a:t>
            </a:r>
          </a:p>
          <a:p>
            <a:r>
              <a:rPr lang="en-US" dirty="0" smtClean="0"/>
              <a:t>So from previous slide we observed that Finland has been ranked first with 7.769 happiness score where as South Sudan has been ranked last in the survey with 2.853 happiness score.</a:t>
            </a:r>
          </a:p>
          <a:p>
            <a:r>
              <a:rPr lang="en-US" dirty="0" smtClean="0"/>
              <a:t>Finland has been chosen the happiest country from 2018 and Denmark also kept it’s place secure again as second happiest country in the world.</a:t>
            </a:r>
          </a:p>
          <a:p>
            <a:endParaRPr lang="en-US" dirty="0" smtClean="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381000"/>
            <a:ext cx="7498080" cy="1143000"/>
          </a:xfrm>
        </p:spPr>
        <p:txBody>
          <a:bodyPr/>
          <a:lstStyle/>
          <a:p>
            <a:r>
              <a:rPr lang="en-US" dirty="0" smtClean="0"/>
              <a:t>Continued..</a:t>
            </a:r>
            <a:endParaRPr lang="en-US" dirty="0"/>
          </a:p>
        </p:txBody>
      </p:sp>
      <p:sp>
        <p:nvSpPr>
          <p:cNvPr id="3" name="Content Placeholder 2"/>
          <p:cNvSpPr>
            <a:spLocks noGrp="1"/>
          </p:cNvSpPr>
          <p:nvPr>
            <p:ph idx="1"/>
          </p:nvPr>
        </p:nvSpPr>
        <p:spPr>
          <a:xfrm>
            <a:off x="1435608" y="1524000"/>
            <a:ext cx="7498080" cy="4800600"/>
          </a:xfrm>
        </p:spPr>
        <p:txBody>
          <a:bodyPr>
            <a:normAutofit fontScale="85000" lnSpcReduction="20000"/>
          </a:bodyPr>
          <a:lstStyle/>
          <a:p>
            <a:r>
              <a:rPr lang="en-US" dirty="0" smtClean="0"/>
              <a:t>Qatar has the highest GDP per capita in the world. Where as Somalia which is ranked as 112 out of 156 countries has 0 GDP per capita.</a:t>
            </a:r>
          </a:p>
          <a:p>
            <a:endParaRPr lang="en-US" dirty="0" smtClean="0"/>
          </a:p>
          <a:p>
            <a:r>
              <a:rPr lang="en-US" dirty="0" smtClean="0"/>
              <a:t>Singapore ranked as 34 with happiness score 6.262 has the perception of most corrupt government and Moldova ranked as 71with happiness score 5.529 has most trusted government.</a:t>
            </a:r>
          </a:p>
          <a:p>
            <a:endParaRPr lang="en-US" dirty="0" smtClean="0"/>
          </a:p>
          <a:p>
            <a:r>
              <a:rPr lang="en-US" dirty="0" smtClean="0"/>
              <a:t>Singapore has highest healthy life expectancy where as Swaziland has the least healthy life expectancy and It is ranked as 134.</a:t>
            </a:r>
          </a:p>
          <a:p>
            <a:endParaRPr lang="en-US" dirty="0" smtClean="0"/>
          </a:p>
          <a:p>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280</TotalTime>
  <Words>1085</Words>
  <Application>Microsoft Office PowerPoint</Application>
  <PresentationFormat>On-screen Show (4:3)</PresentationFormat>
  <Paragraphs>83</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Solstice</vt:lpstr>
      <vt:lpstr>Analysis of World Happiness Data 2019</vt:lpstr>
      <vt:lpstr>Data Context</vt:lpstr>
      <vt:lpstr>Source of data and data description</vt:lpstr>
      <vt:lpstr>Slide 4</vt:lpstr>
      <vt:lpstr>Research questions-</vt:lpstr>
      <vt:lpstr>Continued..</vt:lpstr>
      <vt:lpstr>Exploratory data analysis</vt:lpstr>
      <vt:lpstr>Continued..</vt:lpstr>
      <vt:lpstr>Continued..</vt:lpstr>
      <vt:lpstr>Continued..</vt:lpstr>
      <vt:lpstr>Visualization of data</vt:lpstr>
      <vt:lpstr>Pair plot between pair of factors in the data</vt:lpstr>
      <vt:lpstr>Continued..</vt:lpstr>
      <vt:lpstr>Model Fitting</vt:lpstr>
      <vt:lpstr>Slide 15</vt:lpstr>
      <vt:lpstr>References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lenovo</dc:creator>
  <cp:lastModifiedBy>lenovo</cp:lastModifiedBy>
  <cp:revision>27</cp:revision>
  <dcterms:created xsi:type="dcterms:W3CDTF">2022-04-15T19:03:47Z</dcterms:created>
  <dcterms:modified xsi:type="dcterms:W3CDTF">2022-04-16T13:29:37Z</dcterms:modified>
</cp:coreProperties>
</file>