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84" r:id="rId3"/>
    <p:sldId id="381" r:id="rId4"/>
    <p:sldId id="385" r:id="rId5"/>
    <p:sldId id="386" r:id="rId6"/>
    <p:sldId id="387" r:id="rId7"/>
    <p:sldId id="389" r:id="rId8"/>
    <p:sldId id="398" r:id="rId9"/>
    <p:sldId id="399" r:id="rId10"/>
    <p:sldId id="392" r:id="rId11"/>
    <p:sldId id="391" r:id="rId12"/>
    <p:sldId id="390" r:id="rId13"/>
    <p:sldId id="393" r:id="rId14"/>
    <p:sldId id="394" r:id="rId15"/>
    <p:sldId id="395" r:id="rId16"/>
    <p:sldId id="396" r:id="rId17"/>
    <p:sldId id="397" r:id="rId18"/>
    <p:sldId id="400" r:id="rId19"/>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15"/>
  </p:normalViewPr>
  <p:slideViewPr>
    <p:cSldViewPr snapToGrid="0" snapToObjects="1">
      <p:cViewPr varScale="1">
        <p:scale>
          <a:sx n="114" d="100"/>
          <a:sy n="114"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9B9D-60A5-904F-8182-B323AB0CF8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9424D08A-03BF-894C-A13C-0CD030CA6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2F11CAAA-536A-034E-86A3-E6D0F882FDC1}"/>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3DA20FD8-5FE2-FA47-A684-4A99E2A54FF3}"/>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41E6BD9-A082-D74F-A7EB-0C485033EF38}"/>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86580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BC31-1BB5-434B-9899-270AB9452134}"/>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CAF46282-64DA-8B4F-9458-148A71B571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4F88D868-5268-F745-BB22-DC686DE8526D}"/>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1BC955AD-DBA8-C645-A245-5A96792ECED8}"/>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BF20544F-3EEA-F147-A2FB-3BFA0EDDF2CC}"/>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20173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09ED4-1AFB-194B-A61C-60973DF0CB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0C110E1D-F130-B94C-AB83-9A490E8D0FA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9C1FC46-69BD-B049-8C7B-4B23B97B0131}"/>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E896BE91-F15B-CE43-9C70-B5249B312B5C}"/>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A8F89DA1-CA44-104E-8A78-D3A369F50C30}"/>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3539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06149" cy="4525963"/>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lvl1pPr>
            <a:lvl2pPr marL="742932" indent="-285744">
              <a:lnSpc>
                <a:spcPct val="120000"/>
              </a:lnSpc>
              <a:buSzPct val="100000"/>
              <a:buFont typeface="Arial"/>
              <a:buChar char="•"/>
              <a:defRPr sz="1600" baseline="0"/>
            </a:lvl2pPr>
            <a:lvl3pPr>
              <a:lnSpc>
                <a:spcPct val="120000"/>
              </a:lnSpc>
              <a:defRPr sz="1467"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a:p>
            <a:pPr lvl="0"/>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a:p>
            <a:pPr marL="173732" marR="0" lvl="0" indent="-173732" algn="l" defTabSz="457189" rtl="0" eaLnBrk="1" fontAlgn="auto" latinLnBrk="0" hangingPunct="1">
              <a:lnSpc>
                <a:spcPct val="130000"/>
              </a:lnSpc>
              <a:spcBef>
                <a:spcPts val="0"/>
              </a:spcBef>
              <a:spcAft>
                <a:spcPts val="0"/>
              </a:spcAft>
              <a:buClr>
                <a:schemeClr val="accent2"/>
              </a:buClr>
              <a:buSzTx/>
              <a:buFont typeface="Arial"/>
              <a:buChar char="•"/>
              <a:tabLst/>
              <a:defRPr/>
            </a:pPr>
            <a:endParaRPr lang="en-US" dirty="0"/>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53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5FFA-22F9-CD40-9130-6BD55505733D}"/>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16AC6520-0DD6-E54D-87C1-ED2E8D87D6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7C376AAB-9AFA-8546-A304-5E8D2392A13B}"/>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851F439A-EB85-6043-8F51-7E9EE82685AD}"/>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2D928938-4D66-0C43-ABFA-E324DAD89617}"/>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2490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8F56-C9FD-F746-897A-543674B006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C6E724B3-26D0-6441-BC80-72ECBCB20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19B0FB9-CCA0-6049-891C-7CA6A866B573}"/>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435D8E42-E51F-714B-8A2D-0CB055D86665}"/>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EB49229-C432-9F41-94D0-14054AF574F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400406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A5ED-4723-2C49-9B82-3406D4B9C6AB}"/>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638A4374-D185-3A4A-B89A-87ED71944B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F32B18C4-75D9-2241-9EA7-A31A05856A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0526BFC1-0A51-F549-826D-FE6DB3062ED3}"/>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6" name="Footer Placeholder 5">
            <a:extLst>
              <a:ext uri="{FF2B5EF4-FFF2-40B4-BE49-F238E27FC236}">
                <a16:creationId xmlns:a16="http://schemas.microsoft.com/office/drawing/2014/main" id="{7CAEFBF6-CB1A-7B48-BA9E-5621ED93BD87}"/>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CCABA2E2-224E-A343-877C-DBBBD0835F94}"/>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54257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B107-11DA-3E43-81C1-831A467B9515}"/>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4D8705F7-2028-6B4B-AD0A-CDE4E952D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7D824C-4AF9-B54E-9B3C-9B4BC45BCC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9D54A370-1569-1C40-8CB9-E4E653EEA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D1E775-59CB-264C-8127-05BB625189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28FDF091-5445-044E-9E1E-8B7890B4345E}"/>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8" name="Footer Placeholder 7">
            <a:extLst>
              <a:ext uri="{FF2B5EF4-FFF2-40B4-BE49-F238E27FC236}">
                <a16:creationId xmlns:a16="http://schemas.microsoft.com/office/drawing/2014/main" id="{4A9B83FE-8B67-AA4B-843D-209C01266216}"/>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194B5EAA-C609-8D42-8510-1E74BA22F2F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84129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73F-69C4-8645-841C-0021DBB34332}"/>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40C2280F-7BF1-0A48-BD83-767DCF7886A5}"/>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4" name="Footer Placeholder 3">
            <a:extLst>
              <a:ext uri="{FF2B5EF4-FFF2-40B4-BE49-F238E27FC236}">
                <a16:creationId xmlns:a16="http://schemas.microsoft.com/office/drawing/2014/main" id="{0C384680-B021-C845-990E-1C137884F615}"/>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C6661C60-A3FA-434A-8381-D8E1BD320948}"/>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282346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7B060-959C-E545-B1A4-023F9DBABDC5}"/>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3" name="Footer Placeholder 2">
            <a:extLst>
              <a:ext uri="{FF2B5EF4-FFF2-40B4-BE49-F238E27FC236}">
                <a16:creationId xmlns:a16="http://schemas.microsoft.com/office/drawing/2014/main" id="{17233434-CFF7-9C4E-A0A0-9211884FBD81}"/>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7370B973-23C3-F845-94E1-28B460DC2ED0}"/>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91069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362D-8062-F941-8B76-296BBA9C8E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E95D51BA-75AF-6847-93CC-097543414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25F530C6-D658-5947-8D2E-6EA4198D0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1B3222-D88A-FC41-BE4B-8E5161FF34E5}"/>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6" name="Footer Placeholder 5">
            <a:extLst>
              <a:ext uri="{FF2B5EF4-FFF2-40B4-BE49-F238E27FC236}">
                <a16:creationId xmlns:a16="http://schemas.microsoft.com/office/drawing/2014/main" id="{E86F61D1-E827-EC4C-B6BA-F2C3B65F8377}"/>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20921691-13D1-4842-B1AE-0C9967CE1912}"/>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377056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DE90-5EEE-A140-AB1D-F8CD350185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B698041D-A0BC-9D4A-8B2C-1D43FB5F41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020E8414-23D2-7B41-A52F-EA9C5A8FB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E40F6D-BB99-F24A-93D6-3962B8E02E40}"/>
              </a:ext>
            </a:extLst>
          </p:cNvPr>
          <p:cNvSpPr>
            <a:spLocks noGrp="1"/>
          </p:cNvSpPr>
          <p:nvPr>
            <p:ph type="dt" sz="half" idx="10"/>
          </p:nvPr>
        </p:nvSpPr>
        <p:spPr/>
        <p:txBody>
          <a:bodyPr/>
          <a:lstStyle/>
          <a:p>
            <a:fld id="{052ECE81-C73C-E543-9046-300010F65159}" type="datetimeFigureOut">
              <a:rPr lang="en-RU" smtClean="0"/>
              <a:t>09.12.2020</a:t>
            </a:fld>
            <a:endParaRPr lang="en-RU"/>
          </a:p>
        </p:txBody>
      </p:sp>
      <p:sp>
        <p:nvSpPr>
          <p:cNvPr id="6" name="Footer Placeholder 5">
            <a:extLst>
              <a:ext uri="{FF2B5EF4-FFF2-40B4-BE49-F238E27FC236}">
                <a16:creationId xmlns:a16="http://schemas.microsoft.com/office/drawing/2014/main" id="{404B9E0B-6CC0-2A49-B098-F77E39EA9FAB}"/>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A065337B-690B-7244-BAB2-03D29D6F7F97}"/>
              </a:ext>
            </a:extLst>
          </p:cNvPr>
          <p:cNvSpPr>
            <a:spLocks noGrp="1"/>
          </p:cNvSpPr>
          <p:nvPr>
            <p:ph type="sldNum" sz="quarter" idx="12"/>
          </p:nvPr>
        </p:nvSpPr>
        <p:spPr/>
        <p:txBody>
          <a:bodyPr/>
          <a:lstStyle/>
          <a:p>
            <a:fld id="{A8258AF9-EA96-8F41-BE68-1E8F7061B0AC}" type="slidenum">
              <a:rPr lang="en-RU" smtClean="0"/>
              <a:t>‹#›</a:t>
            </a:fld>
            <a:endParaRPr lang="en-RU"/>
          </a:p>
        </p:txBody>
      </p:sp>
    </p:spTree>
    <p:extLst>
      <p:ext uri="{BB962C8B-B14F-4D97-AF65-F5344CB8AC3E}">
        <p14:creationId xmlns:p14="http://schemas.microsoft.com/office/powerpoint/2010/main" val="184103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E9334-D571-4141-8CAB-8574F6AFC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466BC19A-E0AF-5D49-A49C-60CF10543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4ECCFB76-4B13-7F44-A837-C9D77D431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ECE81-C73C-E543-9046-300010F65159}" type="datetimeFigureOut">
              <a:rPr lang="en-RU" smtClean="0"/>
              <a:t>09.12.2020</a:t>
            </a:fld>
            <a:endParaRPr lang="en-RU"/>
          </a:p>
        </p:txBody>
      </p:sp>
      <p:sp>
        <p:nvSpPr>
          <p:cNvPr id="5" name="Footer Placeholder 4">
            <a:extLst>
              <a:ext uri="{FF2B5EF4-FFF2-40B4-BE49-F238E27FC236}">
                <a16:creationId xmlns:a16="http://schemas.microsoft.com/office/drawing/2014/main" id="{AFBFC9B4-B750-D34F-93BC-EFC3C5BFDE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DA01E655-DC60-4945-A817-09176053E3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58AF9-EA96-8F41-BE68-1E8F7061B0AC}" type="slidenum">
              <a:rPr lang="en-RU" smtClean="0"/>
              <a:t>‹#›</a:t>
            </a:fld>
            <a:endParaRPr lang="en-RU"/>
          </a:p>
        </p:txBody>
      </p:sp>
    </p:spTree>
    <p:extLst>
      <p:ext uri="{BB962C8B-B14F-4D97-AF65-F5344CB8AC3E}">
        <p14:creationId xmlns:p14="http://schemas.microsoft.com/office/powerpoint/2010/main" val="335311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Open-source_software" TargetMode="External"/><Relationship Id="rId3" Type="http://schemas.openxmlformats.org/officeDocument/2006/relationships/image" Target="../media/image6.png"/><Relationship Id="rId7" Type="http://schemas.openxmlformats.org/officeDocument/2006/relationships/hyperlink" Target="https://en.wikipedia.org/wiki/High_availability" TargetMode="External"/><Relationship Id="rId2" Type="http://schemas.openxmlformats.org/officeDocument/2006/relationships/image" Target="../media/image5.jpeg"/><Relationship Id="rId1" Type="http://schemas.openxmlformats.org/officeDocument/2006/relationships/slideLayout" Target="../slideLayouts/slideLayout12.xml"/><Relationship Id="rId6" Type="http://schemas.openxmlformats.org/officeDocument/2006/relationships/hyperlink" Target="https://en.wikipedia.org/wiki/MINIX_3" TargetMode="External"/><Relationship Id="rId5" Type="http://schemas.openxmlformats.org/officeDocument/2006/relationships/hyperlink" Target="https://en.wikipedia.org/wiki/Andrew_S._Tanenbaum"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Minix_file_system" TargetMode="External"/><Relationship Id="rId3" Type="http://schemas.openxmlformats.org/officeDocument/2006/relationships/hyperlink" Target="https://en.wikipedia.org/wiki/MINIX#cite_note-19" TargetMode="External"/><Relationship Id="rId7" Type="http://schemas.openxmlformats.org/officeDocument/2006/relationships/hyperlink" Target="https://en.wikipedia.org/wiki/MINIX#cite_note-20" TargetMode="External"/><Relationship Id="rId2" Type="http://schemas.openxmlformats.org/officeDocument/2006/relationships/hyperlink" Target="https://en.wikipedia.org/wiki/Linus_Torvalds" TargetMode="External"/><Relationship Id="rId1" Type="http://schemas.openxmlformats.org/officeDocument/2006/relationships/slideLayout" Target="../slideLayouts/slideLayout12.xml"/><Relationship Id="rId6" Type="http://schemas.openxmlformats.org/officeDocument/2006/relationships/hyperlink" Target="https://en.wikipedia.org/wiki/Tanenbaum%E2%80%93Torvalds_debate" TargetMode="External"/><Relationship Id="rId5" Type="http://schemas.openxmlformats.org/officeDocument/2006/relationships/hyperlink" Target="https://en.wikipedia.org/wiki/Microkernel" TargetMode="External"/><Relationship Id="rId10" Type="http://schemas.openxmlformats.org/officeDocument/2006/relationships/image" Target="../media/image9.png"/><Relationship Id="rId4" Type="http://schemas.openxmlformats.org/officeDocument/2006/relationships/hyperlink" Target="https://en.wikipedia.org/wiki/Monolithic_kernel" TargetMode="Externa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F4EA-4EE3-BB42-8B7A-7AE9C729478D}"/>
              </a:ext>
            </a:extLst>
          </p:cNvPr>
          <p:cNvSpPr>
            <a:spLocks noGrp="1"/>
          </p:cNvSpPr>
          <p:nvPr>
            <p:ph type="ctrTitle"/>
          </p:nvPr>
        </p:nvSpPr>
        <p:spPr/>
        <p:txBody>
          <a:bodyPr/>
          <a:lstStyle/>
          <a:p>
            <a:r>
              <a:rPr lang="en-RU" dirty="0"/>
              <a:t>Linux Architecture</a:t>
            </a:r>
          </a:p>
        </p:txBody>
      </p:sp>
      <p:sp>
        <p:nvSpPr>
          <p:cNvPr id="3" name="Subtitle 2">
            <a:extLst>
              <a:ext uri="{FF2B5EF4-FFF2-40B4-BE49-F238E27FC236}">
                <a16:creationId xmlns:a16="http://schemas.microsoft.com/office/drawing/2014/main" id="{1EF1E37F-CB8D-4847-BE6B-549763670F04}"/>
              </a:ext>
            </a:extLst>
          </p:cNvPr>
          <p:cNvSpPr>
            <a:spLocks noGrp="1"/>
          </p:cNvSpPr>
          <p:nvPr>
            <p:ph type="subTitle" idx="1"/>
          </p:nvPr>
        </p:nvSpPr>
        <p:spPr/>
        <p:txBody>
          <a:bodyPr/>
          <a:lstStyle/>
          <a:p>
            <a:r>
              <a:rPr lang="en-RU" dirty="0"/>
              <a:t>UNIX History Intro and Overview</a:t>
            </a:r>
          </a:p>
        </p:txBody>
      </p:sp>
    </p:spTree>
    <p:extLst>
      <p:ext uri="{BB962C8B-B14F-4D97-AF65-F5344CB8AC3E}">
        <p14:creationId xmlns:p14="http://schemas.microsoft.com/office/powerpoint/2010/main" val="47170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12AD6-ED7B-4F14-A6A6-B531395ACD82}"/>
              </a:ext>
            </a:extLst>
          </p:cNvPr>
          <p:cNvSpPr>
            <a:spLocks noGrp="1"/>
          </p:cNvSpPr>
          <p:nvPr>
            <p:ph idx="1"/>
          </p:nvPr>
        </p:nvSpPr>
        <p:spPr>
          <a:xfrm>
            <a:off x="480484" y="1065850"/>
            <a:ext cx="11106149" cy="4899977"/>
          </a:xfrm>
        </p:spPr>
        <p:txBody>
          <a:bodyPr>
            <a:normAutofit/>
          </a:bodyPr>
          <a:lstStyle/>
          <a:p>
            <a:r>
              <a:rPr lang="en-US" dirty="0"/>
              <a:t>Debian</a:t>
            </a:r>
          </a:p>
          <a:p>
            <a:r>
              <a:rPr lang="en-US" dirty="0"/>
              <a:t>Ubuntu</a:t>
            </a:r>
          </a:p>
          <a:p>
            <a:endParaRPr lang="en-US" dirty="0"/>
          </a:p>
          <a:p>
            <a:r>
              <a:rPr lang="en-US" dirty="0"/>
              <a:t>Red Hat</a:t>
            </a:r>
          </a:p>
          <a:p>
            <a:r>
              <a:rPr lang="en-US" dirty="0"/>
              <a:t>CentOS</a:t>
            </a:r>
          </a:p>
          <a:p>
            <a:endParaRPr lang="en-US" dirty="0"/>
          </a:p>
          <a:p>
            <a:r>
              <a:rPr lang="en-US" dirty="0"/>
              <a:t>Gentoo</a:t>
            </a:r>
          </a:p>
          <a:p>
            <a:r>
              <a:rPr lang="en-US" dirty="0"/>
              <a:t>Arch</a:t>
            </a:r>
          </a:p>
          <a:p>
            <a:r>
              <a:rPr lang="en-US" dirty="0"/>
              <a:t>LFS - Linux From Scratch</a:t>
            </a:r>
          </a:p>
        </p:txBody>
      </p:sp>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Different distributions Distro=</a:t>
            </a:r>
            <a:r>
              <a:rPr lang="en-US" dirty="0" err="1"/>
              <a:t>Linux+GNU+Additional</a:t>
            </a:r>
            <a:r>
              <a:rPr lang="en-US" dirty="0"/>
              <a:t> Programs</a:t>
            </a:r>
          </a:p>
        </p:txBody>
      </p:sp>
      <p:pic>
        <p:nvPicPr>
          <p:cNvPr id="4" name="Picture 3">
            <a:extLst>
              <a:ext uri="{FF2B5EF4-FFF2-40B4-BE49-F238E27FC236}">
                <a16:creationId xmlns:a16="http://schemas.microsoft.com/office/drawing/2014/main" id="{29432601-AD02-0248-A348-0C529F01B9E6}"/>
              </a:ext>
            </a:extLst>
          </p:cNvPr>
          <p:cNvPicPr>
            <a:picLocks noChangeAspect="1"/>
          </p:cNvPicPr>
          <p:nvPr/>
        </p:nvPicPr>
        <p:blipFill>
          <a:blip r:embed="rId2"/>
          <a:stretch>
            <a:fillRect/>
          </a:stretch>
        </p:blipFill>
        <p:spPr>
          <a:xfrm>
            <a:off x="4138246" y="1734873"/>
            <a:ext cx="7114602" cy="2766789"/>
          </a:xfrm>
          <a:prstGeom prst="rect">
            <a:avLst/>
          </a:prstGeom>
        </p:spPr>
      </p:pic>
    </p:spTree>
    <p:extLst>
      <p:ext uri="{BB962C8B-B14F-4D97-AF65-F5344CB8AC3E}">
        <p14:creationId xmlns:p14="http://schemas.microsoft.com/office/powerpoint/2010/main" val="36330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GNU – GNU is not UNIX</a:t>
            </a:r>
          </a:p>
        </p:txBody>
      </p:sp>
      <p:sp>
        <p:nvSpPr>
          <p:cNvPr id="7" name="TextBox 6">
            <a:extLst>
              <a:ext uri="{FF2B5EF4-FFF2-40B4-BE49-F238E27FC236}">
                <a16:creationId xmlns:a16="http://schemas.microsoft.com/office/drawing/2014/main" id="{B7130746-73C0-2449-A9A5-7135CC987723}"/>
              </a:ext>
            </a:extLst>
          </p:cNvPr>
          <p:cNvSpPr txBox="1"/>
          <p:nvPr/>
        </p:nvSpPr>
        <p:spPr>
          <a:xfrm>
            <a:off x="492368" y="1646389"/>
            <a:ext cx="10328031" cy="2862322"/>
          </a:xfrm>
          <a:prstGeom prst="rect">
            <a:avLst/>
          </a:prstGeom>
          <a:noFill/>
        </p:spPr>
        <p:txBody>
          <a:bodyPr wrap="square" rtlCol="0">
            <a:spAutoFit/>
          </a:bodyPr>
          <a:lstStyle/>
          <a:p>
            <a:r>
              <a:rPr lang="en-GB" dirty="0"/>
              <a:t>GNU - is an extensive collection of free software, which can be used as an operating system or can be used in parts with other operating systems. The use of the completed GNU tools led to the family of operating systems popularly known as Linux.</a:t>
            </a:r>
          </a:p>
          <a:p>
            <a:endParaRPr lang="en-GB" dirty="0"/>
          </a:p>
          <a:p>
            <a:endParaRPr lang="en-GB" dirty="0"/>
          </a:p>
          <a:p>
            <a:r>
              <a:rPr lang="en-GB" dirty="0"/>
              <a:t>FreeBSD </a:t>
            </a:r>
            <a:r>
              <a:rPr lang="en-GB" dirty="0" err="1"/>
              <a:t>uniq</a:t>
            </a:r>
            <a:r>
              <a:rPr lang="en-GB" dirty="0"/>
              <a:t> – BSD</a:t>
            </a:r>
            <a:br>
              <a:rPr lang="en-GB" dirty="0"/>
            </a:br>
            <a:r>
              <a:rPr lang="en-GB" dirty="0"/>
              <a:t>Linux </a:t>
            </a:r>
            <a:r>
              <a:rPr lang="en-GB" dirty="0" err="1"/>
              <a:t>uniq</a:t>
            </a:r>
            <a:r>
              <a:rPr lang="en-GB" dirty="0"/>
              <a:t> – GNU</a:t>
            </a:r>
            <a:br>
              <a:rPr lang="en-GB" dirty="0"/>
            </a:br>
            <a:r>
              <a:rPr lang="en-GB" dirty="0"/>
              <a:t>FreeBSD </a:t>
            </a:r>
            <a:r>
              <a:rPr lang="en-GB" dirty="0" err="1"/>
              <a:t>guniq</a:t>
            </a:r>
            <a:r>
              <a:rPr lang="en-GB" dirty="0"/>
              <a:t> – GNU</a:t>
            </a:r>
            <a:br>
              <a:rPr lang="en-GB" dirty="0"/>
            </a:br>
            <a:br>
              <a:rPr lang="en-GB" dirty="0"/>
            </a:br>
            <a:r>
              <a:rPr lang="en-GB" dirty="0"/>
              <a:t>Linux == GNU/Linux == GNU </a:t>
            </a:r>
            <a:r>
              <a:rPr lang="en-GB" dirty="0" err="1"/>
              <a:t>utils</a:t>
            </a:r>
            <a:r>
              <a:rPr lang="en-GB" dirty="0"/>
              <a:t> + Linux kernel</a:t>
            </a:r>
            <a:endParaRPr lang="en-RU" dirty="0"/>
          </a:p>
        </p:txBody>
      </p:sp>
    </p:spTree>
    <p:extLst>
      <p:ext uri="{BB962C8B-B14F-4D97-AF65-F5344CB8AC3E}">
        <p14:creationId xmlns:p14="http://schemas.microsoft.com/office/powerpoint/2010/main" val="376709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394FDA-42A7-8940-9296-68A5266463E6}"/>
              </a:ext>
            </a:extLst>
          </p:cNvPr>
          <p:cNvPicPr>
            <a:picLocks noGrp="1" noChangeAspect="1"/>
          </p:cNvPicPr>
          <p:nvPr>
            <p:ph idx="1"/>
          </p:nvPr>
        </p:nvPicPr>
        <p:blipFill>
          <a:blip r:embed="rId2"/>
          <a:stretch>
            <a:fillRect/>
          </a:stretch>
        </p:blipFill>
        <p:spPr>
          <a:xfrm>
            <a:off x="4574566" y="1096811"/>
            <a:ext cx="7465034" cy="5673426"/>
          </a:xfrm>
        </p:spPr>
      </p:pic>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GUI CLI</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923330"/>
          </a:xfrm>
          <a:prstGeom prst="rect">
            <a:avLst/>
          </a:prstGeom>
          <a:noFill/>
        </p:spPr>
        <p:txBody>
          <a:bodyPr wrap="square" rtlCol="0">
            <a:spAutoFit/>
          </a:bodyPr>
          <a:lstStyle/>
          <a:p>
            <a:r>
              <a:rPr lang="en-RU" dirty="0"/>
              <a:t>UNIX, linux, xBSD</a:t>
            </a:r>
          </a:p>
          <a:p>
            <a:endParaRPr lang="en-RU" dirty="0"/>
          </a:p>
          <a:p>
            <a:r>
              <a:rPr lang="en-RU" dirty="0"/>
              <a:t>Windows, Mac OS</a:t>
            </a:r>
          </a:p>
        </p:txBody>
      </p:sp>
    </p:spTree>
    <p:extLst>
      <p:ext uri="{BB962C8B-B14F-4D97-AF65-F5344CB8AC3E}">
        <p14:creationId xmlns:p14="http://schemas.microsoft.com/office/powerpoint/2010/main" val="168088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Shells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923330"/>
          </a:xfrm>
          <a:prstGeom prst="rect">
            <a:avLst/>
          </a:prstGeom>
          <a:noFill/>
        </p:spPr>
        <p:txBody>
          <a:bodyPr wrap="square" rtlCol="0">
            <a:spAutoFit/>
          </a:bodyPr>
          <a:lstStyle/>
          <a:p>
            <a:r>
              <a:rPr lang="en-RU" dirty="0"/>
              <a:t>UNIX, linux, xBSD</a:t>
            </a:r>
          </a:p>
          <a:p>
            <a:endParaRPr lang="en-RU" dirty="0"/>
          </a:p>
          <a:p>
            <a:r>
              <a:rPr lang="en-RU" dirty="0"/>
              <a:t>Windows, Mac OS</a:t>
            </a:r>
          </a:p>
        </p:txBody>
      </p:sp>
      <p:pic>
        <p:nvPicPr>
          <p:cNvPr id="10" name="Picture 9" descr="Diagram, venn diagram&#10;&#10;Description automatically generated">
            <a:extLst>
              <a:ext uri="{FF2B5EF4-FFF2-40B4-BE49-F238E27FC236}">
                <a16:creationId xmlns:a16="http://schemas.microsoft.com/office/drawing/2014/main" id="{1C37C327-093D-F743-B7FF-5717742D93AD}"/>
              </a:ext>
            </a:extLst>
          </p:cNvPr>
          <p:cNvPicPr>
            <a:picLocks noChangeAspect="1"/>
          </p:cNvPicPr>
          <p:nvPr/>
        </p:nvPicPr>
        <p:blipFill>
          <a:blip r:embed="rId2"/>
          <a:stretch>
            <a:fillRect/>
          </a:stretch>
        </p:blipFill>
        <p:spPr>
          <a:xfrm>
            <a:off x="146085" y="2860432"/>
            <a:ext cx="3391841" cy="3718765"/>
          </a:xfrm>
          <a:prstGeom prst="rect">
            <a:avLst/>
          </a:prstGeom>
        </p:spPr>
      </p:pic>
      <p:pic>
        <p:nvPicPr>
          <p:cNvPr id="11" name="Picture 10">
            <a:extLst>
              <a:ext uri="{FF2B5EF4-FFF2-40B4-BE49-F238E27FC236}">
                <a16:creationId xmlns:a16="http://schemas.microsoft.com/office/drawing/2014/main" id="{0DFD9898-07FC-0F4D-8ADE-BC2F13F2A4F6}"/>
              </a:ext>
            </a:extLst>
          </p:cNvPr>
          <p:cNvPicPr>
            <a:picLocks noChangeAspect="1"/>
          </p:cNvPicPr>
          <p:nvPr/>
        </p:nvPicPr>
        <p:blipFill>
          <a:blip r:embed="rId3"/>
          <a:stretch>
            <a:fillRect/>
          </a:stretch>
        </p:blipFill>
        <p:spPr>
          <a:xfrm>
            <a:off x="6569807" y="1232877"/>
            <a:ext cx="5359400" cy="2844800"/>
          </a:xfrm>
          <a:prstGeom prst="rect">
            <a:avLst/>
          </a:prstGeom>
        </p:spPr>
      </p:pic>
      <p:pic>
        <p:nvPicPr>
          <p:cNvPr id="12" name="Picture 11">
            <a:extLst>
              <a:ext uri="{FF2B5EF4-FFF2-40B4-BE49-F238E27FC236}">
                <a16:creationId xmlns:a16="http://schemas.microsoft.com/office/drawing/2014/main" id="{0B00D6D9-5206-9444-820C-5705A94FFA36}"/>
              </a:ext>
            </a:extLst>
          </p:cNvPr>
          <p:cNvPicPr>
            <a:picLocks noChangeAspect="1"/>
          </p:cNvPicPr>
          <p:nvPr/>
        </p:nvPicPr>
        <p:blipFill>
          <a:blip r:embed="rId4"/>
          <a:stretch>
            <a:fillRect/>
          </a:stretch>
        </p:blipFill>
        <p:spPr>
          <a:xfrm>
            <a:off x="3811220" y="2947537"/>
            <a:ext cx="2758587" cy="3544553"/>
          </a:xfrm>
          <a:prstGeom prst="rect">
            <a:avLst/>
          </a:prstGeom>
        </p:spPr>
      </p:pic>
    </p:spTree>
    <p:extLst>
      <p:ext uri="{BB962C8B-B14F-4D97-AF65-F5344CB8AC3E}">
        <p14:creationId xmlns:p14="http://schemas.microsoft.com/office/powerpoint/2010/main" val="42214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pipelines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369332"/>
          </a:xfrm>
          <a:prstGeom prst="rect">
            <a:avLst/>
          </a:prstGeom>
          <a:noFill/>
        </p:spPr>
        <p:txBody>
          <a:bodyPr wrap="square" rtlCol="0">
            <a:spAutoFit/>
          </a:bodyPr>
          <a:lstStyle/>
          <a:p>
            <a:endParaRPr lang="en-RU" dirty="0"/>
          </a:p>
        </p:txBody>
      </p:sp>
      <p:pic>
        <p:nvPicPr>
          <p:cNvPr id="4" name="Picture 3">
            <a:extLst>
              <a:ext uri="{FF2B5EF4-FFF2-40B4-BE49-F238E27FC236}">
                <a16:creationId xmlns:a16="http://schemas.microsoft.com/office/drawing/2014/main" id="{5365BD98-84F2-F948-AB3A-AB469ACDCF61}"/>
              </a:ext>
            </a:extLst>
          </p:cNvPr>
          <p:cNvPicPr>
            <a:picLocks noChangeAspect="1"/>
          </p:cNvPicPr>
          <p:nvPr/>
        </p:nvPicPr>
        <p:blipFill>
          <a:blip r:embed="rId2"/>
          <a:stretch>
            <a:fillRect/>
          </a:stretch>
        </p:blipFill>
        <p:spPr>
          <a:xfrm>
            <a:off x="0" y="1960808"/>
            <a:ext cx="12192000" cy="2936383"/>
          </a:xfrm>
          <a:prstGeom prst="rect">
            <a:avLst/>
          </a:prstGeom>
        </p:spPr>
      </p:pic>
    </p:spTree>
    <p:extLst>
      <p:ext uri="{BB962C8B-B14F-4D97-AF65-F5344CB8AC3E}">
        <p14:creationId xmlns:p14="http://schemas.microsoft.com/office/powerpoint/2010/main" val="412989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files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369332"/>
          </a:xfrm>
          <a:prstGeom prst="rect">
            <a:avLst/>
          </a:prstGeom>
          <a:noFill/>
        </p:spPr>
        <p:txBody>
          <a:bodyPr wrap="square" rtlCol="0">
            <a:spAutoFit/>
          </a:bodyPr>
          <a:lstStyle/>
          <a:p>
            <a:endParaRPr lang="en-RU" dirty="0"/>
          </a:p>
        </p:txBody>
      </p:sp>
      <p:pic>
        <p:nvPicPr>
          <p:cNvPr id="2" name="Picture 1">
            <a:extLst>
              <a:ext uri="{FF2B5EF4-FFF2-40B4-BE49-F238E27FC236}">
                <a16:creationId xmlns:a16="http://schemas.microsoft.com/office/drawing/2014/main" id="{5913B8F5-126A-BF4A-8EA3-3041100C6477}"/>
              </a:ext>
            </a:extLst>
          </p:cNvPr>
          <p:cNvPicPr>
            <a:picLocks noChangeAspect="1"/>
          </p:cNvPicPr>
          <p:nvPr/>
        </p:nvPicPr>
        <p:blipFill>
          <a:blip r:embed="rId2"/>
          <a:stretch>
            <a:fillRect/>
          </a:stretch>
        </p:blipFill>
        <p:spPr>
          <a:xfrm>
            <a:off x="2092712" y="1916778"/>
            <a:ext cx="8006576" cy="3825364"/>
          </a:xfrm>
          <a:prstGeom prst="rect">
            <a:avLst/>
          </a:prstGeom>
        </p:spPr>
      </p:pic>
    </p:spTree>
    <p:extLst>
      <p:ext uri="{BB962C8B-B14F-4D97-AF65-F5344CB8AC3E}">
        <p14:creationId xmlns:p14="http://schemas.microsoft.com/office/powerpoint/2010/main" val="335993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err="1"/>
              <a:t>devicefiles</a:t>
            </a:r>
            <a:endParaRPr lang="en-US" dirty="0"/>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369332"/>
          </a:xfrm>
          <a:prstGeom prst="rect">
            <a:avLst/>
          </a:prstGeom>
          <a:noFill/>
        </p:spPr>
        <p:txBody>
          <a:bodyPr wrap="square" rtlCol="0">
            <a:spAutoFit/>
          </a:bodyPr>
          <a:lstStyle/>
          <a:p>
            <a:endParaRPr lang="en-RU" dirty="0"/>
          </a:p>
        </p:txBody>
      </p:sp>
      <p:pic>
        <p:nvPicPr>
          <p:cNvPr id="2" name="Picture 1">
            <a:extLst>
              <a:ext uri="{FF2B5EF4-FFF2-40B4-BE49-F238E27FC236}">
                <a16:creationId xmlns:a16="http://schemas.microsoft.com/office/drawing/2014/main" id="{C8C27D7F-670B-9545-BF0B-F9727BB3C83D}"/>
              </a:ext>
            </a:extLst>
          </p:cNvPr>
          <p:cNvPicPr>
            <a:picLocks noChangeAspect="1"/>
          </p:cNvPicPr>
          <p:nvPr/>
        </p:nvPicPr>
        <p:blipFill>
          <a:blip r:embed="rId2"/>
          <a:stretch>
            <a:fillRect/>
          </a:stretch>
        </p:blipFill>
        <p:spPr>
          <a:xfrm>
            <a:off x="5246005" y="962329"/>
            <a:ext cx="5763059" cy="3062654"/>
          </a:xfrm>
          <a:prstGeom prst="rect">
            <a:avLst/>
          </a:prstGeom>
        </p:spPr>
      </p:pic>
      <p:pic>
        <p:nvPicPr>
          <p:cNvPr id="4" name="Picture 3">
            <a:extLst>
              <a:ext uri="{FF2B5EF4-FFF2-40B4-BE49-F238E27FC236}">
                <a16:creationId xmlns:a16="http://schemas.microsoft.com/office/drawing/2014/main" id="{EC73A81C-2F5D-5B4B-ABB8-AF4CFD177273}"/>
              </a:ext>
            </a:extLst>
          </p:cNvPr>
          <p:cNvPicPr>
            <a:picLocks noChangeAspect="1"/>
          </p:cNvPicPr>
          <p:nvPr/>
        </p:nvPicPr>
        <p:blipFill>
          <a:blip r:embed="rId3"/>
          <a:stretch>
            <a:fillRect/>
          </a:stretch>
        </p:blipFill>
        <p:spPr>
          <a:xfrm>
            <a:off x="375138" y="1182238"/>
            <a:ext cx="2855668" cy="2959510"/>
          </a:xfrm>
          <a:prstGeom prst="rect">
            <a:avLst/>
          </a:prstGeom>
        </p:spPr>
      </p:pic>
      <p:pic>
        <p:nvPicPr>
          <p:cNvPr id="6" name="Picture 5">
            <a:extLst>
              <a:ext uri="{FF2B5EF4-FFF2-40B4-BE49-F238E27FC236}">
                <a16:creationId xmlns:a16="http://schemas.microsoft.com/office/drawing/2014/main" id="{B03D1C74-762F-6941-A4DD-1028501E4158}"/>
              </a:ext>
            </a:extLst>
          </p:cNvPr>
          <p:cNvPicPr>
            <a:picLocks noChangeAspect="1"/>
          </p:cNvPicPr>
          <p:nvPr/>
        </p:nvPicPr>
        <p:blipFill>
          <a:blip r:embed="rId4"/>
          <a:stretch>
            <a:fillRect/>
          </a:stretch>
        </p:blipFill>
        <p:spPr>
          <a:xfrm>
            <a:off x="1978789" y="4274533"/>
            <a:ext cx="6148746" cy="2285779"/>
          </a:xfrm>
          <a:prstGeom prst="rect">
            <a:avLst/>
          </a:prstGeom>
        </p:spPr>
      </p:pic>
    </p:spTree>
    <p:extLst>
      <p:ext uri="{BB962C8B-B14F-4D97-AF65-F5344CB8AC3E}">
        <p14:creationId xmlns:p14="http://schemas.microsoft.com/office/powerpoint/2010/main" val="236206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proc files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2300587" cy="369332"/>
          </a:xfrm>
          <a:prstGeom prst="rect">
            <a:avLst/>
          </a:prstGeom>
          <a:noFill/>
        </p:spPr>
        <p:txBody>
          <a:bodyPr wrap="square" rtlCol="0">
            <a:spAutoFit/>
          </a:bodyPr>
          <a:lstStyle/>
          <a:p>
            <a:endParaRPr lang="en-RU" dirty="0"/>
          </a:p>
        </p:txBody>
      </p:sp>
      <p:pic>
        <p:nvPicPr>
          <p:cNvPr id="2" name="Picture 1">
            <a:extLst>
              <a:ext uri="{FF2B5EF4-FFF2-40B4-BE49-F238E27FC236}">
                <a16:creationId xmlns:a16="http://schemas.microsoft.com/office/drawing/2014/main" id="{825083B4-DFB0-804B-88F6-3A5AAA0F9655}"/>
              </a:ext>
            </a:extLst>
          </p:cNvPr>
          <p:cNvPicPr>
            <a:picLocks noChangeAspect="1"/>
          </p:cNvPicPr>
          <p:nvPr/>
        </p:nvPicPr>
        <p:blipFill>
          <a:blip r:embed="rId2"/>
          <a:stretch>
            <a:fillRect/>
          </a:stretch>
        </p:blipFill>
        <p:spPr>
          <a:xfrm>
            <a:off x="2675725" y="1198016"/>
            <a:ext cx="7119865" cy="5290651"/>
          </a:xfrm>
          <a:prstGeom prst="rect">
            <a:avLst/>
          </a:prstGeom>
        </p:spPr>
      </p:pic>
    </p:spTree>
    <p:extLst>
      <p:ext uri="{BB962C8B-B14F-4D97-AF65-F5344CB8AC3E}">
        <p14:creationId xmlns:p14="http://schemas.microsoft.com/office/powerpoint/2010/main" val="198749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vi vim emacs</a:t>
            </a:r>
          </a:p>
        </p:txBody>
      </p:sp>
      <p:sp>
        <p:nvSpPr>
          <p:cNvPr id="5" name="TextBox 4">
            <a:extLst>
              <a:ext uri="{FF2B5EF4-FFF2-40B4-BE49-F238E27FC236}">
                <a16:creationId xmlns:a16="http://schemas.microsoft.com/office/drawing/2014/main" id="{116DF4BA-5E87-7549-A050-186113804A30}"/>
              </a:ext>
            </a:extLst>
          </p:cNvPr>
          <p:cNvSpPr txBox="1"/>
          <p:nvPr/>
        </p:nvSpPr>
        <p:spPr>
          <a:xfrm>
            <a:off x="375138" y="1547446"/>
            <a:ext cx="9727867" cy="369332"/>
          </a:xfrm>
          <a:prstGeom prst="rect">
            <a:avLst/>
          </a:prstGeom>
          <a:noFill/>
        </p:spPr>
        <p:txBody>
          <a:bodyPr wrap="square" rtlCol="0">
            <a:spAutoFit/>
          </a:bodyPr>
          <a:lstStyle/>
          <a:p>
            <a:r>
              <a:rPr lang="en-GB" dirty="0"/>
              <a:t>https://</a:t>
            </a:r>
            <a:r>
              <a:rPr lang="en-GB" dirty="0" err="1"/>
              <a:t>github.com</a:t>
            </a:r>
            <a:r>
              <a:rPr lang="en-GB" dirty="0"/>
              <a:t>/</a:t>
            </a:r>
            <a:r>
              <a:rPr lang="en-GB" dirty="0" err="1"/>
              <a:t>fliptheweb</a:t>
            </a:r>
            <a:r>
              <a:rPr lang="en-GB" dirty="0"/>
              <a:t>/bash-shortcuts-cheat-sheet</a:t>
            </a:r>
            <a:endParaRPr lang="en-RU" dirty="0"/>
          </a:p>
        </p:txBody>
      </p:sp>
      <p:sp>
        <p:nvSpPr>
          <p:cNvPr id="6" name="TextBox 5">
            <a:extLst>
              <a:ext uri="{FF2B5EF4-FFF2-40B4-BE49-F238E27FC236}">
                <a16:creationId xmlns:a16="http://schemas.microsoft.com/office/drawing/2014/main" id="{680269CF-6E88-8B4C-BF2C-6A1D3DCB2155}"/>
              </a:ext>
            </a:extLst>
          </p:cNvPr>
          <p:cNvSpPr txBox="1"/>
          <p:nvPr/>
        </p:nvSpPr>
        <p:spPr>
          <a:xfrm>
            <a:off x="375138" y="2397512"/>
            <a:ext cx="5475249" cy="646331"/>
          </a:xfrm>
          <a:prstGeom prst="rect">
            <a:avLst/>
          </a:prstGeom>
          <a:noFill/>
        </p:spPr>
        <p:txBody>
          <a:bodyPr wrap="square" rtlCol="0">
            <a:spAutoFit/>
          </a:bodyPr>
          <a:lstStyle/>
          <a:p>
            <a:r>
              <a:rPr lang="en-GB" dirty="0"/>
              <a:t>v</a:t>
            </a:r>
            <a:r>
              <a:rPr lang="en-RU" dirty="0"/>
              <a:t>imtutor</a:t>
            </a:r>
          </a:p>
          <a:p>
            <a:endParaRPr lang="en-RU" dirty="0"/>
          </a:p>
        </p:txBody>
      </p:sp>
    </p:spTree>
    <p:extLst>
      <p:ext uri="{BB962C8B-B14F-4D97-AF65-F5344CB8AC3E}">
        <p14:creationId xmlns:p14="http://schemas.microsoft.com/office/powerpoint/2010/main" val="64595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A0F083-B66A-4CF4-8CE4-B01CF146F152}"/>
              </a:ext>
            </a:extLst>
          </p:cNvPr>
          <p:cNvSpPr>
            <a:spLocks noGrp="1"/>
          </p:cNvSpPr>
          <p:nvPr>
            <p:ph idx="1"/>
          </p:nvPr>
        </p:nvSpPr>
        <p:spPr/>
        <p:txBody>
          <a:bodyPr/>
          <a:lstStyle/>
          <a:p>
            <a:r>
              <a:rPr lang="en-US" dirty="0"/>
              <a:t>1969 UNIX</a:t>
            </a:r>
          </a:p>
          <a:p>
            <a:r>
              <a:rPr lang="en-US" dirty="0"/>
              <a:t>1973 rewritten in the higher language C</a:t>
            </a:r>
          </a:p>
          <a:p>
            <a:r>
              <a:rPr lang="en-US" dirty="0"/>
              <a:t>1980s SUN, AT&amp;T, Bell Labs, BSD, HP</a:t>
            </a:r>
          </a:p>
          <a:p>
            <a:r>
              <a:rPr lang="en-US" dirty="0"/>
              <a:t>1990s FreeBSD, NetBSD, OpenBSD</a:t>
            </a:r>
          </a:p>
          <a:p>
            <a:r>
              <a:rPr lang="en-US" dirty="0"/>
              <a:t>1990s Linux</a:t>
            </a:r>
          </a:p>
          <a:p>
            <a:r>
              <a:rPr lang="en-US" dirty="0"/>
              <a:t>2000 Mac OS X</a:t>
            </a:r>
          </a:p>
          <a:p>
            <a:endParaRPr lang="en-US" dirty="0"/>
          </a:p>
          <a:p>
            <a:r>
              <a:rPr lang="en-US" dirty="0"/>
              <a:t>POSIX</a:t>
            </a:r>
          </a:p>
        </p:txBody>
      </p:sp>
      <p:sp>
        <p:nvSpPr>
          <p:cNvPr id="3" name="Text Placeholder 2">
            <a:extLst>
              <a:ext uri="{FF2B5EF4-FFF2-40B4-BE49-F238E27FC236}">
                <a16:creationId xmlns:a16="http://schemas.microsoft.com/office/drawing/2014/main" id="{99F5DBC8-929E-455F-BA07-52462E7B4FC5}"/>
              </a:ext>
            </a:extLst>
          </p:cNvPr>
          <p:cNvSpPr>
            <a:spLocks noGrp="1"/>
          </p:cNvSpPr>
          <p:nvPr>
            <p:ph type="body" sz="quarter" idx="10"/>
          </p:nvPr>
        </p:nvSpPr>
        <p:spPr/>
        <p:txBody>
          <a:bodyPr/>
          <a:lstStyle/>
          <a:p>
            <a:r>
              <a:rPr lang="en-US" dirty="0"/>
              <a:t>Unix</a:t>
            </a:r>
          </a:p>
        </p:txBody>
      </p:sp>
      <p:pic>
        <p:nvPicPr>
          <p:cNvPr id="5" name="Picture 4">
            <a:extLst>
              <a:ext uri="{FF2B5EF4-FFF2-40B4-BE49-F238E27FC236}">
                <a16:creationId xmlns:a16="http://schemas.microsoft.com/office/drawing/2014/main" id="{1BE39679-46D7-5B42-9E55-FE2DE64B9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442" y="584200"/>
            <a:ext cx="8213559" cy="5689600"/>
          </a:xfrm>
          <a:prstGeom prst="rect">
            <a:avLst/>
          </a:prstGeom>
        </p:spPr>
      </p:pic>
    </p:spTree>
    <p:extLst>
      <p:ext uri="{BB962C8B-B14F-4D97-AF65-F5344CB8AC3E}">
        <p14:creationId xmlns:p14="http://schemas.microsoft.com/office/powerpoint/2010/main" val="254474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12AD6-ED7B-4F14-A6A6-B531395ACD82}"/>
              </a:ext>
            </a:extLst>
          </p:cNvPr>
          <p:cNvSpPr>
            <a:spLocks noGrp="1"/>
          </p:cNvSpPr>
          <p:nvPr>
            <p:ph idx="1"/>
          </p:nvPr>
        </p:nvSpPr>
        <p:spPr>
          <a:xfrm>
            <a:off x="480484" y="1065850"/>
            <a:ext cx="11106149" cy="4899977"/>
          </a:xfrm>
        </p:spPr>
        <p:txBody>
          <a:bodyPr/>
          <a:lstStyle/>
          <a:p>
            <a:r>
              <a:rPr lang="en-US" dirty="0"/>
              <a:t>Kernel</a:t>
            </a:r>
          </a:p>
          <a:p>
            <a:r>
              <a:rPr lang="en-US" dirty="0" err="1"/>
              <a:t>Userspace</a:t>
            </a:r>
            <a:endParaRPr lang="en-US" dirty="0"/>
          </a:p>
          <a:p>
            <a:r>
              <a:rPr lang="en-US" dirty="0"/>
              <a:t>API – </a:t>
            </a:r>
            <a:r>
              <a:rPr lang="en-US" dirty="0" err="1"/>
              <a:t>syscalls</a:t>
            </a:r>
            <a:endParaRPr lang="en-US" dirty="0"/>
          </a:p>
          <a:p>
            <a:r>
              <a:rPr lang="en-US" dirty="0"/>
              <a:t>CLI, GUI</a:t>
            </a:r>
          </a:p>
        </p:txBody>
      </p:sp>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Kernel</a:t>
            </a:r>
          </a:p>
        </p:txBody>
      </p:sp>
      <p:pic>
        <p:nvPicPr>
          <p:cNvPr id="5" name="Picture 4">
            <a:extLst>
              <a:ext uri="{FF2B5EF4-FFF2-40B4-BE49-F238E27FC236}">
                <a16:creationId xmlns:a16="http://schemas.microsoft.com/office/drawing/2014/main" id="{1166C7DE-7DF4-974E-90B4-A45CD5C99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203" y="1065850"/>
            <a:ext cx="6197600" cy="4899977"/>
          </a:xfrm>
          <a:prstGeom prst="rect">
            <a:avLst/>
          </a:prstGeom>
        </p:spPr>
      </p:pic>
      <p:pic>
        <p:nvPicPr>
          <p:cNvPr id="4" name="Picture 3">
            <a:extLst>
              <a:ext uri="{FF2B5EF4-FFF2-40B4-BE49-F238E27FC236}">
                <a16:creationId xmlns:a16="http://schemas.microsoft.com/office/drawing/2014/main" id="{52A446FA-D581-5249-9194-D6BD050D5A6D}"/>
              </a:ext>
            </a:extLst>
          </p:cNvPr>
          <p:cNvPicPr>
            <a:picLocks noChangeAspect="1"/>
          </p:cNvPicPr>
          <p:nvPr/>
        </p:nvPicPr>
        <p:blipFill>
          <a:blip r:embed="rId3"/>
          <a:stretch>
            <a:fillRect/>
          </a:stretch>
        </p:blipFill>
        <p:spPr>
          <a:xfrm>
            <a:off x="1336431" y="3234151"/>
            <a:ext cx="3376735" cy="3351346"/>
          </a:xfrm>
          <a:prstGeom prst="rect">
            <a:avLst/>
          </a:prstGeom>
        </p:spPr>
      </p:pic>
    </p:spTree>
    <p:extLst>
      <p:ext uri="{BB962C8B-B14F-4D97-AF65-F5344CB8AC3E}">
        <p14:creationId xmlns:p14="http://schemas.microsoft.com/office/powerpoint/2010/main" val="147686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12AD6-ED7B-4F14-A6A6-B531395ACD82}"/>
              </a:ext>
            </a:extLst>
          </p:cNvPr>
          <p:cNvSpPr>
            <a:spLocks noGrp="1"/>
          </p:cNvSpPr>
          <p:nvPr>
            <p:ph idx="1"/>
          </p:nvPr>
        </p:nvSpPr>
        <p:spPr>
          <a:xfrm>
            <a:off x="480484" y="1065850"/>
            <a:ext cx="11106149" cy="4899977"/>
          </a:xfrm>
        </p:spPr>
        <p:txBody>
          <a:bodyPr>
            <a:normAutofit fontScale="92500" lnSpcReduction="10000"/>
          </a:bodyPr>
          <a:lstStyle/>
          <a:p>
            <a:r>
              <a:rPr lang="en-US" dirty="0"/>
              <a:t>BSD 1974 (AT&amp;T)</a:t>
            </a:r>
          </a:p>
          <a:p>
            <a:endParaRPr lang="en-US" dirty="0"/>
          </a:p>
          <a:p>
            <a:endParaRPr lang="en-US" dirty="0"/>
          </a:p>
          <a:p>
            <a:r>
              <a:rPr lang="en-US" dirty="0"/>
              <a:t>FreeBSD 1993</a:t>
            </a:r>
          </a:p>
          <a:p>
            <a:r>
              <a:rPr lang="en-US" dirty="0"/>
              <a:t>NetBSD 1993 (portability)</a:t>
            </a:r>
          </a:p>
          <a:p>
            <a:r>
              <a:rPr lang="en-US" dirty="0"/>
              <a:t>OpenBSD 1995 (clean and secure)</a:t>
            </a:r>
            <a:endParaRPr lang="ru-RU" dirty="0"/>
          </a:p>
          <a:p>
            <a:r>
              <a:rPr lang="en-US" dirty="0"/>
              <a:t>OpenSSH, </a:t>
            </a:r>
            <a:r>
              <a:rPr lang="en-US" dirty="0" err="1"/>
              <a:t>OpenBGPD</a:t>
            </a:r>
            <a:r>
              <a:rPr lang="en-US" dirty="0"/>
              <a:t>, </a:t>
            </a:r>
            <a:r>
              <a:rPr lang="en-US" dirty="0" err="1"/>
              <a:t>ssl</a:t>
            </a:r>
            <a:endParaRPr lang="en-US" dirty="0"/>
          </a:p>
          <a:p>
            <a:endParaRPr lang="en-US" dirty="0"/>
          </a:p>
          <a:p>
            <a:endParaRPr lang="en-US" dirty="0"/>
          </a:p>
          <a:p>
            <a:r>
              <a:rPr lang="en-US" dirty="0"/>
              <a:t>FreeBSD. </a:t>
            </a:r>
            <a:r>
              <a:rPr lang="ru-RU" dirty="0"/>
              <a:t>Архитектура и реализация</a:t>
            </a:r>
            <a:r>
              <a:rPr lang="en-US" dirty="0"/>
              <a:t> </a:t>
            </a:r>
            <a:r>
              <a:rPr lang="ru-RU" dirty="0" err="1"/>
              <a:t>МакКузик</a:t>
            </a:r>
            <a:endParaRPr lang="ru-RU" dirty="0"/>
          </a:p>
          <a:p>
            <a:r>
              <a:rPr lang="en-US" dirty="0"/>
              <a:t>FreeBSD. </a:t>
            </a:r>
            <a:r>
              <a:rPr lang="ru-RU" dirty="0"/>
              <a:t>Подробное руководство Лукас</a:t>
            </a:r>
          </a:p>
          <a:p>
            <a:r>
              <a:rPr lang="en-US" dirty="0"/>
              <a:t>Absolute FreeBSD/OpenBSD Lukas</a:t>
            </a:r>
          </a:p>
        </p:txBody>
      </p:sp>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BSD</a:t>
            </a:r>
          </a:p>
        </p:txBody>
      </p:sp>
      <p:pic>
        <p:nvPicPr>
          <p:cNvPr id="4" name="Picture 3">
            <a:extLst>
              <a:ext uri="{FF2B5EF4-FFF2-40B4-BE49-F238E27FC236}">
                <a16:creationId xmlns:a16="http://schemas.microsoft.com/office/drawing/2014/main" id="{22760CC0-AF24-5845-A343-EFB89B3BF464}"/>
              </a:ext>
            </a:extLst>
          </p:cNvPr>
          <p:cNvPicPr>
            <a:picLocks noChangeAspect="1"/>
          </p:cNvPicPr>
          <p:nvPr/>
        </p:nvPicPr>
        <p:blipFill>
          <a:blip r:embed="rId2"/>
          <a:stretch>
            <a:fillRect/>
          </a:stretch>
        </p:blipFill>
        <p:spPr>
          <a:xfrm>
            <a:off x="4994030" y="1065850"/>
            <a:ext cx="6642753" cy="3985652"/>
          </a:xfrm>
          <a:prstGeom prst="rect">
            <a:avLst/>
          </a:prstGeom>
        </p:spPr>
      </p:pic>
    </p:spTree>
    <p:extLst>
      <p:ext uri="{BB962C8B-B14F-4D97-AF65-F5344CB8AC3E}">
        <p14:creationId xmlns:p14="http://schemas.microsoft.com/office/powerpoint/2010/main" val="306499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9ADCFE-08B4-4D4F-9024-6B9F5981C30A}"/>
              </a:ext>
            </a:extLst>
          </p:cNvPr>
          <p:cNvPicPr>
            <a:picLocks noGrp="1" noChangeAspect="1"/>
          </p:cNvPicPr>
          <p:nvPr>
            <p:ph idx="1"/>
          </p:nvPr>
        </p:nvPicPr>
        <p:blipFill>
          <a:blip r:embed="rId2"/>
          <a:stretch>
            <a:fillRect/>
          </a:stretch>
        </p:blipFill>
        <p:spPr>
          <a:xfrm>
            <a:off x="8104094" y="1232481"/>
            <a:ext cx="2835254" cy="3813455"/>
          </a:xfrm>
        </p:spPr>
      </p:pic>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err="1"/>
              <a:t>Minix</a:t>
            </a:r>
            <a:endParaRPr lang="en-US" dirty="0"/>
          </a:p>
        </p:txBody>
      </p:sp>
      <p:pic>
        <p:nvPicPr>
          <p:cNvPr id="5" name="Picture 4">
            <a:extLst>
              <a:ext uri="{FF2B5EF4-FFF2-40B4-BE49-F238E27FC236}">
                <a16:creationId xmlns:a16="http://schemas.microsoft.com/office/drawing/2014/main" id="{E1693CF1-585A-3F40-9569-DD1ABB89D123}"/>
              </a:ext>
            </a:extLst>
          </p:cNvPr>
          <p:cNvPicPr>
            <a:picLocks noChangeAspect="1"/>
          </p:cNvPicPr>
          <p:nvPr/>
        </p:nvPicPr>
        <p:blipFill>
          <a:blip r:embed="rId3"/>
          <a:stretch>
            <a:fillRect/>
          </a:stretch>
        </p:blipFill>
        <p:spPr>
          <a:xfrm>
            <a:off x="3194205" y="1340315"/>
            <a:ext cx="4064000" cy="2616200"/>
          </a:xfrm>
          <a:prstGeom prst="rect">
            <a:avLst/>
          </a:prstGeom>
        </p:spPr>
      </p:pic>
      <p:pic>
        <p:nvPicPr>
          <p:cNvPr id="6" name="Picture 5">
            <a:extLst>
              <a:ext uri="{FF2B5EF4-FFF2-40B4-BE49-F238E27FC236}">
                <a16:creationId xmlns:a16="http://schemas.microsoft.com/office/drawing/2014/main" id="{AD620538-2020-AA40-B1DE-1CB5A34EC87B}"/>
              </a:ext>
            </a:extLst>
          </p:cNvPr>
          <p:cNvPicPr>
            <a:picLocks noChangeAspect="1"/>
          </p:cNvPicPr>
          <p:nvPr/>
        </p:nvPicPr>
        <p:blipFill>
          <a:blip r:embed="rId4"/>
          <a:stretch>
            <a:fillRect/>
          </a:stretch>
        </p:blipFill>
        <p:spPr>
          <a:xfrm>
            <a:off x="3115852" y="4163420"/>
            <a:ext cx="4231599" cy="2181624"/>
          </a:xfrm>
          <a:prstGeom prst="rect">
            <a:avLst/>
          </a:prstGeom>
        </p:spPr>
      </p:pic>
      <p:sp>
        <p:nvSpPr>
          <p:cNvPr id="7" name="TextBox 6">
            <a:extLst>
              <a:ext uri="{FF2B5EF4-FFF2-40B4-BE49-F238E27FC236}">
                <a16:creationId xmlns:a16="http://schemas.microsoft.com/office/drawing/2014/main" id="{E6E3784D-8E4A-A944-B9F0-ACF8DD32F684}"/>
              </a:ext>
            </a:extLst>
          </p:cNvPr>
          <p:cNvSpPr txBox="1"/>
          <p:nvPr/>
        </p:nvSpPr>
        <p:spPr>
          <a:xfrm>
            <a:off x="345688" y="1471961"/>
            <a:ext cx="2770164" cy="3970318"/>
          </a:xfrm>
          <a:prstGeom prst="rect">
            <a:avLst/>
          </a:prstGeom>
          <a:noFill/>
        </p:spPr>
        <p:txBody>
          <a:bodyPr wrap="square" rtlCol="0">
            <a:spAutoFit/>
          </a:bodyPr>
          <a:lstStyle/>
          <a:p>
            <a:r>
              <a:rPr lang="en-GB" dirty="0"/>
              <a:t>1987</a:t>
            </a:r>
          </a:p>
          <a:p>
            <a:br>
              <a:rPr lang="en-GB" dirty="0"/>
            </a:br>
            <a:r>
              <a:rPr lang="en-GB" dirty="0"/>
              <a:t>Early versions of MINIX were created by </a:t>
            </a:r>
            <a:r>
              <a:rPr lang="en-GB" dirty="0">
                <a:hlinkClick r:id="rId5"/>
              </a:rPr>
              <a:t>Andrew S. Tanenbaum</a:t>
            </a:r>
            <a:r>
              <a:rPr lang="en-GB" dirty="0"/>
              <a:t> for educational purposes. Starting with </a:t>
            </a:r>
            <a:r>
              <a:rPr lang="en-GB" dirty="0">
                <a:hlinkClick r:id="rId6"/>
              </a:rPr>
              <a:t>MINIX 3</a:t>
            </a:r>
            <a:r>
              <a:rPr lang="en-GB" dirty="0"/>
              <a:t>, the primary aim of development shifted from education to the creation of a </a:t>
            </a:r>
            <a:r>
              <a:rPr lang="en-GB" dirty="0">
                <a:hlinkClick r:id="rId7"/>
              </a:rPr>
              <a:t>highly reliable</a:t>
            </a:r>
            <a:r>
              <a:rPr lang="en-GB" dirty="0"/>
              <a:t> and self-healing microkernel OS. MINIX is now developed as </a:t>
            </a:r>
            <a:r>
              <a:rPr lang="en-GB" dirty="0">
                <a:hlinkClick r:id="rId8"/>
              </a:rPr>
              <a:t>open-source software</a:t>
            </a:r>
            <a:r>
              <a:rPr lang="en-GB" dirty="0"/>
              <a:t>.</a:t>
            </a:r>
            <a:endParaRPr lang="en-RU" dirty="0"/>
          </a:p>
        </p:txBody>
      </p:sp>
    </p:spTree>
    <p:extLst>
      <p:ext uri="{BB962C8B-B14F-4D97-AF65-F5344CB8AC3E}">
        <p14:creationId xmlns:p14="http://schemas.microsoft.com/office/powerpoint/2010/main" val="176312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12AD6-ED7B-4F14-A6A6-B531395ACD82}"/>
              </a:ext>
            </a:extLst>
          </p:cNvPr>
          <p:cNvSpPr>
            <a:spLocks noGrp="1"/>
          </p:cNvSpPr>
          <p:nvPr>
            <p:ph idx="1"/>
          </p:nvPr>
        </p:nvSpPr>
        <p:spPr>
          <a:xfrm>
            <a:off x="480484" y="1159727"/>
            <a:ext cx="3366687" cy="4806100"/>
          </a:xfrm>
        </p:spPr>
        <p:txBody>
          <a:bodyPr>
            <a:normAutofit fontScale="92500" lnSpcReduction="20000"/>
          </a:bodyPr>
          <a:lstStyle/>
          <a:p>
            <a:r>
              <a:rPr lang="en-GB" dirty="0">
                <a:hlinkClick r:id="rId2"/>
              </a:rPr>
              <a:t>Linus Torvalds</a:t>
            </a:r>
            <a:r>
              <a:rPr lang="en-GB" dirty="0"/>
              <a:t> used and appreciated </a:t>
            </a:r>
            <a:r>
              <a:rPr lang="en-GB" dirty="0" err="1"/>
              <a:t>Minix</a:t>
            </a:r>
            <a:r>
              <a:rPr lang="en-GB" dirty="0"/>
              <a:t>,</a:t>
            </a:r>
            <a:r>
              <a:rPr lang="en-GB" baseline="30000" dirty="0">
                <a:hlinkClick r:id="rId3"/>
              </a:rPr>
              <a:t>[19]</a:t>
            </a:r>
            <a:r>
              <a:rPr lang="en-GB" dirty="0"/>
              <a:t> but his design deviated from the </a:t>
            </a:r>
            <a:r>
              <a:rPr lang="en-GB" dirty="0" err="1"/>
              <a:t>Minix</a:t>
            </a:r>
            <a:r>
              <a:rPr lang="en-GB" dirty="0"/>
              <a:t> architecture in significant ways, most notably by employing a </a:t>
            </a:r>
            <a:r>
              <a:rPr lang="en-GB" dirty="0">
                <a:hlinkClick r:id="rId4"/>
              </a:rPr>
              <a:t>monolithic kernel</a:t>
            </a:r>
            <a:r>
              <a:rPr lang="en-GB" dirty="0"/>
              <a:t> instead of a </a:t>
            </a:r>
            <a:r>
              <a:rPr lang="en-GB" dirty="0">
                <a:hlinkClick r:id="rId5"/>
              </a:rPr>
              <a:t>microkernel</a:t>
            </a:r>
            <a:r>
              <a:rPr lang="en-GB" dirty="0"/>
              <a:t>. This was disapproved of by Tanenbaum in the </a:t>
            </a:r>
            <a:r>
              <a:rPr lang="en-GB" dirty="0">
                <a:hlinkClick r:id="rId6"/>
              </a:rPr>
              <a:t>Tanenbaum–Torvalds debate</a:t>
            </a:r>
            <a:r>
              <a:rPr lang="en-GB" dirty="0"/>
              <a:t>. Tanenbaum explained again his rationale for using a microkernel in May 2006.</a:t>
            </a:r>
            <a:r>
              <a:rPr lang="en-GB" baseline="30000" dirty="0">
                <a:hlinkClick r:id="rId7"/>
              </a:rPr>
              <a:t>[20]</a:t>
            </a:r>
            <a:endParaRPr lang="en-GB" dirty="0"/>
          </a:p>
          <a:p>
            <a:r>
              <a:rPr lang="en-GB" dirty="0"/>
              <a:t>Early Linux kernel development was done on a </a:t>
            </a:r>
            <a:r>
              <a:rPr lang="en-GB" dirty="0" err="1"/>
              <a:t>Minix</a:t>
            </a:r>
            <a:r>
              <a:rPr lang="en-GB" dirty="0"/>
              <a:t> host system, which led to Linux inheriting various features from </a:t>
            </a:r>
            <a:r>
              <a:rPr lang="en-GB" dirty="0" err="1"/>
              <a:t>Minix</a:t>
            </a:r>
            <a:r>
              <a:rPr lang="en-GB" dirty="0"/>
              <a:t>, such as the </a:t>
            </a:r>
            <a:r>
              <a:rPr lang="en-GB" dirty="0">
                <a:hlinkClick r:id="rId8"/>
              </a:rPr>
              <a:t>Minix file system</a:t>
            </a:r>
            <a:r>
              <a:rPr lang="en-GB" dirty="0"/>
              <a:t>.</a:t>
            </a:r>
          </a:p>
          <a:p>
            <a:endParaRPr lang="en-US" dirty="0"/>
          </a:p>
        </p:txBody>
      </p:sp>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Linux</a:t>
            </a:r>
          </a:p>
        </p:txBody>
      </p:sp>
      <p:pic>
        <p:nvPicPr>
          <p:cNvPr id="4" name="Picture 3">
            <a:extLst>
              <a:ext uri="{FF2B5EF4-FFF2-40B4-BE49-F238E27FC236}">
                <a16:creationId xmlns:a16="http://schemas.microsoft.com/office/drawing/2014/main" id="{EB4E3BC4-5E3E-F84F-BA36-5ECE6563DF27}"/>
              </a:ext>
            </a:extLst>
          </p:cNvPr>
          <p:cNvPicPr>
            <a:picLocks noChangeAspect="1"/>
          </p:cNvPicPr>
          <p:nvPr/>
        </p:nvPicPr>
        <p:blipFill>
          <a:blip r:embed="rId9"/>
          <a:stretch>
            <a:fillRect/>
          </a:stretch>
        </p:blipFill>
        <p:spPr>
          <a:xfrm>
            <a:off x="4699000" y="1209907"/>
            <a:ext cx="2794000" cy="2095500"/>
          </a:xfrm>
          <a:prstGeom prst="rect">
            <a:avLst/>
          </a:prstGeom>
        </p:spPr>
      </p:pic>
      <p:pic>
        <p:nvPicPr>
          <p:cNvPr id="5" name="Picture 4">
            <a:extLst>
              <a:ext uri="{FF2B5EF4-FFF2-40B4-BE49-F238E27FC236}">
                <a16:creationId xmlns:a16="http://schemas.microsoft.com/office/drawing/2014/main" id="{48440ECD-65CC-AD45-BE49-3F122F754C9C}"/>
              </a:ext>
            </a:extLst>
          </p:cNvPr>
          <p:cNvPicPr>
            <a:picLocks noChangeAspect="1"/>
          </p:cNvPicPr>
          <p:nvPr/>
        </p:nvPicPr>
        <p:blipFill>
          <a:blip r:embed="rId10"/>
          <a:stretch>
            <a:fillRect/>
          </a:stretch>
        </p:blipFill>
        <p:spPr>
          <a:xfrm>
            <a:off x="8601927" y="1209907"/>
            <a:ext cx="2794000" cy="2095500"/>
          </a:xfrm>
          <a:prstGeom prst="rect">
            <a:avLst/>
          </a:prstGeom>
        </p:spPr>
      </p:pic>
    </p:spTree>
    <p:extLst>
      <p:ext uri="{BB962C8B-B14F-4D97-AF65-F5344CB8AC3E}">
        <p14:creationId xmlns:p14="http://schemas.microsoft.com/office/powerpoint/2010/main" val="43340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F5972F-A34C-F949-96E5-4317DDA9208E}"/>
              </a:ext>
            </a:extLst>
          </p:cNvPr>
          <p:cNvPicPr>
            <a:picLocks noGrp="1" noChangeAspect="1"/>
          </p:cNvPicPr>
          <p:nvPr>
            <p:ph idx="1"/>
          </p:nvPr>
        </p:nvPicPr>
        <p:blipFill>
          <a:blip r:embed="rId2"/>
          <a:stretch>
            <a:fillRect/>
          </a:stretch>
        </p:blipFill>
        <p:spPr>
          <a:xfrm>
            <a:off x="118306" y="2532184"/>
            <a:ext cx="11848463" cy="1969477"/>
          </a:xfrm>
        </p:spPr>
      </p:pic>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Linux versions history</a:t>
            </a:r>
          </a:p>
        </p:txBody>
      </p:sp>
      <p:sp>
        <p:nvSpPr>
          <p:cNvPr id="2" name="TextBox 1">
            <a:extLst>
              <a:ext uri="{FF2B5EF4-FFF2-40B4-BE49-F238E27FC236}">
                <a16:creationId xmlns:a16="http://schemas.microsoft.com/office/drawing/2014/main" id="{A7F97F81-F05F-C14C-9055-C6C3D0A24F20}"/>
              </a:ext>
            </a:extLst>
          </p:cNvPr>
          <p:cNvSpPr txBox="1"/>
          <p:nvPr/>
        </p:nvSpPr>
        <p:spPr>
          <a:xfrm>
            <a:off x="2832410" y="1538868"/>
            <a:ext cx="1042273" cy="369332"/>
          </a:xfrm>
          <a:prstGeom prst="rect">
            <a:avLst/>
          </a:prstGeom>
          <a:noFill/>
        </p:spPr>
        <p:txBody>
          <a:bodyPr wrap="none" rtlCol="0">
            <a:spAutoFit/>
          </a:bodyPr>
          <a:lstStyle/>
          <a:p>
            <a:r>
              <a:rPr lang="en-GB" dirty="0"/>
              <a:t>u</a:t>
            </a:r>
            <a:r>
              <a:rPr lang="en-RU" dirty="0"/>
              <a:t>name -r</a:t>
            </a:r>
          </a:p>
        </p:txBody>
      </p:sp>
    </p:spTree>
    <p:extLst>
      <p:ext uri="{BB962C8B-B14F-4D97-AF65-F5344CB8AC3E}">
        <p14:creationId xmlns:p14="http://schemas.microsoft.com/office/powerpoint/2010/main" val="349952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Linux kernel components</a:t>
            </a:r>
          </a:p>
        </p:txBody>
      </p:sp>
      <p:pic>
        <p:nvPicPr>
          <p:cNvPr id="6" name="Content Placeholder 5">
            <a:extLst>
              <a:ext uri="{FF2B5EF4-FFF2-40B4-BE49-F238E27FC236}">
                <a16:creationId xmlns:a16="http://schemas.microsoft.com/office/drawing/2014/main" id="{E2B3055A-3F85-0C40-AE54-AE7337E435A1}"/>
              </a:ext>
            </a:extLst>
          </p:cNvPr>
          <p:cNvPicPr>
            <a:picLocks noGrp="1" noChangeAspect="1"/>
          </p:cNvPicPr>
          <p:nvPr>
            <p:ph idx="1"/>
          </p:nvPr>
        </p:nvPicPr>
        <p:blipFill>
          <a:blip r:embed="rId2"/>
          <a:stretch>
            <a:fillRect/>
          </a:stretch>
        </p:blipFill>
        <p:spPr>
          <a:xfrm>
            <a:off x="3189249" y="1183976"/>
            <a:ext cx="7950820" cy="5183934"/>
          </a:xfrm>
        </p:spPr>
      </p:pic>
    </p:spTree>
    <p:extLst>
      <p:ext uri="{BB962C8B-B14F-4D97-AF65-F5344CB8AC3E}">
        <p14:creationId xmlns:p14="http://schemas.microsoft.com/office/powerpoint/2010/main" val="242927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CC5E-9711-4D3F-B3F9-FC292A7DB2A0}"/>
              </a:ext>
            </a:extLst>
          </p:cNvPr>
          <p:cNvSpPr>
            <a:spLocks noGrp="1"/>
          </p:cNvSpPr>
          <p:nvPr>
            <p:ph type="body" sz="quarter" idx="10"/>
          </p:nvPr>
        </p:nvSpPr>
        <p:spPr/>
        <p:txBody>
          <a:bodyPr/>
          <a:lstStyle/>
          <a:p>
            <a:r>
              <a:rPr lang="en-US" dirty="0"/>
              <a:t>Linux kernel components</a:t>
            </a:r>
          </a:p>
        </p:txBody>
      </p:sp>
      <p:pic>
        <p:nvPicPr>
          <p:cNvPr id="5" name="Content Placeholder 4">
            <a:extLst>
              <a:ext uri="{FF2B5EF4-FFF2-40B4-BE49-F238E27FC236}">
                <a16:creationId xmlns:a16="http://schemas.microsoft.com/office/drawing/2014/main" id="{B1178E6F-9000-AD4E-9B9A-4F1DE1A5A15E}"/>
              </a:ext>
            </a:extLst>
          </p:cNvPr>
          <p:cNvPicPr>
            <a:picLocks noGrp="1" noChangeAspect="1"/>
          </p:cNvPicPr>
          <p:nvPr>
            <p:ph idx="1"/>
          </p:nvPr>
        </p:nvPicPr>
        <p:blipFill>
          <a:blip r:embed="rId2"/>
          <a:stretch>
            <a:fillRect/>
          </a:stretch>
        </p:blipFill>
        <p:spPr>
          <a:xfrm>
            <a:off x="2475569" y="1284857"/>
            <a:ext cx="6824547" cy="5118411"/>
          </a:xfrm>
        </p:spPr>
      </p:pic>
    </p:spTree>
    <p:extLst>
      <p:ext uri="{BB962C8B-B14F-4D97-AF65-F5344CB8AC3E}">
        <p14:creationId xmlns:p14="http://schemas.microsoft.com/office/powerpoint/2010/main" val="2904429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393</Words>
  <Application>Microsoft Macintosh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Calibri Light</vt:lpstr>
      <vt:lpstr>Office Theme</vt:lpstr>
      <vt:lpstr>Linux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Architecture</dc:title>
  <dc:creator>Osmanov, Rasul (Ext)</dc:creator>
  <cp:lastModifiedBy>Osmanov, Rasul (Ext)</cp:lastModifiedBy>
  <cp:revision>16</cp:revision>
  <dcterms:created xsi:type="dcterms:W3CDTF">2020-12-05T15:16:22Z</dcterms:created>
  <dcterms:modified xsi:type="dcterms:W3CDTF">2020-12-09T18:05:17Z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29bff8-5b33-42aa-95d2-28f72e792cb0_Enabled">
    <vt:lpwstr>true</vt:lpwstr>
  </property>
  <property fmtid="{D5CDD505-2E9C-101B-9397-08002B2CF9AE}" pid="3" name="MSIP_Label_4929bff8-5b33-42aa-95d2-28f72e792cb0_SetDate">
    <vt:lpwstr>2020-12-05T15:16:22Z</vt:lpwstr>
  </property>
  <property fmtid="{D5CDD505-2E9C-101B-9397-08002B2CF9AE}" pid="4" name="MSIP_Label_4929bff8-5b33-42aa-95d2-28f72e792cb0_Method">
    <vt:lpwstr>Standard</vt:lpwstr>
  </property>
  <property fmtid="{D5CDD505-2E9C-101B-9397-08002B2CF9AE}" pid="5" name="MSIP_Label_4929bff8-5b33-42aa-95d2-28f72e792cb0_Name">
    <vt:lpwstr>Internal</vt:lpwstr>
  </property>
  <property fmtid="{D5CDD505-2E9C-101B-9397-08002B2CF9AE}" pid="6" name="MSIP_Label_4929bff8-5b33-42aa-95d2-28f72e792cb0_SiteId">
    <vt:lpwstr>f35a6974-607f-47d4-82d7-ff31d7dc53a5</vt:lpwstr>
  </property>
  <property fmtid="{D5CDD505-2E9C-101B-9397-08002B2CF9AE}" pid="7" name="MSIP_Label_4929bff8-5b33-42aa-95d2-28f72e792cb0_ActionId">
    <vt:lpwstr>bf948449-e237-4def-86d9-000056956c40</vt:lpwstr>
  </property>
  <property fmtid="{D5CDD505-2E9C-101B-9397-08002B2CF9AE}" pid="8" name="MSIP_Label_4929bff8-5b33-42aa-95d2-28f72e792cb0_ContentBits">
    <vt:lpwstr>0</vt:lpwstr>
  </property>
</Properties>
</file>