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87" r:id="rId4"/>
    <p:sldId id="389" r:id="rId5"/>
    <p:sldId id="378" r:id="rId6"/>
    <p:sldId id="391" r:id="rId7"/>
    <p:sldId id="393" r:id="rId8"/>
    <p:sldId id="394" r:id="rId9"/>
    <p:sldId id="395" r:id="rId10"/>
    <p:sldId id="404" r:id="rId11"/>
    <p:sldId id="396" r:id="rId12"/>
    <p:sldId id="397" r:id="rId13"/>
    <p:sldId id="398" r:id="rId14"/>
    <p:sldId id="399" r:id="rId15"/>
    <p:sldId id="400" r:id="rId16"/>
    <p:sldId id="401" r:id="rId17"/>
    <p:sldId id="392" r:id="rId18"/>
    <p:sldId id="402" r:id="rId19"/>
    <p:sldId id="403" r:id="rId20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91"/>
    <p:restoredTop sz="92749"/>
  </p:normalViewPr>
  <p:slideViewPr>
    <p:cSldViewPr snapToGrid="0" snapToObjects="1">
      <p:cViewPr varScale="1">
        <p:scale>
          <a:sx n="106" d="100"/>
          <a:sy n="106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1FA5-5A7A-B84D-BB0D-7726DCCE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A90A1-3788-A049-B80E-AE9AE4558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FA96-30CE-DB47-B555-7AFBDEAE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21.06.2021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751E5-4A96-3E4F-A64D-50F4F991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982A-C011-BB47-A2E1-4F00644C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3481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DE1-606A-3641-BE35-A6E007CA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8A9E5-9CDE-A440-8C8B-49EE0DA97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B89B-3BB0-874B-B012-4DF603A8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21.06.2021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5CB1-9692-5C43-BD6C-09D1D5A1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0818-FEF6-E442-A433-A42616AF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7222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67ECE-0574-B14A-B60D-4695488A1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73593-2916-F940-BDFF-44579F89C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78C1-DC88-8748-A253-9068E834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21.06.2021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AD3F-E5F7-1C4B-B04E-C45C6A30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F447C-513D-D14F-8535-076118DE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4798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2076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9FF1-9A03-BC4E-B671-111C364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38BE-8E5B-D64B-A0B0-209D697D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E0ED-7AEB-294A-84EC-686C294A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21.06.2021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6673-1C71-2A49-B2BF-6AAAF4BF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E71A-0673-0D4F-919C-7D3BD675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482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B9D7-646C-3C40-84FF-97D88CA3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BDAE4-8F9A-D749-898D-DCE0B509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843B-D175-AC4C-9E3B-8B4102D6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21.06.2021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CE4A-7D01-F248-A4F3-9931A9C2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5352-6073-8E41-A494-FCD5C1E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1937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AEA8-7844-1D40-A3F9-1550BAF2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216B-A8DF-784F-9BE2-080BEB63E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F5A13-4515-FE4E-BD1B-5C867B94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3B220-8D05-8345-A201-C7B4CCC0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21.06.2021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8ECE-8FD5-7649-8A63-B2D5CFB8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23721-6F4E-4C47-B2BA-4B5EBF8B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672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EE8B-E5C5-2D44-A0DE-AF11B81D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E898-1267-C048-8107-36D981DAC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26FD9-394C-3D4C-AD84-E6B5B692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FF29A-A807-AF40-9DE9-899B68113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0D405-6C2B-A74B-BDAF-E12795B30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B942E-FA15-D74E-9F37-00151070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21.06.2021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C4CCF-0CF1-4842-B279-884CF13A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4DABB-9C3E-3C49-B619-FA3E183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778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BCF1-D72C-9A4C-8BF8-F4D2F0AE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C736C-6C39-F442-BC43-DCF1EAEF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21.06.2021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261A4-0614-DD42-A6D4-195BF4E4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8549E-3C1D-594A-A589-CBCF466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6832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351C-C8D8-6644-AC89-04B57C8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21.06.2021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F84E4-84A2-BF48-B498-F37317C2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0ABAB-78F2-6A48-AA59-F4136296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5956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2648-25DB-2940-BCFA-53CB5833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C1AA-2761-074D-B567-9BE5B4E4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39A9C-3BB1-4543-BF2E-D24EF8592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53EBE-9B8F-6740-89BF-68170C42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21.06.2021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B125-570E-3C46-B121-40AB3389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D7365-BB47-0245-A2A1-CAD111B7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7617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3935-3B11-0C49-8356-4BD23AC2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8E45B-B164-FE45-B38D-7D433AB3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786E-0AA1-5E4F-A145-726C9B0CA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0F312-255A-E24C-B3D0-E6EA2C7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1C76-AA82-7C46-80D9-126AEF1F9BF6}" type="datetimeFigureOut">
              <a:rPr lang="en-RU" smtClean="0"/>
              <a:t>21.06.2021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EBBC-04EC-AD42-BD31-40D5F095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E4DE0-9A2F-1A44-B82B-F577AE54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535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A1784-DF8A-AF45-95D0-3A6AE3F7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EA85-3F70-EB47-8945-1A0EF5762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AF0C-680C-C84C-9D81-114FCEE00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1C76-AA82-7C46-80D9-126AEF1F9BF6}" type="datetimeFigureOut">
              <a:rPr lang="en-RU" smtClean="0"/>
              <a:t>21.06.2021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A17B-9338-EB4C-B95F-02C4F3151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E692-968D-FF46-9CAD-2C44126D1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A63B-F5A4-C744-8016-6ABFA677D8C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5723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1%80%D0%B5%D0%B4%D0%B0_%D0%BF%D0%B5%D1%80%D0%B5%D0%B4%D0%B0%D1%87%D0%B8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.wikipedia.org/wiki/Ethernet" TargetMode="External"/><Relationship Id="rId5" Type="http://schemas.openxmlformats.org/officeDocument/2006/relationships/hyperlink" Target="https://ru.wikipedia.org/wiki/%D0%9A%D0%BE%D0%BC%D0%BF%D1%8C%D1%8E%D1%82%D0%B5%D1%80%D0%BD%D0%B0%D1%8F_%D1%81%D0%B5%D1%82%D1%8C" TargetMode="External"/><Relationship Id="rId4" Type="http://schemas.openxmlformats.org/officeDocument/2006/relationships/hyperlink" Target="https://ru.wikipedia.org/wiki/%D0%9E%D0%BA%D0%BE%D0%BD%D0%B5%D1%87%D0%BD%D0%BE%D0%B5_%D0%BE%D0%B1%D0%BE%D1%80%D1%83%D0%B4%D0%BE%D0%B2%D0%B0%D0%BD%D0%B8%D0%B5_%D0%B4%D0%B0%D0%BD%D0%BD%D1%8B%D1%85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elecommunication" TargetMode="External"/><Relationship Id="rId3" Type="http://schemas.openxmlformats.org/officeDocument/2006/relationships/hyperlink" Target="https://en.wikipedia.org/wiki/Data_link_layer" TargetMode="External"/><Relationship Id="rId7" Type="http://schemas.openxmlformats.org/officeDocument/2006/relationships/hyperlink" Target="https://en.wikipedia.org/wiki/Ethernet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Network_packet" TargetMode="External"/><Relationship Id="rId5" Type="http://schemas.openxmlformats.org/officeDocument/2006/relationships/hyperlink" Target="https://en.wikipedia.org/wiki/Ethernet_physical_layer" TargetMode="External"/><Relationship Id="rId10" Type="http://schemas.openxmlformats.org/officeDocument/2006/relationships/image" Target="../media/image29.jpeg"/><Relationship Id="rId4" Type="http://schemas.openxmlformats.org/officeDocument/2006/relationships/hyperlink" Target="https://en.wikipedia.org/wiki/Protocol_data_unit" TargetMode="External"/><Relationship Id="rId9" Type="http://schemas.openxmlformats.org/officeDocument/2006/relationships/hyperlink" Target="https://en.wikipedia.org/wiki/Payload_(computing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5%D1%82%D0%BB%D1%8F_(%D1%82%D0%BE%D0%BF%D0%BE%D0%BB%D0%BE%D0%B3%D0%B8%D1%8F)" TargetMode="External"/><Relationship Id="rId2" Type="http://schemas.openxmlformats.org/officeDocument/2006/relationships/hyperlink" Target="https://ru.wikipedia.org/wiki/%D0%9E%D1%81%D1%82%D0%BE%D0%B2%D0%BD%D0%BE%D0%B5_%D0%B4%D0%B5%D1%80%D0%B5%D0%B2%D0%BE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hyperlink" Target="https://ru.wikipedia.org/wiki/%D0%A1%D0%B5%D1%82%D0%B5%D0%B2%D0%BE%D0%B9_%D0%BC%D0%BE%D1%81%D1%82" TargetMode="External"/><Relationship Id="rId4" Type="http://schemas.openxmlformats.org/officeDocument/2006/relationships/hyperlink" Target="https://ru.wikipedia.org/wiki/Etherne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802.3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ru.wikipedia.org/wiki/VLA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ru.wikipedia.org/wiki/Etherne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Cisco_Systems" TargetMode="External"/><Relationship Id="rId2" Type="http://schemas.openxmlformats.org/officeDocument/2006/relationships/hyperlink" Target="https://ru.wikipedia.org/wiki/%D0%90%D0%B3%D1%80%D0%B5%D0%B3%D0%B0%D1%86%D0%B8%D1%8F_%D0%BA%D0%B0%D0%BD%D0%B0%D0%BB%D0%BE%D0%B2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hyperlink" Target="https://ru.wikipedia.org/wiki/Etherne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merionet.ru/seti/44/chto-takoe-lan-i-chem-otlichaetsya-ot-wan/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rfc951" TargetMode="External"/><Relationship Id="rId3" Type="http://schemas.openxmlformats.org/officeDocument/2006/relationships/hyperlink" Target="https://ru.wikipedia.org/wiki/MAC-%D0%B0%D0%B4%D1%80%D0%B5%D1%81" TargetMode="External"/><Relationship Id="rId7" Type="http://schemas.openxmlformats.org/officeDocument/2006/relationships/hyperlink" Target="https://ru.wikipedia.org/wiki/%D0%9D%D0%B0%D1%87%D0%B0%D0%BB%D1%8C%D0%BD%D0%B0%D1%8F_%D0%B7%D0%B0%D0%B3%D1%80%D1%83%D0%B7%D0%BA%D0%B0_%D0%BA%D0%BE%D0%BC%D0%BF%D1%8C%D1%8E%D1%82%D0%B5%D1%80%D0%B0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.wikipedia.org/wiki/%D0%A1%D0%B5%D1%82%D0%B5%D0%B2%D0%BE%D0%B9_%D0%BF%D1%80%D0%BE%D1%82%D0%BE%D0%BA%D0%BE%D0%BB" TargetMode="External"/><Relationship Id="rId5" Type="http://schemas.openxmlformats.org/officeDocument/2006/relationships/hyperlink" Target="https://ru.wikipedia.org/wiki/%D0%9C%D0%BE%D0%B4%D0%B5%D0%BB%D1%8C_OSI" TargetMode="External"/><Relationship Id="rId4" Type="http://schemas.openxmlformats.org/officeDocument/2006/relationships/hyperlink" Target="https://ru.wikipedia.org/wiki/IP-%D0%B0%D0%B4%D1%80%D0%B5%D1%81" TargetMode="External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0%BE%D0%B4%D0%B5%D0%BB%D1%8C_OSI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jpeg"/><Relationship Id="rId5" Type="http://schemas.openxmlformats.org/officeDocument/2006/relationships/hyperlink" Target="https://ru.wikipedia.org/wiki/Cisco_IOS" TargetMode="External"/><Relationship Id="rId4" Type="http://schemas.openxmlformats.org/officeDocument/2006/relationships/hyperlink" Target="https://ru.wikipedia.org/wiki/Cisco_System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0%BE%D0%BC%D0%BF%D1%8C%D1%8E%D1%82%D0%B5%D1%80%D0%BD%D0%B0%D1%8F_%D1%81%D0%B5%D1%82%D1%8C" TargetMode="External"/><Relationship Id="rId13" Type="http://schemas.openxmlformats.org/officeDocument/2006/relationships/hyperlink" Target="https://ru.wikipedia.org/wiki/%D0%A1%D0%B5%D1%82%D0%B5%D0%B2%D0%B0%D1%8F_%D0%BC%D0%BE%D0%B4%D0%B5%D0%BB%D1%8C_OSI" TargetMode="External"/><Relationship Id="rId18" Type="http://schemas.openxmlformats.org/officeDocument/2006/relationships/hyperlink" Target="https://ru.wikipedia.org/wiki/Token_ring" TargetMode="External"/><Relationship Id="rId3" Type="http://schemas.openxmlformats.org/officeDocument/2006/relationships/hyperlink" Target="https://ru.wikipedia.org/wiki/%D0%9C%D0%B5%D0%B6%D0%B4%D1%83%D0%BD%D0%B0%D1%80%D0%BE%D0%B4%D0%BD%D1%8B%D0%B9_%D1%84%D0%BE%D0%BD%D0%B5%D1%82%D0%B8%D1%87%D0%B5%D1%81%D0%BA%D0%B8%D0%B9_%D0%B0%D0%BB%D1%84%D0%B0%D0%B2%D0%B8%D1%82" TargetMode="External"/><Relationship Id="rId7" Type="http://schemas.openxmlformats.org/officeDocument/2006/relationships/hyperlink" Target="https://ru.wikipedia.org/wiki/%D0%9F%D0%B0%D0%BA%D0%B5%D1%82_(%D1%81%D0%B5%D1%82%D0%B5%D0%B2%D1%8B%D0%B5_%D1%82%D0%B5%D1%85%D0%BD%D0%BE%D0%BB%D0%BE%D0%B3%D0%B8%D0%B8)" TargetMode="External"/><Relationship Id="rId12" Type="http://schemas.openxmlformats.org/officeDocument/2006/relationships/hyperlink" Target="https://ru.wikipedia.org/wiki/%D0%9A%D0%B0%D0%BD%D0%B0%D0%BB%D1%8C%D0%BD%D1%8B%D0%B9_%D1%83%D1%80%D0%BE%D0%B2%D0%B5%D0%BD%D1%8C" TargetMode="External"/><Relationship Id="rId17" Type="http://schemas.openxmlformats.org/officeDocument/2006/relationships/hyperlink" Target="https://ru.wikipedia.org/wiki/1990-%D0%B5_%D0%B3%D0%BE%D0%B4%D1%8B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6" Type="http://schemas.openxmlformats.org/officeDocument/2006/relationships/hyperlink" Target="https://ru.wikipedia.org/wiki/%D0%9B%D0%BE%D0%BA%D0%B0%D0%BB%D1%8C%D0%BD%D0%B0%D1%8F_%D0%B2%D1%8B%D1%87%D0%B8%D1%81%D0%BB%D0%B8%D1%82%D0%B5%D0%BB%D1%8C%D0%BD%D0%B0%D1%8F_%D1%81%D0%B5%D1%82%D1%8C" TargetMode="External"/><Relationship Id="rId20" Type="http://schemas.openxmlformats.org/officeDocument/2006/relationships/hyperlink" Target="https://ru.wikipedia.org/wiki/ARCNE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tionary.org/wiki/network#&#1040;&#1085;&#1075;&#1083;&#1080;&#1081;&#1089;&#1082;&#1080;&#1081;" TargetMode="External"/><Relationship Id="rId11" Type="http://schemas.openxmlformats.org/officeDocument/2006/relationships/hyperlink" Target="https://ru.wikipedia.org/wiki/%D0%9A%D0%B0%D0%B4%D1%80_(%D1%82%D0%B5%D0%BB%D0%B5%D0%BA%D0%BE%D0%BC%D0%BC%D1%83%D0%BD%D0%B8%D0%BA%D0%B0%D1%86%D0%B8%D0%B8)" TargetMode="External"/><Relationship Id="rId5" Type="http://schemas.openxmlformats.org/officeDocument/2006/relationships/hyperlink" Target="https://ru.wikipedia.org/wiki/%D0%AD%D1%84%D0%B8%D1%80_(%D1%84%D0%B8%D0%B7%D0%B8%D0%BA%D0%B0)" TargetMode="External"/><Relationship Id="rId15" Type="http://schemas.openxmlformats.org/officeDocument/2006/relationships/hyperlink" Target="https://ru.wikipedia.org/wiki/IEEE_802.3" TargetMode="External"/><Relationship Id="rId10" Type="http://schemas.openxmlformats.org/officeDocument/2006/relationships/hyperlink" Target="https://ru.wikipedia.org/wiki/%D0%A4%D0%B8%D0%B7%D0%B8%D1%87%D0%B5%D1%81%D0%BA%D0%B8%D0%B9_%D1%83%D1%80%D0%BE%D0%B2%D0%B5%D0%BD%D1%8C" TargetMode="External"/><Relationship Id="rId19" Type="http://schemas.openxmlformats.org/officeDocument/2006/relationships/hyperlink" Target="https://ru.wikipedia.org/wiki/FDDI" TargetMode="External"/><Relationship Id="rId4" Type="http://schemas.openxmlformats.org/officeDocument/2006/relationships/hyperlink" Target="https://ru.wiktionary.org/wiki/ether#&#1040;&#1085;&#1075;&#1083;&#1080;&#1081;&#1089;&#1082;&#1080;&#1081;" TargetMode="External"/><Relationship Id="rId9" Type="http://schemas.openxmlformats.org/officeDocument/2006/relationships/hyperlink" Target="https://ru.wikipedia.org/wiki/%D0%9F%D1%80%D0%BE%D0%BC%D1%8B%D1%88%D0%BB%D0%B5%D0%BD%D0%BD%D0%B0%D1%8F_%D1%81%D0%B5%D1%82%D1%8C" TargetMode="External"/><Relationship Id="rId14" Type="http://schemas.openxmlformats.org/officeDocument/2006/relationships/hyperlink" Target="https://ru.wikipedia.org/wiki/%D0%98%D0%BD%D1%81%D1%82%D0%B8%D1%82%D1%83%D1%82_%D0%B8%D0%BD%D0%B6%D0%B5%D0%BD%D0%B5%D1%80%D0%BE%D0%B2_%D1%8D%D0%BB%D0%B5%D0%BA%D1%82%D1%80%D0%BE%D1%82%D0%B5%D1%85%D0%BD%D0%B8%D0%BA%D0%B8_%D0%B8_%D1%8D%D0%BB%D0%B5%D0%BA%D1%82%D1%80%D0%BE%D0%BD%D0%B8%D0%BA%D0%B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0%BE%D0%BC%D0%BF%D1%8C%D1%8E%D1%82%D0%B5%D1%80%D0%BD%D0%B0%D1%8F_%D1%81%D0%B5%D1%82%D1%8C" TargetMode="Externa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9C%D0%B0%D1%81%D0%BA%D0%B0_%D0%BF%D0%BE%D0%B4%D1%81%D0%B5%D1%82%D0%B8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.wikipedia.org/wiki/%D0%A1%D0%B5%D0%B3%D0%BC%D0%B5%D0%BD%D1%82_%D1%81%D0%B5%D1%82%D0%B8" TargetMode="External"/><Relationship Id="rId5" Type="http://schemas.openxmlformats.org/officeDocument/2006/relationships/hyperlink" Target="https://ru.wikipedia.org/wiki/%D0%9C%D0%BE%D0%B4%D0%B5%D0%BB%D1%8C_OSI" TargetMode="External"/><Relationship Id="rId4" Type="http://schemas.openxmlformats.org/officeDocument/2006/relationships/hyperlink" Target="https://ru.wikipedia.org/wiki/%D0%9A%D0%B0%D0%BD%D0%B0%D0%BB%D1%8C%D0%BD%D1%8B%D0%B9_%D1%83%D1%80%D0%BE%D0%B2%D0%B5%D0%BD%D1%8C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0%B5%D0%B3%D0%BC%D0%B5%D0%BD%D1%82_%D1%81%D0%B5%D1%82%D0%B8" TargetMode="External"/><Relationship Id="rId3" Type="http://schemas.openxmlformats.org/officeDocument/2006/relationships/image" Target="../media/image24.png"/><Relationship Id="rId7" Type="http://schemas.openxmlformats.org/officeDocument/2006/relationships/hyperlink" Target="https://ru.wikipedia.org/wiki/%D0%9A%D0%BE%D0%BC%D0%BF%D1%8C%D1%8E%D1%82%D0%B5%D1%80%D0%BD%D0%B0%D1%8F_%D1%81%D0%B5%D1%82%D1%8C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u.wikipedia.org/wiki/%D0%A3%D0%B7%D0%B5%D0%BB_%D1%81%D0%B5%D1%82%D0%B8" TargetMode="External"/><Relationship Id="rId5" Type="http://schemas.openxmlformats.org/officeDocument/2006/relationships/hyperlink" Target="https://ru.wikipedia.org/wiki/%D0%90%D0%BD%D0%B3%D0%BB%D0%B8%D0%B9%D1%81%D0%BA%D0%B8%D0%B9_%D1%8F%D0%B7%D1%8B%D0%BA" TargetMode="External"/><Relationship Id="rId4" Type="http://schemas.openxmlformats.org/officeDocument/2006/relationships/hyperlink" Target="https://ru.wikipedia.org/wiki/%D0%90%D0%BD%D0%B3%D0%BB%D0%B8%D1%86%D0%B8%D0%B7%D0%B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3969-4428-BD4E-91BC-778B22C2D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Сетевые технологии.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23177-E820-1B42-84F3-8078C58FF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TCP/IP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D0E6B-7515-2343-9ADB-30644051556E}"/>
              </a:ext>
            </a:extLst>
          </p:cNvPr>
          <p:cNvSpPr txBox="1"/>
          <p:nvPr/>
        </p:nvSpPr>
        <p:spPr>
          <a:xfrm>
            <a:off x="5595253" y="4429919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321153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Коммутатор. </a:t>
            </a:r>
            <a:r>
              <a:rPr lang="en-US" dirty="0"/>
              <a:t>Switch. CAM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4832D-6657-9B43-894B-6E99D8EAD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4" y="1101129"/>
            <a:ext cx="6330019" cy="4110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E35A12-63DD-3641-82D0-36473012A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491" y="4926911"/>
            <a:ext cx="3039978" cy="1549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AB8B9-0583-1748-B6D8-407D3453E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619" y="1101129"/>
            <a:ext cx="4328027" cy="5375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23E2D2-9BA8-DA4E-906F-721707174855}"/>
              </a:ext>
            </a:extLst>
          </p:cNvPr>
          <p:cNvSpPr txBox="1"/>
          <p:nvPr/>
        </p:nvSpPr>
        <p:spPr>
          <a:xfrm>
            <a:off x="197926" y="4879708"/>
            <a:ext cx="3870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Content Addressable Memory (</a:t>
            </a:r>
            <a:r>
              <a:rPr lang="en-GB" b="1" dirty="0"/>
              <a:t>CAM</a:t>
            </a:r>
            <a:r>
              <a:rPr lang="en-GB" dirty="0"/>
              <a:t>) </a:t>
            </a:r>
            <a:r>
              <a:rPr lang="en-GB" b="1" dirty="0"/>
              <a:t>table</a:t>
            </a:r>
            <a:r>
              <a:rPr lang="en-GB" dirty="0"/>
              <a:t> is a system memory construct used by Ethernet switch logic which stores information such as MAC addresses available on physical ports with their associated VLAN Parameters.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1173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MAC address.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6679534" y="1228888"/>
            <a:ext cx="5231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MAC-</a:t>
            </a:r>
            <a:r>
              <a:rPr lang="ru-RU" b="1" dirty="0"/>
              <a:t>адрес</a:t>
            </a:r>
            <a:r>
              <a:rPr lang="ru-RU" dirty="0"/>
              <a:t> (от 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Media Access Control</a:t>
            </a:r>
            <a:r>
              <a:rPr lang="en-GB" dirty="0"/>
              <a:t> — </a:t>
            </a:r>
            <a:r>
              <a:rPr lang="ru-RU" dirty="0"/>
              <a:t>надзор за доступом к </a:t>
            </a:r>
            <a:r>
              <a:rPr lang="ru-RU" dirty="0">
                <a:hlinkClick r:id="rId3" tooltip="Среда передачи"/>
              </a:rPr>
              <a:t>среде</a:t>
            </a:r>
            <a:r>
              <a:rPr lang="ru-RU" dirty="0"/>
              <a:t>, также </a:t>
            </a:r>
            <a:r>
              <a:rPr lang="en-GB" b="1" dirty="0"/>
              <a:t>Hardware Address</a:t>
            </a:r>
            <a:r>
              <a:rPr lang="en-GB" dirty="0"/>
              <a:t>, </a:t>
            </a:r>
            <a:r>
              <a:rPr lang="ru-RU" dirty="0"/>
              <a:t>также </a:t>
            </a:r>
            <a:r>
              <a:rPr lang="ru-RU" b="1" dirty="0"/>
              <a:t>физический адрес</a:t>
            </a:r>
            <a:r>
              <a:rPr lang="ru-RU" dirty="0"/>
              <a:t>) — уникальный идентификатор, присваиваемый каждой </a:t>
            </a:r>
            <a:r>
              <a:rPr lang="ru-RU" dirty="0">
                <a:hlinkClick r:id="rId4" tooltip="Оконечное оборудование данных"/>
              </a:rPr>
              <a:t>единице активного оборудования</a:t>
            </a:r>
            <a:r>
              <a:rPr lang="en-US" dirty="0"/>
              <a:t> </a:t>
            </a:r>
            <a:r>
              <a:rPr lang="ru-RU" dirty="0"/>
              <a:t>или некоторым их интерфейсам в </a:t>
            </a:r>
            <a:r>
              <a:rPr lang="ru-RU" u="sng" dirty="0">
                <a:hlinkClick r:id="rId5"/>
              </a:rPr>
              <a:t>компьютерных сетях</a:t>
            </a:r>
            <a:r>
              <a:rPr lang="ru-RU" dirty="0"/>
              <a:t> </a:t>
            </a:r>
            <a:r>
              <a:rPr lang="en-GB" dirty="0">
                <a:hlinkClick r:id="rId6" tooltip="Ethernet"/>
              </a:rPr>
              <a:t>Ethernet</a:t>
            </a:r>
            <a:r>
              <a:rPr lang="en-GB" dirty="0"/>
              <a:t>.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EA460-158F-D443-95C0-0AD77BB19F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737" y="932688"/>
            <a:ext cx="5532144" cy="4656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95D28F-B20F-C641-99A8-FDD4BE586C05}"/>
              </a:ext>
            </a:extLst>
          </p:cNvPr>
          <p:cNvSpPr txBox="1"/>
          <p:nvPr/>
        </p:nvSpPr>
        <p:spPr>
          <a:xfrm>
            <a:off x="5812881" y="3055403"/>
            <a:ext cx="329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60:03:08:91:f9:9e </a:t>
            </a:r>
          </a:p>
          <a:p>
            <a:r>
              <a:rPr lang="en-GB" dirty="0"/>
              <a:t>02:03:08:91:f9:9e</a:t>
            </a:r>
          </a:p>
          <a:p>
            <a:r>
              <a:rPr lang="en-GB" dirty="0"/>
              <a:t>8e:6c:75:60:43:37</a:t>
            </a:r>
          </a:p>
          <a:p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D3C39-94FC-2E4A-9802-E2DC64871527}"/>
              </a:ext>
            </a:extLst>
          </p:cNvPr>
          <p:cNvSpPr txBox="1"/>
          <p:nvPr/>
        </p:nvSpPr>
        <p:spPr>
          <a:xfrm>
            <a:off x="5812881" y="4255732"/>
            <a:ext cx="5508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multicast MAC address is a special value that begins with 01-00-5E in hexadecimal. The remaining portion of the multicast MAC address is created by converting the lower 23 bits of the IP multicast group address into 6 hexadecimal characters.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1154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Ethernet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8013031" y="1443841"/>
            <a:ext cx="388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 </a:t>
            </a:r>
            <a:r>
              <a:rPr lang="en-GB" dirty="0">
                <a:hlinkClick r:id="rId2" tooltip="Computer network"/>
              </a:rPr>
              <a:t>computer networking</a:t>
            </a:r>
            <a:r>
              <a:rPr lang="en-GB" dirty="0"/>
              <a:t>, an </a:t>
            </a:r>
            <a:r>
              <a:rPr lang="en-GB" b="1" dirty="0"/>
              <a:t>Ethernet frame</a:t>
            </a:r>
            <a:r>
              <a:rPr lang="en-GB" dirty="0"/>
              <a:t> is a </a:t>
            </a:r>
            <a:r>
              <a:rPr lang="en-GB" dirty="0">
                <a:hlinkClick r:id="rId3" tooltip="Data link layer"/>
              </a:rPr>
              <a:t>data link layer</a:t>
            </a:r>
            <a:r>
              <a:rPr lang="en-GB" dirty="0"/>
              <a:t> </a:t>
            </a:r>
            <a:r>
              <a:rPr lang="en-GB" dirty="0">
                <a:hlinkClick r:id="rId4" tooltip="Protocol data unit"/>
              </a:rPr>
              <a:t>protocol data unit</a:t>
            </a:r>
            <a:r>
              <a:rPr lang="en-GB" dirty="0"/>
              <a:t> and uses the underlying </a:t>
            </a:r>
            <a:r>
              <a:rPr lang="en-GB" dirty="0">
                <a:hlinkClick r:id="rId5" tooltip="Ethernet physical layer"/>
              </a:rPr>
              <a:t>Ethernet physical layer</a:t>
            </a:r>
            <a:r>
              <a:rPr lang="en-GB" dirty="0"/>
              <a:t> transport mechanisms. In other words, a </a:t>
            </a:r>
            <a:r>
              <a:rPr lang="en-GB" dirty="0">
                <a:hlinkClick r:id="rId6" tooltip="Network packet"/>
              </a:rPr>
              <a:t>data unit</a:t>
            </a:r>
            <a:r>
              <a:rPr lang="en-GB" dirty="0"/>
              <a:t> on an </a:t>
            </a:r>
            <a:r>
              <a:rPr lang="en-GB" dirty="0">
                <a:hlinkClick r:id="rId7" tooltip="Ethernet"/>
              </a:rPr>
              <a:t>Ethernet</a:t>
            </a:r>
            <a:r>
              <a:rPr lang="en-GB" dirty="0"/>
              <a:t> link transports an Ethernet frame as its payload.</a:t>
            </a:r>
          </a:p>
          <a:p>
            <a:endParaRPr lang="en-GB" dirty="0"/>
          </a:p>
          <a:p>
            <a:r>
              <a:rPr lang="en-GB" dirty="0"/>
              <a:t>In </a:t>
            </a:r>
            <a:r>
              <a:rPr lang="en-GB" dirty="0">
                <a:hlinkClick r:id="rId8" tooltip="Telecommunication"/>
              </a:rPr>
              <a:t>telecommunications</a:t>
            </a:r>
            <a:r>
              <a:rPr lang="en-GB" dirty="0"/>
              <a:t>, a </a:t>
            </a:r>
            <a:r>
              <a:rPr lang="en-GB" b="1" dirty="0"/>
              <a:t>protocol data unit</a:t>
            </a:r>
            <a:r>
              <a:rPr lang="en-GB" dirty="0"/>
              <a:t> (</a:t>
            </a:r>
            <a:r>
              <a:rPr lang="en-GB" b="1" dirty="0"/>
              <a:t>PDU</a:t>
            </a:r>
            <a:r>
              <a:rPr lang="en-GB" dirty="0"/>
              <a:t>) is a single unit of information transmitted among peer entities of a </a:t>
            </a:r>
            <a:r>
              <a:rPr lang="en-GB" dirty="0">
                <a:hlinkClick r:id="rId2" tooltip="Computer network"/>
              </a:rPr>
              <a:t>computer network</a:t>
            </a:r>
            <a:r>
              <a:rPr lang="en-GB" dirty="0"/>
              <a:t>. A PDU is composed of protocol-specific control information and </a:t>
            </a:r>
            <a:r>
              <a:rPr lang="en-GB" dirty="0">
                <a:hlinkClick r:id="rId9" tooltip="Payload (computing)"/>
              </a:rPr>
              <a:t>user data</a:t>
            </a:r>
            <a:r>
              <a:rPr lang="en-GB" dirty="0"/>
              <a:t>. 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AD222-005C-8B4A-9F68-913C1C59AE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358" y="1335505"/>
            <a:ext cx="77470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9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Spanning Tree 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6679534" y="1228888"/>
            <a:ext cx="5231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Spanning Tree Protocol</a:t>
            </a:r>
            <a:r>
              <a:rPr lang="en-GB" dirty="0"/>
              <a:t> (</a:t>
            </a:r>
            <a:r>
              <a:rPr lang="en-GB" b="1" dirty="0"/>
              <a:t>STP</a:t>
            </a:r>
            <a:r>
              <a:rPr lang="en-GB" dirty="0"/>
              <a:t>, </a:t>
            </a:r>
            <a:r>
              <a:rPr lang="ru-RU" dirty="0"/>
              <a:t>протокол </a:t>
            </a:r>
            <a:r>
              <a:rPr lang="ru-RU" dirty="0">
                <a:hlinkClick r:id="rId2" tooltip="Остовное дерево"/>
              </a:rPr>
              <a:t>покрывающего дерева</a:t>
            </a:r>
            <a:r>
              <a:rPr lang="ru-RU" dirty="0"/>
              <a:t>) — канальный протокол. Основной задачей </a:t>
            </a:r>
            <a:r>
              <a:rPr lang="en-GB" dirty="0"/>
              <a:t>STP </a:t>
            </a:r>
            <a:r>
              <a:rPr lang="ru-RU" dirty="0"/>
              <a:t>является устранение </a:t>
            </a:r>
            <a:r>
              <a:rPr lang="ru-RU" dirty="0">
                <a:hlinkClick r:id="rId3" tooltip="Петля (топология)"/>
              </a:rPr>
              <a:t>петель</a:t>
            </a:r>
            <a:r>
              <a:rPr lang="ru-RU" dirty="0"/>
              <a:t> в топологии произвольной сети </a:t>
            </a:r>
            <a:r>
              <a:rPr lang="en-GB" dirty="0">
                <a:hlinkClick r:id="rId4" tooltip="Ethernet"/>
              </a:rPr>
              <a:t>Ethernet</a:t>
            </a:r>
            <a:r>
              <a:rPr lang="en-GB" dirty="0"/>
              <a:t>, </a:t>
            </a:r>
            <a:r>
              <a:rPr lang="ru-RU" dirty="0"/>
              <a:t>в которой есть один или более </a:t>
            </a:r>
            <a:r>
              <a:rPr lang="ru-RU" dirty="0">
                <a:hlinkClick r:id="rId5" tooltip="Сетевой мост"/>
              </a:rPr>
              <a:t>сетевых мостов</a:t>
            </a:r>
            <a:r>
              <a:rPr lang="ru-RU" dirty="0"/>
              <a:t>, связанных избыточными соединениями. </a:t>
            </a:r>
            <a:r>
              <a:rPr lang="en-GB" dirty="0"/>
              <a:t>STP </a:t>
            </a:r>
            <a:r>
              <a:rPr lang="ru-RU" dirty="0"/>
              <a:t>решает эту задачу, автоматически блокируя соединения, которые в данный момент для полной связности коммутаторов являются избыточными.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8AFB0B-70DB-AB48-8268-D8297BCDA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340" y="1119939"/>
            <a:ext cx="5001126" cy="54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5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Vlan</a:t>
            </a:r>
            <a:r>
              <a:rPr lang="en-US" dirty="0"/>
              <a:t> 802.1q. Isolation.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6679534" y="1228888"/>
            <a:ext cx="5231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IEEE 802.1Q</a:t>
            </a:r>
            <a:r>
              <a:rPr lang="en-GB" dirty="0"/>
              <a:t> — </a:t>
            </a:r>
            <a:r>
              <a:rPr lang="ru-RU" dirty="0"/>
              <a:t>открытый стандарт, который описывает процедуру тегирования трафика для передачи информации о принадлежности к </a:t>
            </a:r>
            <a:r>
              <a:rPr lang="en-GB" dirty="0">
                <a:hlinkClick r:id="rId2" tooltip="VLAN"/>
              </a:rPr>
              <a:t>VLAN</a:t>
            </a:r>
            <a:r>
              <a:rPr lang="en-GB" dirty="0"/>
              <a:t> </a:t>
            </a:r>
            <a:r>
              <a:rPr lang="ru-RU" dirty="0"/>
              <a:t>по сетям стандарта  </a:t>
            </a:r>
            <a:r>
              <a:rPr lang="en-GB" dirty="0">
                <a:hlinkClick r:id="rId3" tooltip="IEEE 802.3"/>
              </a:rPr>
              <a:t>IEEE 802.3</a:t>
            </a:r>
            <a:r>
              <a:rPr lang="en-GB" dirty="0"/>
              <a:t> </a:t>
            </a:r>
            <a:r>
              <a:rPr lang="en-GB" dirty="0">
                <a:hlinkClick r:id="rId4" tooltip="Ethernet"/>
              </a:rPr>
              <a:t>Ethernet</a:t>
            </a:r>
            <a:r>
              <a:rPr lang="en-GB" dirty="0"/>
              <a:t>.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E068E7-2F9D-2A40-B099-A6A225961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04" y="4301132"/>
            <a:ext cx="5788192" cy="1865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49FA1B-B616-2448-B38E-C9CBB4577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103" y="1194856"/>
            <a:ext cx="5884444" cy="2819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927D8B-C3A5-A74C-A22B-F2C65D6956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0168" y="3567628"/>
            <a:ext cx="5371095" cy="24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3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Vlan</a:t>
            </a:r>
            <a:r>
              <a:rPr lang="en-US" dirty="0"/>
              <a:t> + STP. Balancing.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6679534" y="1228888"/>
            <a:ext cx="5231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Rapid Spanning Tree Protocol (RSTP)</a:t>
            </a:r>
          </a:p>
          <a:p>
            <a:r>
              <a:rPr lang="en-GB" dirty="0"/>
              <a:t>Per-VLAN Spanning Tree Protocol (PVSTP)</a:t>
            </a:r>
          </a:p>
          <a:p>
            <a:r>
              <a:rPr lang="en-GB" dirty="0"/>
              <a:t>Multiple Spanning Tree Protocol (MSTP)</a:t>
            </a:r>
          </a:p>
          <a:p>
            <a:r>
              <a:rPr lang="en-GB" dirty="0"/>
              <a:t>Shortest Path Bridging (SPB)</a:t>
            </a:r>
          </a:p>
          <a:p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9DF32C-7912-1145-A626-D28D0508C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7" y="1377459"/>
            <a:ext cx="6223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7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Etherchannel</a:t>
            </a:r>
            <a:r>
              <a:rPr lang="en-US" dirty="0"/>
              <a:t>. Aggregation.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6547187" y="1228888"/>
            <a:ext cx="5231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EtherChannel</a:t>
            </a:r>
            <a:r>
              <a:rPr lang="en-GB" dirty="0"/>
              <a:t> — </a:t>
            </a:r>
            <a:r>
              <a:rPr lang="ru-RU" dirty="0"/>
              <a:t>технология </a:t>
            </a:r>
            <a:r>
              <a:rPr lang="ru-RU" dirty="0">
                <a:hlinkClick r:id="rId2" tooltip="Агрегация каналов"/>
              </a:rPr>
              <a:t>агрегации каналов</a:t>
            </a:r>
            <a:r>
              <a:rPr lang="ru-RU" dirty="0"/>
              <a:t>, разработанная компанией </a:t>
            </a:r>
            <a:r>
              <a:rPr lang="en-GB" dirty="0">
                <a:hlinkClick r:id="rId3" tooltip="Cisco Systems"/>
              </a:rPr>
              <a:t>Cisco Systems</a:t>
            </a:r>
            <a:r>
              <a:rPr lang="en-GB" dirty="0"/>
              <a:t>. </a:t>
            </a:r>
            <a:r>
              <a:rPr lang="ru-RU" dirty="0"/>
              <a:t>Технология позволяет объединять несколько физических каналов </a:t>
            </a:r>
            <a:r>
              <a:rPr lang="en-GB" dirty="0">
                <a:hlinkClick r:id="rId4" tooltip="Ethernet"/>
              </a:rPr>
              <a:t>Ethernet</a:t>
            </a:r>
            <a:r>
              <a:rPr lang="en-GB" dirty="0"/>
              <a:t> </a:t>
            </a:r>
            <a:r>
              <a:rPr lang="ru-RU" dirty="0"/>
              <a:t>в один логический для увеличения пропускной способности и повышения надёжности соединения.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E6CBE8-E002-5A40-9B51-A231D7DF0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36" y="1228888"/>
            <a:ext cx="5815263" cy="50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7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Топологии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77E275-F6C4-8F42-93FD-4C6339BD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46" y="1107785"/>
            <a:ext cx="5220277" cy="5587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845B4C-FE1D-0F4C-A1AA-1DBB774CFB75}"/>
              </a:ext>
            </a:extLst>
          </p:cNvPr>
          <p:cNvSpPr txBox="1"/>
          <p:nvPr/>
        </p:nvSpPr>
        <p:spPr>
          <a:xfrm>
            <a:off x="5344603" y="1033443"/>
            <a:ext cx="6723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all" dirty="0"/>
              <a:t>CORE LAYER</a:t>
            </a:r>
            <a:r>
              <a:rPr lang="ru-RU" b="1" cap="all" dirty="0"/>
              <a:t> - </a:t>
            </a:r>
            <a:r>
              <a:rPr lang="ru-RU" dirty="0"/>
              <a:t>сетевой магистральный уровень, отвечает за обеспечение быстрого транспорта между распределительными коммутаторами</a:t>
            </a:r>
          </a:p>
          <a:p>
            <a:endParaRPr lang="ru-RU" b="1" cap="all" dirty="0"/>
          </a:p>
          <a:p>
            <a:r>
              <a:rPr lang="en-GB" b="1" cap="all" dirty="0"/>
              <a:t>DISTRIBUTION LAYER</a:t>
            </a:r>
            <a:r>
              <a:rPr lang="ru-RU" b="1" cap="all" dirty="0"/>
              <a:t> - </a:t>
            </a:r>
            <a:r>
              <a:rPr lang="ru-RU" dirty="0"/>
              <a:t>обеспечивает маршрутизацию, фильтрацию и </a:t>
            </a:r>
            <a:r>
              <a:rPr lang="en-GB" dirty="0">
                <a:hlinkClick r:id="rId3"/>
              </a:rPr>
              <a:t>WAN-</a:t>
            </a:r>
            <a:r>
              <a:rPr lang="ru-RU" dirty="0">
                <a:hlinkClick r:id="rId3"/>
              </a:rPr>
              <a:t>доступ</a:t>
            </a:r>
            <a:r>
              <a:rPr lang="ru-RU" dirty="0"/>
              <a:t>, а также визуализирует связь между уровнями доступа и ядра</a:t>
            </a:r>
          </a:p>
          <a:p>
            <a:endParaRPr lang="ru-RU" b="1" cap="all" dirty="0"/>
          </a:p>
          <a:p>
            <a:r>
              <a:rPr lang="en-GB" b="1" cap="all" dirty="0"/>
              <a:t>ACCESS LAYE</a:t>
            </a:r>
            <a:r>
              <a:rPr lang="en-US" b="1" cap="all" dirty="0"/>
              <a:t>R - </a:t>
            </a:r>
            <a:r>
              <a:rPr lang="ru-RU" dirty="0"/>
              <a:t>обеспечивает подключение к рабочим станциям и серверам</a:t>
            </a:r>
            <a:endParaRPr lang="en-GB" b="1" cap="al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6F942-1695-0142-A994-5473E2A41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641" y="3989703"/>
            <a:ext cx="3072063" cy="27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2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arp</a:t>
            </a:r>
            <a:r>
              <a:rPr lang="en-US" dirty="0"/>
              <a:t> </a:t>
            </a:r>
            <a:r>
              <a:rPr lang="en-US" dirty="0" err="1"/>
              <a:t>rarp</a:t>
            </a:r>
            <a:r>
              <a:rPr lang="en-US" dirty="0"/>
              <a:t> </a:t>
            </a:r>
            <a:r>
              <a:rPr lang="en-US" dirty="0" err="1"/>
              <a:t>bootp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7327232" y="1228887"/>
            <a:ext cx="45840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ARP</a:t>
            </a:r>
            <a:r>
              <a:rPr lang="en-GB" dirty="0"/>
              <a:t> (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Address Resolution Protocol</a:t>
            </a:r>
            <a:r>
              <a:rPr lang="en-GB" dirty="0"/>
              <a:t> — </a:t>
            </a:r>
            <a:r>
              <a:rPr lang="ru-RU" dirty="0"/>
              <a:t>протокол определения адреса) — протокол в компьютерных сетях, предназначенный для определения </a:t>
            </a:r>
            <a:r>
              <a:rPr lang="en-GB" i="1" dirty="0">
                <a:hlinkClick r:id="rId3" tooltip="MAC-адрес"/>
              </a:rPr>
              <a:t>MAC-</a:t>
            </a:r>
            <a:r>
              <a:rPr lang="ru-RU" i="1" dirty="0">
                <a:hlinkClick r:id="rId3" tooltip="MAC-адрес"/>
              </a:rPr>
              <a:t>адреса</a:t>
            </a:r>
            <a:r>
              <a:rPr lang="ru-RU" dirty="0"/>
              <a:t> по </a:t>
            </a:r>
            <a:r>
              <a:rPr lang="en-GB" dirty="0">
                <a:hlinkClick r:id="rId4" tooltip="IP-адрес"/>
              </a:rPr>
              <a:t>IP-</a:t>
            </a:r>
            <a:r>
              <a:rPr lang="ru-RU" dirty="0">
                <a:hlinkClick r:id="rId4" tooltip="IP-адрес"/>
              </a:rPr>
              <a:t>адресу</a:t>
            </a:r>
            <a:r>
              <a:rPr lang="ru-RU" dirty="0"/>
              <a:t> другого компьютера.</a:t>
            </a:r>
            <a:endParaRPr lang="en-US" dirty="0"/>
          </a:p>
          <a:p>
            <a:endParaRPr lang="en-US" dirty="0"/>
          </a:p>
          <a:p>
            <a:r>
              <a:rPr lang="en-GB" b="1" dirty="0"/>
              <a:t>RARP</a:t>
            </a:r>
            <a:r>
              <a:rPr lang="en-GB" dirty="0"/>
              <a:t> (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Reverse Address Resolution Protocol</a:t>
            </a:r>
            <a:r>
              <a:rPr lang="en-GB" dirty="0"/>
              <a:t> — </a:t>
            </a:r>
            <a:r>
              <a:rPr lang="ru-RU" i="1" dirty="0"/>
              <a:t>Обратный протокол преобразования адресов</a:t>
            </a:r>
            <a:r>
              <a:rPr lang="ru-RU" dirty="0"/>
              <a:t>) — протокол сетевого уровня </a:t>
            </a:r>
            <a:r>
              <a:rPr lang="ru-RU" dirty="0">
                <a:hlinkClick r:id="rId5" tooltip="Модель OSI"/>
              </a:rPr>
              <a:t>модели </a:t>
            </a:r>
            <a:r>
              <a:rPr lang="en-GB" dirty="0">
                <a:hlinkClick r:id="rId5" tooltip="Модель OSI"/>
              </a:rPr>
              <a:t>OSI</a:t>
            </a:r>
            <a:r>
              <a:rPr lang="en-GB" dirty="0"/>
              <a:t>, </a:t>
            </a:r>
            <a:r>
              <a:rPr lang="ru-RU" dirty="0"/>
              <a:t>выполняет обратное отображение адресов, то есть преобразует </a:t>
            </a:r>
            <a:r>
              <a:rPr lang="ru-RU" dirty="0">
                <a:hlinkClick r:id="rId3" tooltip="MAC-адрес"/>
              </a:rPr>
              <a:t>физический адрес</a:t>
            </a:r>
            <a:r>
              <a:rPr lang="en-US" dirty="0"/>
              <a:t> </a:t>
            </a:r>
            <a:r>
              <a:rPr lang="ru-RU" dirty="0"/>
              <a:t>в </a:t>
            </a:r>
            <a:r>
              <a:rPr lang="en-GB" dirty="0">
                <a:hlinkClick r:id="rId4" tooltip="IP-адрес"/>
              </a:rPr>
              <a:t>IP-</a:t>
            </a:r>
            <a:r>
              <a:rPr lang="ru-RU" dirty="0">
                <a:hlinkClick r:id="rId4" tooltip="IP-адрес"/>
              </a:rPr>
              <a:t>адрес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en-GB" b="1" dirty="0"/>
              <a:t>BOOTP</a:t>
            </a:r>
            <a:r>
              <a:rPr lang="en-GB" dirty="0"/>
              <a:t> (</a:t>
            </a:r>
            <a:r>
              <a:rPr lang="ru-RU" dirty="0"/>
              <a:t>от 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bootstrap protocol</a:t>
            </a:r>
            <a:r>
              <a:rPr lang="en-GB" dirty="0"/>
              <a:t>) — </a:t>
            </a:r>
            <a:r>
              <a:rPr lang="ru-RU" dirty="0">
                <a:hlinkClick r:id="rId6" tooltip="Сетевой протокол"/>
              </a:rPr>
              <a:t>сетевой протокол</a:t>
            </a:r>
            <a:r>
              <a:rPr lang="ru-RU" dirty="0"/>
              <a:t>, используемый для автоматического получения клиентом </a:t>
            </a:r>
            <a:r>
              <a:rPr lang="en-GB" dirty="0">
                <a:hlinkClick r:id="rId4" tooltip="IP-адрес"/>
              </a:rPr>
              <a:t>IP-</a:t>
            </a:r>
            <a:r>
              <a:rPr lang="ru-RU" dirty="0">
                <a:hlinkClick r:id="rId4" tooltip="IP-адрес"/>
              </a:rPr>
              <a:t>адреса</a:t>
            </a:r>
            <a:r>
              <a:rPr lang="ru-RU" dirty="0"/>
              <a:t>. Это обычно происходит во время </a:t>
            </a:r>
            <a:r>
              <a:rPr lang="ru-RU" dirty="0">
                <a:hlinkClick r:id="rId7" tooltip="Начальная загрузка компьютера"/>
              </a:rPr>
              <a:t>загрузки компьютера</a:t>
            </a:r>
            <a:r>
              <a:rPr lang="ru-RU" dirty="0"/>
              <a:t>. </a:t>
            </a:r>
            <a:r>
              <a:rPr lang="en-GB" dirty="0"/>
              <a:t>BOOTP </a:t>
            </a:r>
            <a:r>
              <a:rPr lang="ru-RU" dirty="0"/>
              <a:t>определён в </a:t>
            </a:r>
            <a:r>
              <a:rPr lang="en-GB" dirty="0">
                <a:hlinkClick r:id="rId8"/>
              </a:rPr>
              <a:t>RFC 951</a:t>
            </a:r>
            <a:r>
              <a:rPr lang="en-GB" dirty="0"/>
              <a:t>.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BE102-72DC-3148-B972-F84E893CCE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887" y="1228888"/>
            <a:ext cx="66421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3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cdp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7952874" y="1137650"/>
            <a:ext cx="4082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CDP</a:t>
            </a:r>
            <a:r>
              <a:rPr lang="en-GB" dirty="0"/>
              <a:t> (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Cisco Discovery Protocol</a:t>
            </a:r>
            <a:r>
              <a:rPr lang="en-GB" dirty="0"/>
              <a:t>) — </a:t>
            </a:r>
            <a:r>
              <a:rPr lang="ru-RU" dirty="0" err="1"/>
              <a:t>проприетарный</a:t>
            </a:r>
            <a:r>
              <a:rPr lang="ru-RU" dirty="0"/>
              <a:t> протокол </a:t>
            </a:r>
            <a:r>
              <a:rPr lang="ru-RU" dirty="0">
                <a:hlinkClick r:id="rId3" tooltip="Модель OSI"/>
              </a:rPr>
              <a:t>второго уровня</a:t>
            </a:r>
            <a:r>
              <a:rPr lang="ru-RU" dirty="0"/>
              <a:t>, разработанный компанией </a:t>
            </a:r>
            <a:r>
              <a:rPr lang="en-GB" dirty="0">
                <a:hlinkClick r:id="rId4" tooltip="Cisco Systems"/>
              </a:rPr>
              <a:t>Cisco Systems</a:t>
            </a:r>
            <a:r>
              <a:rPr lang="en-GB" dirty="0"/>
              <a:t>, </a:t>
            </a:r>
            <a:r>
              <a:rPr lang="ru-RU" dirty="0"/>
              <a:t>позволяющий обнаруживать подключённое (напрямую или через устройства первого уровня) сетевое оборудование </a:t>
            </a:r>
            <a:r>
              <a:rPr lang="en-GB" dirty="0"/>
              <a:t>Cisco, </a:t>
            </a:r>
            <a:r>
              <a:rPr lang="ru-RU" dirty="0"/>
              <a:t>его название, версию </a:t>
            </a:r>
            <a:r>
              <a:rPr lang="en-GB" dirty="0">
                <a:hlinkClick r:id="rId5" tooltip="Cisco IOS"/>
              </a:rPr>
              <a:t>IOS</a:t>
            </a:r>
            <a:r>
              <a:rPr lang="en-GB" dirty="0"/>
              <a:t> </a:t>
            </a:r>
            <a:r>
              <a:rPr lang="ru-RU" dirty="0"/>
              <a:t>и </a:t>
            </a:r>
            <a:r>
              <a:rPr lang="en-GB" dirty="0"/>
              <a:t>IP-</a:t>
            </a:r>
            <a:r>
              <a:rPr lang="ru-RU" dirty="0"/>
              <a:t>адреса.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8F6A57-4E9A-4345-8BC7-C53D485D7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11" y="1168729"/>
            <a:ext cx="7762897" cy="255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49A730-B823-B448-AEFE-7FE6BEC4E051}"/>
              </a:ext>
            </a:extLst>
          </p:cNvPr>
          <p:cNvSpPr txBox="1"/>
          <p:nvPr/>
        </p:nvSpPr>
        <p:spPr>
          <a:xfrm>
            <a:off x="1290181" y="776614"/>
            <a:ext cx="908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8F2AD-CECF-BC4C-9EBE-5216EAA5CBE1}"/>
              </a:ext>
            </a:extLst>
          </p:cNvPr>
          <p:cNvSpPr txBox="1"/>
          <p:nvPr/>
        </p:nvSpPr>
        <p:spPr>
          <a:xfrm>
            <a:off x="87682" y="2004164"/>
            <a:ext cx="11924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Ethernet</a:t>
            </a:r>
            <a:r>
              <a:rPr lang="en-GB" dirty="0"/>
              <a:t> (</a:t>
            </a:r>
            <a:r>
              <a:rPr lang="ru-RU" dirty="0">
                <a:hlinkClick r:id="rId2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Ethernet</a:t>
            </a:r>
            <a:r>
              <a:rPr lang="en-GB" dirty="0"/>
              <a:t> </a:t>
            </a:r>
            <a:r>
              <a:rPr lang="en-GB" dirty="0">
                <a:hlinkClick r:id="rId3" tooltip="Международный фонетический алфавит"/>
              </a:rPr>
              <a:t>[ˈiː</a:t>
            </a:r>
            <a:r>
              <a:rPr lang="el-GR" dirty="0">
                <a:hlinkClick r:id="rId3" tooltip="Международный фонетический алфавит"/>
              </a:rPr>
              <a:t>θ</a:t>
            </a:r>
            <a:r>
              <a:rPr lang="en-GB" dirty="0">
                <a:hlinkClick r:id="rId3" tooltip="Международный фонетический алфавит"/>
              </a:rPr>
              <a:t>əˌnɛt]</a:t>
            </a:r>
            <a:r>
              <a:rPr lang="en-GB" dirty="0"/>
              <a:t> </a:t>
            </a:r>
            <a:r>
              <a:rPr lang="ru-RU" dirty="0"/>
              <a:t>от </a:t>
            </a:r>
            <a:r>
              <a:rPr lang="en-GB" i="1" dirty="0">
                <a:hlinkClick r:id="rId4" tooltip="wikt:ether"/>
              </a:rPr>
              <a:t>ether</a:t>
            </a:r>
            <a:r>
              <a:rPr lang="en-GB" dirty="0"/>
              <a:t> </a:t>
            </a:r>
            <a:r>
              <a:rPr lang="en-GB" dirty="0">
                <a:hlinkClick r:id="rId3" tooltip="Международный фонетический алфавит"/>
              </a:rPr>
              <a:t>[ˈiː</a:t>
            </a:r>
            <a:r>
              <a:rPr lang="el-GR" dirty="0">
                <a:hlinkClick r:id="rId3" tooltip="Международный фонетический алфавит"/>
              </a:rPr>
              <a:t>θ</a:t>
            </a:r>
            <a:r>
              <a:rPr lang="en-GB" dirty="0">
                <a:hlinkClick r:id="rId3" tooltip="Международный фонетический алфавит"/>
              </a:rPr>
              <a:t>ə]</a:t>
            </a:r>
            <a:r>
              <a:rPr lang="en-GB" dirty="0"/>
              <a:t> «</a:t>
            </a:r>
            <a:r>
              <a:rPr lang="ru-RU" dirty="0">
                <a:hlinkClick r:id="rId5" tooltip="Эфир (физика)"/>
              </a:rPr>
              <a:t>эфир</a:t>
            </a:r>
            <a:r>
              <a:rPr lang="ru-RU" dirty="0"/>
              <a:t>» + </a:t>
            </a:r>
            <a:r>
              <a:rPr lang="en-GB" i="1" dirty="0">
                <a:hlinkClick r:id="rId6" tooltip="wikt:network"/>
              </a:rPr>
              <a:t>network</a:t>
            </a:r>
            <a:r>
              <a:rPr lang="en-GB" dirty="0"/>
              <a:t> «</a:t>
            </a:r>
            <a:r>
              <a:rPr lang="ru-RU" dirty="0"/>
              <a:t>сеть, цепь») — семейство технологий </a:t>
            </a:r>
            <a:r>
              <a:rPr lang="ru-RU" dirty="0">
                <a:hlinkClick r:id="rId7" tooltip="Пакет (сетевые технологии)"/>
              </a:rPr>
              <a:t>пакетной</a:t>
            </a:r>
            <a:r>
              <a:rPr lang="ru-RU" dirty="0"/>
              <a:t> передачи данных между устройствами для </a:t>
            </a:r>
            <a:r>
              <a:rPr lang="ru-RU" dirty="0">
                <a:hlinkClick r:id="rId8" tooltip="Компьютерная сеть"/>
              </a:rPr>
              <a:t>компьютерных</a:t>
            </a:r>
            <a:r>
              <a:rPr lang="ru-RU" dirty="0"/>
              <a:t> и </a:t>
            </a:r>
            <a:r>
              <a:rPr lang="ru-RU" dirty="0">
                <a:hlinkClick r:id="rId9" tooltip="Промышленная сеть"/>
              </a:rPr>
              <a:t>промышленных</a:t>
            </a:r>
            <a:r>
              <a:rPr lang="ru-RU" dirty="0"/>
              <a:t> сетей.</a:t>
            </a:r>
          </a:p>
          <a:p>
            <a:r>
              <a:rPr lang="ru-RU" dirty="0"/>
              <a:t>Стандарты </a:t>
            </a:r>
            <a:r>
              <a:rPr lang="en-GB" dirty="0"/>
              <a:t>Ethernet </a:t>
            </a:r>
            <a:r>
              <a:rPr lang="ru-RU" dirty="0"/>
              <a:t>определяют проводные соединения и электрические сигналы на </a:t>
            </a:r>
            <a:r>
              <a:rPr lang="ru-RU" dirty="0">
                <a:hlinkClick r:id="rId10" tooltip="Физический уровень"/>
              </a:rPr>
              <a:t>физическом уровне</a:t>
            </a:r>
            <a:r>
              <a:rPr lang="ru-RU" dirty="0"/>
              <a:t>, формат </a:t>
            </a:r>
            <a:r>
              <a:rPr lang="ru-RU" dirty="0">
                <a:hlinkClick r:id="rId11" tooltip="Кадр (телекоммуникации)"/>
              </a:rPr>
              <a:t>кадров</a:t>
            </a:r>
            <a:r>
              <a:rPr lang="ru-RU" dirty="0"/>
              <a:t> и протоколы управления доступом к среде — на </a:t>
            </a:r>
            <a:r>
              <a:rPr lang="ru-RU" dirty="0">
                <a:hlinkClick r:id="rId12" tooltip="Канальный уровень"/>
              </a:rPr>
              <a:t>канальном уровне</a:t>
            </a:r>
            <a:r>
              <a:rPr lang="ru-RU" dirty="0"/>
              <a:t> </a:t>
            </a:r>
            <a:r>
              <a:rPr lang="ru-RU" dirty="0">
                <a:hlinkClick r:id="rId13" tooltip="Сетевая модель OSI"/>
              </a:rPr>
              <a:t>модели </a:t>
            </a:r>
            <a:r>
              <a:rPr lang="en-GB" dirty="0">
                <a:hlinkClick r:id="rId13" tooltip="Сетевая модель OSI"/>
              </a:rPr>
              <a:t>OSI</a:t>
            </a:r>
            <a:r>
              <a:rPr lang="en-GB" dirty="0"/>
              <a:t>. Ethernet </a:t>
            </a:r>
            <a:r>
              <a:rPr lang="ru-RU" dirty="0"/>
              <a:t>в основном описывается стандартами </a:t>
            </a:r>
            <a:r>
              <a:rPr lang="en-GB" dirty="0">
                <a:hlinkClick r:id="rId14" tooltip="Институт инженеров электротехники и электроники"/>
              </a:rPr>
              <a:t>IEEE</a:t>
            </a:r>
            <a:r>
              <a:rPr lang="ru-RU" dirty="0">
                <a:hlinkClick r:id="rId15" tooltip="IEEE 802.3"/>
              </a:rPr>
              <a:t>группы 802.3</a:t>
            </a:r>
            <a:r>
              <a:rPr lang="ru-RU" dirty="0"/>
              <a:t>. </a:t>
            </a:r>
            <a:r>
              <a:rPr lang="en-GB" dirty="0"/>
              <a:t>Ethernet </a:t>
            </a:r>
            <a:r>
              <a:rPr lang="ru-RU" dirty="0"/>
              <a:t>стал одной из самых распространённых технологий </a:t>
            </a:r>
            <a:r>
              <a:rPr lang="ru-RU" dirty="0">
                <a:hlinkClick r:id="rId16" tooltip="Локальная вычислительная сеть"/>
              </a:rPr>
              <a:t>ЛВС</a:t>
            </a:r>
            <a:r>
              <a:rPr lang="ru-RU" dirty="0"/>
              <a:t> в середине </a:t>
            </a:r>
            <a:r>
              <a:rPr lang="ru-RU" dirty="0">
                <a:hlinkClick r:id="rId17" tooltip="1990-е годы"/>
              </a:rPr>
              <a:t>1990-х годов</a:t>
            </a:r>
            <a:r>
              <a:rPr lang="ru-RU" dirty="0"/>
              <a:t>, вытеснив такие устаревшие технологии, как </a:t>
            </a:r>
            <a:r>
              <a:rPr lang="en-GB" dirty="0">
                <a:hlinkClick r:id="rId18" tooltip="Token ring"/>
              </a:rPr>
              <a:t>Token Ring</a:t>
            </a:r>
            <a:r>
              <a:rPr lang="en-GB" dirty="0"/>
              <a:t>, </a:t>
            </a:r>
            <a:r>
              <a:rPr lang="en-GB" dirty="0">
                <a:hlinkClick r:id="rId19" tooltip="FDDI"/>
              </a:rPr>
              <a:t>FDDI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dirty="0">
                <a:hlinkClick r:id="rId20" tooltip="ARCNET"/>
              </a:rPr>
              <a:t>ARCNET</a:t>
            </a:r>
            <a:r>
              <a:rPr lang="en-GB" dirty="0"/>
              <a:t>.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189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Пассивное оборудование. Среда передачи данных.</a:t>
            </a:r>
            <a:endParaRPr lang="en-US" dirty="0"/>
          </a:p>
        </p:txBody>
      </p:sp>
      <p:pic>
        <p:nvPicPr>
          <p:cNvPr id="8" name="Picture 7" descr="A picture containing game&#10;&#10;Description automatically generated">
            <a:extLst>
              <a:ext uri="{FF2B5EF4-FFF2-40B4-BE49-F238E27FC236}">
                <a16:creationId xmlns:a16="http://schemas.microsoft.com/office/drawing/2014/main" id="{D62B8B58-DD37-C241-984E-0BC354EC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965" y="1094232"/>
            <a:ext cx="2963948" cy="1971025"/>
          </a:xfrm>
          <a:prstGeom prst="rect">
            <a:avLst/>
          </a:prstGeom>
        </p:spPr>
      </p:pic>
      <p:pic>
        <p:nvPicPr>
          <p:cNvPr id="13" name="Picture 12" descr="A picture containing cable, toy, snow, person&#10;&#10;Description automatically generated">
            <a:extLst>
              <a:ext uri="{FF2B5EF4-FFF2-40B4-BE49-F238E27FC236}">
                <a16:creationId xmlns:a16="http://schemas.microsoft.com/office/drawing/2014/main" id="{FDEA3D7C-AC16-594D-B545-73990BE37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81" y="2762750"/>
            <a:ext cx="3810000" cy="3810000"/>
          </a:xfrm>
          <a:prstGeom prst="rect">
            <a:avLst/>
          </a:prstGeom>
        </p:spPr>
      </p:pic>
      <p:pic>
        <p:nvPicPr>
          <p:cNvPr id="15" name="Picture 14" descr="A picture containing cable, connector, table, sitting&#10;&#10;Description automatically generated">
            <a:extLst>
              <a:ext uri="{FF2B5EF4-FFF2-40B4-BE49-F238E27FC236}">
                <a16:creationId xmlns:a16="http://schemas.microsoft.com/office/drawing/2014/main" id="{323811C1-88DD-1943-8BBC-2398713DF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965" y="3454232"/>
            <a:ext cx="2881897" cy="2881897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5AD2E555-C51A-7748-85BE-2CEC7D9F6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310" y="2762750"/>
            <a:ext cx="3573379" cy="357337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DC22ED-BBA9-DF4B-98A8-81FCBCEA3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97" y="1094232"/>
            <a:ext cx="5233255" cy="261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4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Витая пара. Коммутация.</a:t>
            </a:r>
            <a:endParaRPr lang="en-US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C78DF673-F995-7F49-95B5-80FAB6AB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6" y="1248277"/>
            <a:ext cx="3762542" cy="3762542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D22F419B-E5E0-6040-BCB4-CAA33D0E2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264" y="4365886"/>
            <a:ext cx="6450173" cy="18394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5B06FE-CCD2-F849-A63C-4D16F387E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077" y="1097753"/>
            <a:ext cx="3870736" cy="29030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663F64-FBB0-BF4F-8ED2-0ECF25589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8474" y="1154919"/>
            <a:ext cx="1711842" cy="2788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02B28C-8D14-B742-9844-04B690B20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748" y="4365886"/>
            <a:ext cx="2497685" cy="20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9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Топологии</a:t>
            </a: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F4A62B8-5755-8E46-A700-C11FB9B40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522" y="1330734"/>
            <a:ext cx="3929827" cy="1701224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91BA3A0-033C-3145-8E59-7A46FEA3F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65" y="4740108"/>
            <a:ext cx="5059946" cy="1880688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EC7A4450-7494-5245-9067-50A182CA8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37" y="1226339"/>
            <a:ext cx="4318000" cy="3092467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5C5C7772-1105-B547-A947-5B34EA5FF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473" y="1396999"/>
            <a:ext cx="2945063" cy="2945063"/>
          </a:xfrm>
          <a:prstGeom prst="rect">
            <a:avLst/>
          </a:prstGeom>
        </p:spPr>
      </p:pic>
      <p:pic>
        <p:nvPicPr>
          <p:cNvPr id="17" name="Picture 16" descr="Diagram, engineering drawing&#10;&#10;Description automatically generated">
            <a:extLst>
              <a:ext uri="{FF2B5EF4-FFF2-40B4-BE49-F238E27FC236}">
                <a16:creationId xmlns:a16="http://schemas.microsoft.com/office/drawing/2014/main" id="{AFE9D352-560B-334E-8EA2-96F0D60BB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637" y="4022558"/>
            <a:ext cx="4318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CSMA/CD CSMA/CA</a:t>
            </a:r>
            <a:r>
              <a:rPr lang="ru-RU" dirty="0"/>
              <a:t> Коллизии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DED5AE-8E2A-D84B-99DD-5AABA9770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9" y="1064795"/>
            <a:ext cx="4670594" cy="3291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C3CBE1-6752-EF41-90ED-B0A66B985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36" y="4355819"/>
            <a:ext cx="4064000" cy="231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C975C-6DFE-3E40-9B63-FB3286E9C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632" y="1064795"/>
            <a:ext cx="5850709" cy="32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7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Концентратор. </a:t>
            </a:r>
            <a:r>
              <a:rPr lang="en-US" dirty="0"/>
              <a:t>Hub.</a:t>
            </a:r>
            <a:r>
              <a:rPr lang="ru-RU" dirty="0"/>
              <a:t> Повторитель. </a:t>
            </a:r>
            <a:r>
              <a:rPr lang="en-US" dirty="0"/>
              <a:t>Repeater.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81F4DD-B94B-F047-86F5-EC3F269F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92" y="1092200"/>
            <a:ext cx="4984750" cy="3706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BCD612-F783-2B45-8AD1-6627A289D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15" y="1092200"/>
            <a:ext cx="5871829" cy="3287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D6D9CF-17AE-794B-92DE-E370145D1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55" y="4957846"/>
            <a:ext cx="2586456" cy="171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9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Мост. </a:t>
            </a:r>
            <a:r>
              <a:rPr lang="en-US" dirty="0"/>
              <a:t>Bridge. </a:t>
            </a:r>
            <a:r>
              <a:rPr lang="ru-RU" dirty="0"/>
              <a:t>Домен коллизий.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4978B-1F1E-F147-915E-84F4D7C8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3" y="1441775"/>
            <a:ext cx="7962900" cy="419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8AE37-459F-FC48-B961-442ADAC043A5}"/>
              </a:ext>
            </a:extLst>
          </p:cNvPr>
          <p:cNvSpPr txBox="1"/>
          <p:nvPr/>
        </p:nvSpPr>
        <p:spPr>
          <a:xfrm>
            <a:off x="8361947" y="1397675"/>
            <a:ext cx="3613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Сетевой мост</a:t>
            </a:r>
            <a:r>
              <a:rPr lang="ru-RU" dirty="0"/>
              <a:t> (также </a:t>
            </a:r>
            <a:r>
              <a:rPr lang="ru-RU" b="1" dirty="0"/>
              <a:t>бридж</a:t>
            </a:r>
            <a:r>
              <a:rPr lang="ru-RU" dirty="0"/>
              <a:t> с </a:t>
            </a:r>
            <a:r>
              <a:rPr lang="ru-RU" dirty="0">
                <a:hlinkClick r:id="rId3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bridge</a:t>
            </a:r>
            <a:r>
              <a:rPr lang="en-GB" dirty="0"/>
              <a:t>) — </a:t>
            </a:r>
            <a:r>
              <a:rPr lang="ru-RU" dirty="0"/>
              <a:t>сетевое устройство </a:t>
            </a:r>
            <a:r>
              <a:rPr lang="ru-RU" dirty="0">
                <a:hlinkClick r:id="rId4" tooltip="Канальный уровень"/>
              </a:rPr>
              <a:t>второго уровня</a:t>
            </a:r>
            <a:r>
              <a:rPr lang="ru-RU" dirty="0"/>
              <a:t> </a:t>
            </a:r>
            <a:r>
              <a:rPr lang="ru-RU" dirty="0">
                <a:hlinkClick r:id="rId5" tooltip="Модель OSI"/>
              </a:rPr>
              <a:t>модели </a:t>
            </a:r>
            <a:r>
              <a:rPr lang="en-GB" dirty="0">
                <a:hlinkClick r:id="rId5" tooltip="Модель OSI"/>
              </a:rPr>
              <a:t>OSI</a:t>
            </a:r>
            <a:r>
              <a:rPr lang="en-GB" dirty="0"/>
              <a:t>, </a:t>
            </a:r>
            <a:r>
              <a:rPr lang="ru-RU" dirty="0"/>
              <a:t>предназначенное для объединения </a:t>
            </a:r>
            <a:r>
              <a:rPr lang="ru-RU" dirty="0">
                <a:hlinkClick r:id="rId6" tooltip="Сегмент сети"/>
              </a:rPr>
              <a:t>сегментов</a:t>
            </a:r>
            <a:r>
              <a:rPr lang="ru-RU" dirty="0"/>
              <a:t> (</a:t>
            </a:r>
            <a:r>
              <a:rPr lang="ru-RU" dirty="0">
                <a:hlinkClick r:id="rId7" tooltip="Маска подсети"/>
              </a:rPr>
              <a:t>подсети</a:t>
            </a:r>
            <a:r>
              <a:rPr lang="ru-RU" dirty="0"/>
              <a:t>) </a:t>
            </a:r>
            <a:r>
              <a:rPr lang="ru-RU" dirty="0">
                <a:hlinkClick r:id="rId8" tooltip="Компьютерная сеть"/>
              </a:rPr>
              <a:t>компьютерной сети</a:t>
            </a:r>
            <a:r>
              <a:rPr lang="ru-RU" dirty="0"/>
              <a:t> в единую </a:t>
            </a:r>
            <a:r>
              <a:rPr lang="ru-RU" dirty="0">
                <a:hlinkClick r:id="rId8" tooltip="Компьютерная сеть"/>
              </a:rPr>
              <a:t>сеть</a:t>
            </a:r>
            <a:r>
              <a:rPr lang="ru-RU" dirty="0"/>
              <a:t>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3972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Коммутатор. </a:t>
            </a:r>
            <a:r>
              <a:rPr lang="en-US" dirty="0"/>
              <a:t>Switch.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35AE74-F298-824C-ADBE-43B8C03A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1" y="4676514"/>
            <a:ext cx="3481917" cy="208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6DFCB9-5E1E-814A-ABFF-93A3C0D9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41" y="1145914"/>
            <a:ext cx="5715000" cy="353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6F18AD-6F21-1147-A1EC-AD4A43937D73}"/>
              </a:ext>
            </a:extLst>
          </p:cNvPr>
          <p:cNvSpPr txBox="1"/>
          <p:nvPr/>
        </p:nvSpPr>
        <p:spPr>
          <a:xfrm>
            <a:off x="6679534" y="1228888"/>
            <a:ext cx="5231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Сетевой коммутатор</a:t>
            </a:r>
            <a:r>
              <a:rPr lang="ru-RU" dirty="0"/>
              <a:t> (</a:t>
            </a:r>
            <a:r>
              <a:rPr lang="ru-RU" dirty="0">
                <a:hlinkClick r:id="rId4" tooltip="Англицизм"/>
              </a:rPr>
              <a:t>жарг.</a:t>
            </a:r>
            <a:r>
              <a:rPr lang="ru-RU" dirty="0"/>
              <a:t> </a:t>
            </a:r>
            <a:r>
              <a:rPr lang="ru-RU" b="1" dirty="0"/>
              <a:t>свитч</a:t>
            </a:r>
            <a:r>
              <a:rPr lang="ru-RU" dirty="0"/>
              <a:t>, </a:t>
            </a:r>
            <a:r>
              <a:rPr lang="ru-RU" b="1" dirty="0" err="1"/>
              <a:t>свич</a:t>
            </a:r>
            <a:r>
              <a:rPr lang="ru-RU" dirty="0"/>
              <a:t> от </a:t>
            </a:r>
            <a:r>
              <a:rPr lang="ru-RU" dirty="0">
                <a:hlinkClick r:id="rId5" tooltip="Английский язык"/>
              </a:rPr>
              <a:t>англ.</a:t>
            </a:r>
            <a:r>
              <a:rPr lang="ru-RU" dirty="0"/>
              <a:t> </a:t>
            </a:r>
            <a:r>
              <a:rPr lang="en-GB" i="1" dirty="0"/>
              <a:t>switch</a:t>
            </a:r>
            <a:r>
              <a:rPr lang="en-GB" dirty="0"/>
              <a:t> — </a:t>
            </a:r>
            <a:r>
              <a:rPr lang="ru-RU" dirty="0"/>
              <a:t>переключатель) — устройство, предназначенное для соединения нескольких </a:t>
            </a:r>
            <a:r>
              <a:rPr lang="ru-RU" dirty="0">
                <a:hlinkClick r:id="rId6" tooltip="Узел сети"/>
              </a:rPr>
              <a:t>узлов</a:t>
            </a:r>
            <a:r>
              <a:rPr lang="ru-RU" dirty="0"/>
              <a:t> </a:t>
            </a:r>
            <a:r>
              <a:rPr lang="ru-RU" dirty="0">
                <a:hlinkClick r:id="rId7" tooltip="Компьютерная сеть"/>
              </a:rPr>
              <a:t>компьютерной сети</a:t>
            </a:r>
            <a:r>
              <a:rPr lang="ru-RU" dirty="0"/>
              <a:t> в пределах одного или нескольких </a:t>
            </a:r>
            <a:r>
              <a:rPr lang="ru-RU" dirty="0">
                <a:hlinkClick r:id="rId8" tooltip="Сегмент сети"/>
              </a:rPr>
              <a:t>сегментов сети</a:t>
            </a:r>
            <a:r>
              <a:rPr lang="ru-RU" dirty="0"/>
              <a:t>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9114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794</Words>
  <Application>Microsoft Macintosh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Сетевые технологии.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Сетевые технологии.</dc:title>
  <dc:creator>Osmanov, Rasul (Ext)</dc:creator>
  <cp:lastModifiedBy>Osmanov, Rasul (Ext)</cp:lastModifiedBy>
  <cp:revision>23</cp:revision>
  <dcterms:created xsi:type="dcterms:W3CDTF">2020-11-26T19:07:46Z</dcterms:created>
  <dcterms:modified xsi:type="dcterms:W3CDTF">2021-06-21T18:29:36Z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2020-11-26T19:07:46Z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5894e1b8-9336-4541-a73e-0000e97f2498</vt:lpwstr>
  </property>
  <property fmtid="{D5CDD505-2E9C-101B-9397-08002B2CF9AE}" pid="8" name="MSIP_Label_4929bff8-5b33-42aa-95d2-28f72e792cb0_ContentBits">
    <vt:lpwstr>0</vt:lpwstr>
  </property>
</Properties>
</file>