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0CF67-09CA-F844-B04D-0DA10FF49FDD}" type="datetimeFigureOut">
              <a:rPr lang="en-RU" smtClean="0"/>
              <a:t>27.01.2021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64F2-D28D-DB49-9A48-A7912B5D862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068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5AB8-4A07-3941-825A-4F8CD1F68B1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7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FE7C-9576-4852-92BE-07E4DDA31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097D-F748-4B47-9E73-80C6302B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70B2-AFBE-4C70-8B86-6C00054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21F2-2555-426A-BC80-79C1169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5795-397C-49EB-B0AC-118CD8EA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E79-311F-412F-9ED3-0240E294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A1E92-24DE-4F71-AF67-28868453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ADBC-1D66-4E50-86DE-0054C90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5F57-C655-4D7F-A1B2-468471A0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9DB2-A24B-45D9-B086-280B572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E133B-EE8E-42FC-B8BB-0DF3F718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6AAB-5371-41C9-AAD5-A58F9338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EA31-9B05-45E4-AE82-2C36C59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36F3-F367-4C48-AF01-CE122092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FE38-D330-4B0D-B37D-A6D16331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7CDD-1A95-4552-BC39-211C40E9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E949-7B79-4BBD-8B6B-C4FBF51B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913-2612-4346-A858-781743B1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FC02-0A1A-456F-BA39-A6C28AA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66F9-BE75-4C62-9D82-ADBD5A6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D2F9-0A0A-4AF1-98CE-B1E34F7F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F4DC-3A05-4715-81B8-14E491F6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85F-18E3-4C87-86C4-BB7A93B5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FEFA-D830-409B-8C89-35323BE0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0CC0-7A26-402D-BDAF-3F1C681E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BDB-7AB1-4163-85F3-6361D429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0826-C68F-4BCA-87FA-ADA9EE4A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218E4-9C36-4550-BAD7-76560F01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EF5D8-222F-45F7-A72D-CF662C7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780E-A1CA-4A4B-8D5D-2D4899D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50F7-C42A-4667-90FA-55B313C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9E9D-31FC-4D77-B927-78420C74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BC7D-2DD2-4B95-8842-31666CAB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CBE9-7BBE-49C9-B50C-4A8D42A4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C6D10-84B9-4DE4-802C-B92FA635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E0986-4E88-4E7C-8A62-B66AA2DE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0BD2E-650E-408F-A775-2123EA55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D34E1-C51C-4A39-AEF7-05B1F80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3DBA7-A855-4A87-B2F2-A6B37D7E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ECC8-B2E2-4E23-888F-A84FBE7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F3A0B-1028-4043-B142-C252CBC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E59A3-1828-4D3F-A6CB-E965EE7F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FECE-0F50-4B62-A173-47B5437D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5AE32-57CA-4AF8-8DA7-6C45DEBB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F324-8912-446F-A2E0-CD25C151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3365-9A65-40CC-84C7-BAC0472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9AE3-DEFD-4496-AFF0-1D187827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B79-A3AF-49C5-9C02-C57A32D1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D94A-A93A-4ED7-AA0A-75E7CC0F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FF73-E55F-46F6-9392-0BFCE820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16C7-C547-4FE4-9ECA-AC9054FA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312-DDF9-4E85-A294-E45B04E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722-CF57-4228-93CB-0D7B0B46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3A8B9-E2EE-4288-8B03-D0428A43A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2187B-EC2D-45FE-9E8D-D521BEC1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CF21-2C34-4B7D-9B9A-15310749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4914-EB7C-4BD7-8F91-BF0B392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7243B-5437-469B-86B9-2F888A1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6602C-EE1E-4B86-BF7A-0161430F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6C04-76AB-4154-89A7-D07CDF90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CAEB-3BB6-41FF-94D4-6763936F8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E95C-1140-434A-8507-C556A24B3C82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FB88-24BC-4FCA-9F3D-814737A2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623F-1A35-459B-9BBC-A1C30F80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8D33-ED73-49B2-BE18-07F04D42A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6D99-93EF-424A-A4AF-02F6DBAE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Определение, аргументы, упаковка и распаковка, области видимости, </a:t>
            </a:r>
            <a:r>
              <a:rPr lang="en-US" dirty="0"/>
              <a:t>PEP 8</a:t>
            </a:r>
          </a:p>
        </p:txBody>
      </p:sp>
    </p:spTree>
    <p:extLst>
      <p:ext uri="{BB962C8B-B14F-4D97-AF65-F5344CB8AC3E}">
        <p14:creationId xmlns:p14="http://schemas.microsoft.com/office/powerpoint/2010/main" val="36064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2F12-7E56-429A-9609-DF8BF4C0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Распаковка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E1A13-EA3B-483F-B434-F98E6984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6067"/>
            <a:ext cx="8397994" cy="42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1B4B-7C4C-4FEF-86BA-FF7A6DF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Для словарей и именованных аргументов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FB830-1303-4398-8C33-D9E8C38F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602"/>
            <a:ext cx="8143462" cy="36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0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82EC-2014-44BD-9D10-6D11DE74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Функция как объект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E9773-1CC0-4ECA-91F2-A52A09C9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99358" cy="42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2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9540-0396-4396-8285-D94FE56C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LEGB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22C72-23F8-4806-813D-9FFF5A80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612295" cy="4456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1462F-3122-440C-B3C8-F59CB2AD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94" y="1740384"/>
            <a:ext cx="4533094" cy="1835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EB3E6-01D9-894B-BEA5-DB7CD0B106E8}"/>
              </a:ext>
            </a:extLst>
          </p:cNvPr>
          <p:cNvSpPr txBox="1"/>
          <p:nvPr/>
        </p:nvSpPr>
        <p:spPr>
          <a:xfrm>
            <a:off x="8455231" y="4500748"/>
            <a:ext cx="2350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nonlocal (enclosing)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built-in</a:t>
            </a:r>
          </a:p>
        </p:txBody>
      </p:sp>
    </p:spTree>
    <p:extLst>
      <p:ext uri="{BB962C8B-B14F-4D97-AF65-F5344CB8AC3E}">
        <p14:creationId xmlns:p14="http://schemas.microsoft.com/office/powerpoint/2010/main" val="25753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EA9F-1180-4E95-A022-9CC6DDD5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19B3A-16D6-430F-AADA-1A320E85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219"/>
            <a:ext cx="7025640" cy="46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6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6675-7C46-47D6-8F8A-D941FA44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0D346-1F1F-434E-90D2-B5DDCE7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220"/>
            <a:ext cx="4312448" cy="42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C0CA-56A3-4DB0-9AB7-CC753A49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94D78-1601-4661-9D04-15B8E391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424"/>
            <a:ext cx="9759188" cy="44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5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C0CA-56A3-4DB0-9AB7-CC753A49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видимости, оператор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global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521A2-FD91-4868-BD92-50B9F287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85626" cy="46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6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A5AF-2C76-4266-81FB-BD1E1602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Области видимости, оператор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nonlocal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1022C-35CE-4E58-84C9-F3E37EEA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992"/>
            <a:ext cx="4210228" cy="50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EA3-A491-42FF-A25A-FCB7713C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Аннотации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B77A-3EFB-4395-9039-A23ACFD0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6856" cy="42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def,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68E7A-6D03-42D3-ABD1-32EA8D6F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89741" cy="45459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8" y="1825625"/>
            <a:ext cx="562886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Имена функций:</a:t>
            </a:r>
          </a:p>
          <a:p>
            <a:r>
              <a:rPr lang="ru-RU" dirty="0"/>
              <a:t>с маленькой буквы</a:t>
            </a:r>
          </a:p>
          <a:p>
            <a:r>
              <a:rPr lang="ru-RU" dirty="0"/>
              <a:t>допускаются подчеркивания и цифры (но не в начале имени)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5AD7-2571-4B8C-BD00-EA71166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DAEA-6653-433C-8828-01A2EE47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– Python enhancement proposal</a:t>
            </a:r>
          </a:p>
          <a:p>
            <a:r>
              <a:rPr lang="ru-RU" dirty="0"/>
              <a:t>Программные тексты – описывают нововведения/требования/практики написания кода</a:t>
            </a:r>
          </a:p>
          <a:p>
            <a:r>
              <a:rPr lang="ru-RU" dirty="0"/>
              <a:t>Описывают также почему и зачем в языке происходят те или иные изменения</a:t>
            </a:r>
          </a:p>
          <a:p>
            <a:endParaRPr lang="ru-RU" dirty="0"/>
          </a:p>
          <a:p>
            <a:r>
              <a:rPr lang="en-US" dirty="0"/>
              <a:t>PEP 8</a:t>
            </a:r>
            <a:r>
              <a:rPr lang="ru-RU" dirty="0"/>
              <a:t> – про то, как лучше оформлять код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04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294A-875B-4370-9539-47E2110B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A0BFEF-1FFC-4B20-AD07-FAE6C022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9777"/>
            <a:ext cx="5696320" cy="2593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F57E3C-3CBC-4351-93A5-CD07277F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20" y="2029777"/>
            <a:ext cx="4819280" cy="30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D1F-77E0-4C1C-888C-A506B8E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Naming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и другое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5A01-EDC2-4B46-899D-2A496D0C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должна делать одну вещь (логически)</a:t>
            </a:r>
          </a:p>
          <a:p>
            <a:r>
              <a:rPr lang="ru-RU" dirty="0"/>
              <a:t>Функции на несколько экранов – это ужасно</a:t>
            </a:r>
          </a:p>
          <a:p>
            <a:r>
              <a:rPr lang="ru-RU" dirty="0"/>
              <a:t>Имя функции должно максимально ясно и коротко отражать то, что она делает.</a:t>
            </a:r>
          </a:p>
          <a:p>
            <a:r>
              <a:rPr lang="ru-RU" dirty="0"/>
              <a:t>Часто лучше длинное, но корректное и понятное название, чем короткое и туманное.</a:t>
            </a:r>
          </a:p>
          <a:p>
            <a:r>
              <a:rPr lang="ru-RU" dirty="0"/>
              <a:t>Часто лучше, чтобы имя функции строилось от глагола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74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57C-261B-45C8-9329-24448784A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79B12-985C-4A9D-B4F5-061B68C39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Анонимные функции, рекурсия, 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F64A-DFE5-42C9-9DEB-C084D618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Анонимные функции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DCC1D9-B032-477F-8C57-F8DE6CA9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Безымянные функции</a:t>
            </a:r>
          </a:p>
          <a:p>
            <a:r>
              <a:rPr lang="ru-RU" dirty="0"/>
              <a:t>Призваны быть короткими, ситуативными</a:t>
            </a:r>
          </a:p>
          <a:p>
            <a:r>
              <a:rPr lang="ru-RU" dirty="0"/>
              <a:t>Поддерживают именованные аргументы и упаковку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9B8AD1-EE34-4571-8F2C-45AB8756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1070175" cy="23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98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F64A-DFE5-42C9-9DEB-C084D618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Анонимные функции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DCC1D9-B032-477F-8C57-F8DE6CA9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Типичное использование – для передачи в другую функцию</a:t>
            </a:r>
          </a:p>
          <a:p>
            <a:r>
              <a:rPr lang="ru-RU" dirty="0"/>
              <a:t>Лямбды призваны быть одноразовыми, поэтому они и безымянные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49C28-84F9-4E49-B60F-FDCB4E83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85344"/>
            <a:ext cx="10841859" cy="16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DB9-D060-4C14-8506-AA9607B3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Рекурсия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A7E3EA-3760-49DE-B959-35B7D5B9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62960"/>
            <a:ext cx="7255069" cy="266811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7FBB89B-685D-494D-9390-DB4F1DC959F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Рекурсия для функций – выражение функции через саму себя.</a:t>
            </a:r>
          </a:p>
          <a:p>
            <a:r>
              <a:rPr lang="ru-RU" dirty="0"/>
              <a:t>Часто это удобно и выразительно, но не эффективно, а иногда и опасно.</a:t>
            </a:r>
          </a:p>
          <a:p>
            <a:r>
              <a:rPr lang="ru-RU" dirty="0"/>
              <a:t>Что не так с этой функцией?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6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2675-CC15-4229-B9B1-FD463D09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Рекурсия и стэк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DA872-DFDC-41B2-8C2E-70735322B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53971" cy="328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B6A0E-2DDB-416C-8603-97E5AEA9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20" y="5115270"/>
            <a:ext cx="3252299" cy="574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2C3A54-2591-4349-867D-E52D7A4CCD79}"/>
              </a:ext>
            </a:extLst>
          </p:cNvPr>
          <p:cNvSpPr/>
          <p:nvPr/>
        </p:nvSpPr>
        <p:spPr>
          <a:xfrm>
            <a:off x="7365003" y="834887"/>
            <a:ext cx="4114693" cy="565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4873B1-D68F-4FF3-A8CA-EAF80A6E8A2D}"/>
              </a:ext>
            </a:extLst>
          </p:cNvPr>
          <p:cNvSpPr/>
          <p:nvPr/>
        </p:nvSpPr>
        <p:spPr>
          <a:xfrm>
            <a:off x="7645841" y="5596579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E20BA1-4D02-47CD-BB8C-C863C0375AE8}"/>
              </a:ext>
            </a:extLst>
          </p:cNvPr>
          <p:cNvSpPr/>
          <p:nvPr/>
        </p:nvSpPr>
        <p:spPr>
          <a:xfrm>
            <a:off x="7645840" y="1955619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76FA01-B3F8-4360-BFC2-642F6C5E2100}"/>
              </a:ext>
            </a:extLst>
          </p:cNvPr>
          <p:cNvSpPr/>
          <p:nvPr/>
        </p:nvSpPr>
        <p:spPr>
          <a:xfrm>
            <a:off x="7645841" y="2842615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5336F6-F542-4144-B059-43F0A497C0FF}"/>
              </a:ext>
            </a:extLst>
          </p:cNvPr>
          <p:cNvSpPr/>
          <p:nvPr/>
        </p:nvSpPr>
        <p:spPr>
          <a:xfrm>
            <a:off x="7645841" y="3759479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75B388-91CF-49EB-B734-BB855C79F418}"/>
              </a:ext>
            </a:extLst>
          </p:cNvPr>
          <p:cNvSpPr/>
          <p:nvPr/>
        </p:nvSpPr>
        <p:spPr>
          <a:xfrm>
            <a:off x="7645841" y="4651554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67D631-76DE-4D83-8BE8-778409FC5A0B}"/>
              </a:ext>
            </a:extLst>
          </p:cNvPr>
          <p:cNvSpPr/>
          <p:nvPr/>
        </p:nvSpPr>
        <p:spPr>
          <a:xfrm>
            <a:off x="7645839" y="1065365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05FD8F-F0A6-4171-8E6E-D5782FB4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369" y="5709029"/>
            <a:ext cx="2089468" cy="5122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9BF554-7A15-4675-B55F-F92E37920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296" y="4745754"/>
            <a:ext cx="2549205" cy="657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7BD3B6-4C95-469C-8FDD-F81993B97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732" y="3840949"/>
            <a:ext cx="2365967" cy="561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BD7BF7-50F2-4819-8E31-C849641B9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296" y="2969863"/>
            <a:ext cx="2475614" cy="598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971139-ED49-4B73-8E3D-688AD359BF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296" y="2040331"/>
            <a:ext cx="2461275" cy="5917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4E6B07-EFA1-4882-994A-1C722F36B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2853" y="1235262"/>
            <a:ext cx="505483" cy="4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3D70-5E0B-4C88-BDE9-2086F7E0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Рекурсия и стэк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B09A-94BE-4C0D-863B-06AE9A6D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ростом рекурсии растет стэк и потребляемая память</a:t>
            </a:r>
          </a:p>
          <a:p>
            <a:r>
              <a:rPr lang="ru-RU" dirty="0" err="1"/>
              <a:t>Стэк</a:t>
            </a:r>
            <a:r>
              <a:rPr lang="ru-RU" dirty="0"/>
              <a:t> нерезиновый</a:t>
            </a:r>
          </a:p>
          <a:p>
            <a:r>
              <a:rPr lang="ru-RU" dirty="0"/>
              <a:t>А конкретно его размер равен </a:t>
            </a:r>
            <a:r>
              <a:rPr lang="en-US" dirty="0"/>
              <a:t>sys.getrecursionlimit()</a:t>
            </a:r>
          </a:p>
          <a:p>
            <a:endParaRPr lang="en-US" dirty="0"/>
          </a:p>
          <a:p>
            <a:r>
              <a:rPr lang="ru-RU" dirty="0"/>
              <a:t>Его можно изменить – </a:t>
            </a:r>
            <a:r>
              <a:rPr lang="en-US" dirty="0"/>
              <a:t>sys.setrecursionlimit()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1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B21A-A47F-44A0-9FCF-AAB335B6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Хвостовая оптимизация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Tail Call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20D-3819-4640-979A-D1D32B45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Суть: если функция возвращает ТОЛЬКО вызов функции – можно не выделять новый фрейм на стэке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D06B8-BFC8-426B-844E-4F07A246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4506"/>
            <a:ext cx="7153446" cy="29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9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A8E1-941D-4768-B04D-EBF431C8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844B4-3370-4765-B2AC-571B04F4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1637"/>
            <a:ext cx="7753613" cy="45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175E-CBC0-43E5-9004-0AF96008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Tail Call optimization &amp;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CF8D-977A-4D1F-A3E8-F391332C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875"/>
            <a:ext cx="4790440" cy="4351338"/>
          </a:xfrm>
        </p:spPr>
        <p:txBody>
          <a:bodyPr>
            <a:normAutofit/>
          </a:bodyPr>
          <a:lstStyle/>
          <a:p>
            <a:r>
              <a:rPr lang="ru-RU" sz="4400" dirty="0"/>
              <a:t>В </a:t>
            </a:r>
            <a:r>
              <a:rPr lang="en-US" sz="4400" dirty="0"/>
              <a:t>Python</a:t>
            </a:r>
            <a:r>
              <a:rPr lang="ru-RU" sz="4400" dirty="0"/>
              <a:t> ее нет</a:t>
            </a:r>
          </a:p>
          <a:p>
            <a:pPr marL="0" indent="0"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9699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9272" y="2004787"/>
            <a:ext cx="5673157" cy="418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get_greetings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en-US" sz="1400" dirty="0">
                <a:latin typeface="Andale Mono"/>
                <a:cs typeface="Andale Mono"/>
              </a:rPr>
              <a:t>    result = "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Hello {0}, How are You?</a:t>
            </a:r>
            <a:r>
              <a:rPr lang="en-US" sz="1400" dirty="0">
                <a:latin typeface="Andale Mono"/>
                <a:cs typeface="Andale Mono"/>
              </a:rPr>
              <a:t>".format(name)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result</a:t>
            </a:r>
          </a:p>
          <a:p>
            <a:r>
              <a:rPr lang="en-US" sz="1400" dirty="0">
                <a:latin typeface="Andale Mono"/>
                <a:cs typeface="Andale Mono"/>
              </a:rPr>
              <a:t>############################</a:t>
            </a:r>
          </a:p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get_greetings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en-US" sz="1400" dirty="0">
                <a:latin typeface="Andale Mono"/>
                <a:cs typeface="Andale Mono"/>
              </a:rPr>
              <a:t>    result = "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Hello {0}, How are You?</a:t>
            </a:r>
            <a:r>
              <a:rPr lang="en-US" sz="1400" dirty="0">
                <a:latin typeface="Andale Mono"/>
                <a:cs typeface="Andale Mono"/>
              </a:rPr>
              <a:t>".format(name)</a:t>
            </a:r>
          </a:p>
          <a:p>
            <a:r>
              <a:rPr lang="mr-IN" sz="1400" dirty="0">
                <a:latin typeface="Andale Mono"/>
                <a:cs typeface="Andale Mono"/>
              </a:rPr>
              <a:t>    result = "</a:t>
            </a:r>
            <a:r>
              <a:rPr lang="mr-IN" sz="1400" dirty="0">
                <a:solidFill>
                  <a:srgbClr val="FF0000"/>
                </a:solidFill>
                <a:latin typeface="Andale Mono"/>
                <a:cs typeface="Andale Mono"/>
              </a:rPr>
              <a:t>&lt;p&gt;{0}&lt;p&gt;</a:t>
            </a:r>
            <a:r>
              <a:rPr lang="mr-IN" sz="1400" dirty="0">
                <a:latin typeface="Andale Mono"/>
                <a:cs typeface="Andale Mono"/>
              </a:rPr>
              <a:t>".format(result)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result</a:t>
            </a:r>
          </a:p>
          <a:p>
            <a:r>
              <a:rPr lang="en-US" sz="1400" dirty="0">
                <a:latin typeface="Andale Mono"/>
                <a:cs typeface="Andale Mono"/>
              </a:rPr>
              <a:t>############################</a:t>
            </a:r>
          </a:p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add_p</a:t>
            </a:r>
            <a:r>
              <a:rPr lang="en-US" sz="1400" dirty="0">
                <a:latin typeface="Andale Mono"/>
                <a:cs typeface="Andale Mono"/>
              </a:rPr>
              <a:t>(func):</a:t>
            </a:r>
          </a:p>
          <a:p>
            <a:r>
              <a:rPr lang="en-US" sz="1400" dirty="0">
                <a:latin typeface="Andale Mono"/>
                <a:cs typeface="Andale Mono"/>
              </a:rPr>
              <a:t>    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func_wrapper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mr-IN" sz="1400" dirty="0">
                <a:latin typeface="Andale Mono"/>
                <a:cs typeface="Andale Mono"/>
              </a:rPr>
              <a:t>        return "</a:t>
            </a:r>
            <a:r>
              <a:rPr lang="mr-IN" sz="1400" dirty="0">
                <a:solidFill>
                  <a:srgbClr val="FF0000"/>
                </a:solidFill>
                <a:latin typeface="Andale Mono"/>
                <a:cs typeface="Andale Mono"/>
              </a:rPr>
              <a:t>&lt;p&gt;{0}&lt;p&gt;</a:t>
            </a:r>
            <a:r>
              <a:rPr lang="mr-IN" sz="1400" dirty="0">
                <a:latin typeface="Andale Mono"/>
                <a:cs typeface="Andale Mono"/>
              </a:rPr>
              <a:t>".format(func(name))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func_wrapper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get_greetings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en-US" sz="1400" dirty="0">
                <a:latin typeface="Andale Mono"/>
                <a:cs typeface="Andale Mono"/>
              </a:rPr>
              <a:t>    result = "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Hello {0}, How are You?</a:t>
            </a:r>
            <a:r>
              <a:rPr lang="en-US" sz="1400" dirty="0">
                <a:latin typeface="Andale Mono"/>
                <a:cs typeface="Andale Mono"/>
              </a:rPr>
              <a:t>".format(name)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result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get_greetings = add_p(get_greetings)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7781" y="3361097"/>
            <a:ext cx="5794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add_p</a:t>
            </a:r>
            <a:r>
              <a:rPr lang="en-US" sz="1400" dirty="0">
                <a:latin typeface="Andale Mono"/>
                <a:cs typeface="Andale Mono"/>
              </a:rPr>
              <a:t>(func):</a:t>
            </a:r>
          </a:p>
          <a:p>
            <a:r>
              <a:rPr lang="en-US" sz="1400" dirty="0">
                <a:latin typeface="Andale Mono"/>
                <a:cs typeface="Andale Mono"/>
              </a:rPr>
              <a:t>    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func_wrapper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mr-IN" sz="1400" dirty="0">
                <a:latin typeface="Andale Mono"/>
                <a:cs typeface="Andale Mono"/>
              </a:rPr>
              <a:t>        return "</a:t>
            </a:r>
            <a:r>
              <a:rPr lang="mr-IN" sz="1400" dirty="0">
                <a:solidFill>
                  <a:srgbClr val="FF0000"/>
                </a:solidFill>
                <a:latin typeface="Andale Mono"/>
                <a:cs typeface="Andale Mono"/>
              </a:rPr>
              <a:t>&lt;p&gt;{0}&lt;p&gt;</a:t>
            </a:r>
            <a:r>
              <a:rPr lang="mr-IN" sz="1400" dirty="0">
                <a:latin typeface="Andale Mono"/>
                <a:cs typeface="Andale Mono"/>
              </a:rPr>
              <a:t>".format(func(name))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func_wrapper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solidFill>
                  <a:srgbClr val="660066"/>
                </a:solidFill>
                <a:latin typeface="Andale Mono"/>
                <a:cs typeface="Andale Mono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add_p</a:t>
            </a:r>
          </a:p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get_greetings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en-US" sz="1400" dirty="0">
                <a:latin typeface="Andale Mono"/>
                <a:cs typeface="Andale Mono"/>
              </a:rPr>
              <a:t>    result = "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Hello {0}, How are You?</a:t>
            </a:r>
            <a:r>
              <a:rPr lang="en-US" sz="1400" dirty="0">
                <a:latin typeface="Andale Mono"/>
                <a:cs typeface="Andale Mono"/>
              </a:rPr>
              <a:t>".format(name)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result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Декораторы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21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Декораторы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17E61-D9C6-4D8B-A876-3DBAF88BA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06564" cy="3019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9B474-8FE7-457F-A9DE-40308726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170" y="1690688"/>
            <a:ext cx="5610225" cy="3790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012C20-D361-4CF4-A7CA-FA510A731454}"/>
              </a:ext>
            </a:extLst>
          </p:cNvPr>
          <p:cNvSpPr txBox="1">
            <a:spLocks/>
          </p:cNvSpPr>
          <p:nvPr/>
        </p:nvSpPr>
        <p:spPr>
          <a:xfrm>
            <a:off x="838200" y="5601018"/>
            <a:ext cx="9356644" cy="90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Используйте декоратор </a:t>
            </a:r>
            <a:r>
              <a:rPr lang="en-US" dirty="0"/>
              <a:t>functools.wraps </a:t>
            </a:r>
            <a:r>
              <a:rPr lang="ru-RU" dirty="0"/>
              <a:t>для копирования </a:t>
            </a:r>
            <a:r>
              <a:rPr lang="en-US" dirty="0"/>
              <a:t>__name__</a:t>
            </a:r>
            <a:r>
              <a:rPr lang="ru-RU" dirty="0"/>
              <a:t> и </a:t>
            </a:r>
            <a:r>
              <a:rPr lang="en-US" dirty="0"/>
              <a:t>__doc__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46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EF17-8A35-41C5-B67F-F86084F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Keyword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043C3-D44E-49F0-B995-425E61C7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834"/>
            <a:ext cx="11129306" cy="38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C19A-EEDF-4747-8D4D-E415F7BE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Инициализация значений по умолчанию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AF697-ECD9-4D83-8B86-CD535241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19116" cy="44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FF0B-96A7-499A-A208-9BBEB209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Инициализация значений по умолчанию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85F0D-F9F3-40B3-848B-6705F02A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337"/>
            <a:ext cx="5013960" cy="43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363-1D3E-48E6-B25C-1345B4B4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Упаковка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9A32D-0EA7-4F3D-8B71-41719818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9" y="1869122"/>
            <a:ext cx="9652155" cy="38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88B847-3E42-4AB2-BC4B-F920FD66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Упаковка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20497-385B-4C9B-AC73-CE03DC6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6528"/>
            <a:ext cx="11100470" cy="28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FBD8-8B40-44F3-B451-AEE5E36D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Упаковка и распаковка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AF6B3-96E2-4EF7-B087-08F7E4FF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446529"/>
            <a:ext cx="9027160" cy="49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1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547</Words>
  <Application>Microsoft Macintosh PowerPoint</Application>
  <PresentationFormat>Widescreen</PresentationFormat>
  <Paragraphs>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Andale Mono</vt:lpstr>
      <vt:lpstr>Arial</vt:lpstr>
      <vt:lpstr>Calibri</vt:lpstr>
      <vt:lpstr>Calibri Light</vt:lpstr>
      <vt:lpstr>Office Theme</vt:lpstr>
      <vt:lpstr>Функции 1</vt:lpstr>
      <vt:lpstr>def, return</vt:lpstr>
      <vt:lpstr>return</vt:lpstr>
      <vt:lpstr>Keyword arguments</vt:lpstr>
      <vt:lpstr>Инициализация значений по умолчанию</vt:lpstr>
      <vt:lpstr>Инициализация значений по умолчанию</vt:lpstr>
      <vt:lpstr>Упаковка</vt:lpstr>
      <vt:lpstr>Упаковка</vt:lpstr>
      <vt:lpstr>Упаковка и распаковка</vt:lpstr>
      <vt:lpstr>Распаковка</vt:lpstr>
      <vt:lpstr>Для словарей и именованных аргументов</vt:lpstr>
      <vt:lpstr>Функция как объект</vt:lpstr>
      <vt:lpstr>Области видимости - LEGB</vt:lpstr>
      <vt:lpstr>Области видимости</vt:lpstr>
      <vt:lpstr>Области видимости</vt:lpstr>
      <vt:lpstr>Области видимости</vt:lpstr>
      <vt:lpstr>Области видимости, оператор global</vt:lpstr>
      <vt:lpstr>Области видимости, оператор nonlocal</vt:lpstr>
      <vt:lpstr>Аннотации</vt:lpstr>
      <vt:lpstr>PEP 8</vt:lpstr>
      <vt:lpstr>PEP 8</vt:lpstr>
      <vt:lpstr>Naming и другое</vt:lpstr>
      <vt:lpstr>Функции 2</vt:lpstr>
      <vt:lpstr>Анонимные функции</vt:lpstr>
      <vt:lpstr>Анонимные функции</vt:lpstr>
      <vt:lpstr>Рекурсия</vt:lpstr>
      <vt:lpstr>Рекурсия и стэк</vt:lpstr>
      <vt:lpstr>Рекурсия и стэк</vt:lpstr>
      <vt:lpstr>Хвостовая оптимизация Tail Call optimization</vt:lpstr>
      <vt:lpstr>Tail Call optimization &amp; Python</vt:lpstr>
      <vt:lpstr>Декораторы</vt:lpstr>
      <vt:lpstr>Декораторы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1</dc:title>
  <dc:creator>Matvei Neliubov</dc:creator>
  <cp:lastModifiedBy>Osmanov, Rasul (Ext)</cp:lastModifiedBy>
  <cp:revision>42</cp:revision>
  <dcterms:created xsi:type="dcterms:W3CDTF">2018-07-26T11:29:14Z</dcterms:created>
  <dcterms:modified xsi:type="dcterms:W3CDTF">2021-01-27T13:47:59Z</dcterms:modified>
</cp:coreProperties>
</file>