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6" r:id="rId9"/>
    <p:sldId id="280" r:id="rId10"/>
    <p:sldId id="268" r:id="rId11"/>
    <p:sldId id="273" r:id="rId12"/>
    <p:sldId id="274" r:id="rId13"/>
    <p:sldId id="264" r:id="rId14"/>
    <p:sldId id="265" r:id="rId15"/>
    <p:sldId id="270" r:id="rId16"/>
    <p:sldId id="278" r:id="rId17"/>
    <p:sldId id="279" r:id="rId18"/>
    <p:sldId id="271" r:id="rId19"/>
    <p:sldId id="272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2"/>
    <p:restoredTop sz="94646"/>
  </p:normalViewPr>
  <p:slideViewPr>
    <p:cSldViewPr snapToGrid="0">
      <p:cViewPr varScale="1">
        <p:scale>
          <a:sx n="108" d="100"/>
          <a:sy n="108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0CF67-09CA-F844-B04D-0DA10FF49FDD}" type="datetimeFigureOut">
              <a:rPr lang="en-RU" smtClean="0"/>
              <a:t>10.02.2021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64F2-D28D-DB49-9A48-A7912B5D862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068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C64F2-D28D-DB49-9A48-A7912B5D862C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3635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FE7C-9576-4852-92BE-07E4DDA31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097D-F748-4B47-9E73-80C6302B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70B2-AFBE-4C70-8B86-6C00054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21F2-2555-426A-BC80-79C1169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5795-397C-49EB-B0AC-118CD8EA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E79-311F-412F-9ED3-0240E294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A1E92-24DE-4F71-AF67-28868453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ADBC-1D66-4E50-86DE-0054C909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5F57-C655-4D7F-A1B2-468471A0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9DB2-A24B-45D9-B086-280B5720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E133B-EE8E-42FC-B8BB-0DF3F7184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6AAB-5371-41C9-AAD5-A58F93388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EA31-9B05-45E4-AE82-2C36C59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36F3-F367-4C48-AF01-CE122092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FE38-D330-4B0D-B37D-A6D16331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7CDD-1A95-4552-BC39-211C40E9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E949-7B79-4BBD-8B6B-C4FBF51B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913-2612-4346-A858-781743B1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FC02-0A1A-456F-BA39-A6C28AA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66F9-BE75-4C62-9D82-ADBD5A68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D2F9-0A0A-4AF1-98CE-B1E34F7F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F4DC-3A05-4715-81B8-14E491F6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A85F-18E3-4C87-86C4-BB7A93B5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FEFA-D830-409B-8C89-35323BE0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0CC0-7A26-402D-BDAF-3F1C681E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BDB-7AB1-4163-85F3-6361D429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0826-C68F-4BCA-87FA-ADA9EE4A4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218E4-9C36-4550-BAD7-76560F01A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EF5D8-222F-45F7-A72D-CF662C7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780E-A1CA-4A4B-8D5D-2D4899D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50F7-C42A-4667-90FA-55B313C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9E9D-31FC-4D77-B927-78420C74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BC7D-2DD2-4B95-8842-31666CAB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CBE9-7BBE-49C9-B50C-4A8D42A4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C6D10-84B9-4DE4-802C-B92FA6358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E0986-4E88-4E7C-8A62-B66AA2DE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0BD2E-650E-408F-A775-2123EA55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D34E1-C51C-4A39-AEF7-05B1F80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3DBA7-A855-4A87-B2F2-A6B37D7E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ECC8-B2E2-4E23-888F-A84FBE7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F3A0B-1028-4043-B142-C252CBC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E59A3-1828-4D3F-A6CB-E965EE7F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9FECE-0F50-4B62-A173-47B5437D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5AE32-57CA-4AF8-8DA7-6C45DEBB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F324-8912-446F-A2E0-CD25C151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3365-9A65-40CC-84C7-BAC0472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9AE3-DEFD-4496-AFF0-1D187827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CB79-A3AF-49C5-9C02-C57A32D1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D94A-A93A-4ED7-AA0A-75E7CC0F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FF73-E55F-46F6-9392-0BFCE820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16C7-C547-4FE4-9ECA-AC9054FA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C312-DDF9-4E85-A294-E45B04E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722-CF57-4228-93CB-0D7B0B46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3A8B9-E2EE-4288-8B03-D0428A43A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2187B-EC2D-45FE-9E8D-D521BEC1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CF21-2C34-4B7D-9B9A-15310749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4914-EB7C-4BD7-8F91-BF0B392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7243B-5437-469B-86B9-2F888A16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6602C-EE1E-4B86-BF7A-0161430F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6C04-76AB-4154-89A7-D07CDF90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CAEB-3BB6-41FF-94D4-6763936F8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E95C-1140-434A-8507-C556A24B3C82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FB88-24BC-4FCA-9F3D-814737A2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623F-1A35-459B-9BBC-A1C30F80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itertools/" TargetMode="External"/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python-itertools/" TargetMode="External"/><Relationship Id="rId13" Type="http://schemas.openxmlformats.org/officeDocument/2006/relationships/hyperlink" Target="https://docs.python.org/3/library/functions.html#len" TargetMode="External"/><Relationship Id="rId3" Type="http://schemas.openxmlformats.org/officeDocument/2006/relationships/hyperlink" Target="https://realpython.com/courses/thinking-recursively-python/" TargetMode="External"/><Relationship Id="rId7" Type="http://schemas.openxmlformats.org/officeDocument/2006/relationships/hyperlink" Target="https://docs.python.org/3/library/functools.html#module-functools" TargetMode="External"/><Relationship Id="rId12" Type="http://schemas.openxmlformats.org/officeDocument/2006/relationships/hyperlink" Target="https://docs.python.org/3/library/functions.html#sum" TargetMode="External"/><Relationship Id="rId17" Type="http://schemas.openxmlformats.org/officeDocument/2006/relationships/hyperlink" Target="https://docs.python.org/3/library/functions.html#max" TargetMode="External"/><Relationship Id="rId2" Type="http://schemas.openxmlformats.org/officeDocument/2006/relationships/hyperlink" Target="https://realpython.com/primer-on-python-decorators/#first-class-objects" TargetMode="External"/><Relationship Id="rId16" Type="http://schemas.openxmlformats.org/officeDocument/2006/relationships/hyperlink" Target="https://docs.python.org/3/library/functions.html#m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introduction-to-python-generators/" TargetMode="External"/><Relationship Id="rId11" Type="http://schemas.openxmlformats.org/officeDocument/2006/relationships/hyperlink" Target="https://docs.python.org/3/library/functools.html#functools.reduce" TargetMode="External"/><Relationship Id="rId5" Type="http://schemas.openxmlformats.org/officeDocument/2006/relationships/hyperlink" Target="https://docs.python.org/3/glossary.html#term-iterator" TargetMode="External"/><Relationship Id="rId15" Type="http://schemas.openxmlformats.org/officeDocument/2006/relationships/hyperlink" Target="https://docs.python.org/3/library/functions.html#all" TargetMode="External"/><Relationship Id="rId10" Type="http://schemas.openxmlformats.org/officeDocument/2006/relationships/hyperlink" Target="https://docs.python.org/3/library/functions.html#filter" TargetMode="External"/><Relationship Id="rId4" Type="http://schemas.openxmlformats.org/officeDocument/2006/relationships/hyperlink" Target="https://realpython.com/python-lambda/" TargetMode="External"/><Relationship Id="rId9" Type="http://schemas.openxmlformats.org/officeDocument/2006/relationships/hyperlink" Target="https://docs.python.org/3/library/functions.html#map" TargetMode="External"/><Relationship Id="rId14" Type="http://schemas.openxmlformats.org/officeDocument/2006/relationships/hyperlink" Target="https://realpython.com/any-pytho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z.readthedocs.io/en/latest/index.html" TargetMode="External"/><Relationship Id="rId2" Type="http://schemas.openxmlformats.org/officeDocument/2006/relationships/hyperlink" Target="https://docs.python.org/3/library/functoo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achayev/fn.py" TargetMode="External"/><Relationship Id="rId5" Type="http://schemas.openxmlformats.org/officeDocument/2006/relationships/hyperlink" Target="https://github.com/sfermigier/awesome-functional-python" TargetMode="External"/><Relationship Id="rId4" Type="http://schemas.openxmlformats.org/officeDocument/2006/relationships/hyperlink" Target="https://more-itertools.readthedocs.io/en/stable/api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beaz.com/coroutines/" TargetMode="External"/><Relationship Id="rId2" Type="http://schemas.openxmlformats.org/officeDocument/2006/relationships/hyperlink" Target="http://www.dabeaz.com/generato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beaz.com/finalgenerato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8D33-ED73-49B2-BE18-07F04D42A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6D99-93EF-424A-A4AF-02F6DBAE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Iteration protocol, </a:t>
            </a:r>
            <a:r>
              <a:rPr lang="en-US" dirty="0" err="1"/>
              <a:t>iterable</a:t>
            </a:r>
            <a:r>
              <a:rPr lang="en-US" dirty="0"/>
              <a:t>, iterator, generator, </a:t>
            </a:r>
            <a:r>
              <a:rPr lang="en-US" dirty="0" err="1"/>
              <a:t>itertools</a:t>
            </a:r>
            <a:r>
              <a:rPr lang="en-US" dirty="0"/>
              <a:t>, </a:t>
            </a:r>
            <a:r>
              <a:rPr lang="en-US" dirty="0" err="1"/>
              <a:t>functools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iterator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vs generator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>
            <a:normAutofit/>
          </a:bodyPr>
          <a:lstStyle/>
          <a:p>
            <a:r>
              <a:rPr lang="en-US" dirty="0"/>
              <a:t>.__</a:t>
            </a:r>
            <a:r>
              <a:rPr lang="en-US" dirty="0" err="1"/>
              <a:t>iter</a:t>
            </a:r>
            <a:r>
              <a:rPr lang="en-US" dirty="0"/>
              <a:t>__() and .__next__()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.__</a:t>
            </a:r>
            <a:r>
              <a:rPr lang="en-US" dirty="0" err="1"/>
              <a:t>iter</a:t>
            </a:r>
            <a:r>
              <a:rPr lang="en-US" dirty="0"/>
              <a:t>__() and .__next__() method (either generator expression, or function with yield statement)</a:t>
            </a:r>
          </a:p>
        </p:txBody>
      </p:sp>
    </p:spTree>
    <p:extLst>
      <p:ext uri="{BB962C8B-B14F-4D97-AF65-F5344CB8AC3E}">
        <p14:creationId xmlns:p14="http://schemas.microsoft.com/office/powerpoint/2010/main" val="328019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vs iterator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vs generator</a:t>
            </a:r>
          </a:p>
        </p:txBody>
      </p:sp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3AAE92AB-0EDA-C845-905B-AE47EB8E0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820864"/>
            <a:ext cx="8034112" cy="46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vs iterator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vs generator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3B79835-2102-7042-AE7E-7C38C6D4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1457498"/>
            <a:ext cx="11158536" cy="50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3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loop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lst</a:t>
            </a:r>
            <a:r>
              <a:rPr lang="en-US" dirty="0"/>
              <a:t>:</a:t>
            </a:r>
          </a:p>
          <a:p>
            <a:r>
              <a:rPr lang="en-US" dirty="0"/>
              <a:t>  f(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lst_iter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try: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next(</a:t>
            </a:r>
            <a:r>
              <a:rPr lang="en-US" dirty="0" err="1"/>
              <a:t>lst_iter</a:t>
            </a:r>
            <a:r>
              <a:rPr lang="en-US" dirty="0"/>
              <a:t>)</a:t>
            </a:r>
          </a:p>
          <a:p>
            <a:r>
              <a:rPr lang="en-US" dirty="0"/>
              <a:t>    f(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except </a:t>
            </a:r>
            <a:r>
              <a:rPr lang="en-US" dirty="0" err="1"/>
              <a:t>StopIteration</a:t>
            </a:r>
            <a:r>
              <a:rPr lang="en-US" dirty="0"/>
              <a:t>:</a:t>
            </a:r>
          </a:p>
          <a:p>
            <a:r>
              <a:rPr lang="en-US" dirty="0"/>
              <a:t>    break</a:t>
            </a:r>
          </a:p>
        </p:txBody>
      </p:sp>
    </p:spTree>
    <p:extLst>
      <p:ext uri="{BB962C8B-B14F-4D97-AF65-F5344CB8AC3E}">
        <p14:creationId xmlns:p14="http://schemas.microsoft.com/office/powerpoint/2010/main" val="302013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index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>
            <a:normAutofit/>
          </a:bodyPr>
          <a:lstStyle/>
          <a:p>
            <a:r>
              <a:rPr lang="en-US" dirty="0" err="1"/>
              <a:t>lst.index</a:t>
            </a:r>
            <a:r>
              <a:rPr lang="en-US" dirty="0"/>
              <a:t>(element)</a:t>
            </a:r>
          </a:p>
          <a:p>
            <a:endParaRPr lang="en-US" dirty="0"/>
          </a:p>
          <a:p>
            <a:r>
              <a:rPr lang="en-US" dirty="0"/>
              <a:t>next(el[0] for el in enumerate(</a:t>
            </a:r>
            <a:r>
              <a:rPr lang="en-US" dirty="0" err="1"/>
              <a:t>lst</a:t>
            </a:r>
            <a:r>
              <a:rPr lang="en-US" dirty="0"/>
              <a:t>) if el[1] == element )</a:t>
            </a:r>
          </a:p>
        </p:txBody>
      </p:sp>
    </p:spTree>
    <p:extLst>
      <p:ext uri="{BB962C8B-B14F-4D97-AF65-F5344CB8AC3E}">
        <p14:creationId xmlns:p14="http://schemas.microsoft.com/office/powerpoint/2010/main" val="193697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generator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gen_100 = ( x for x in range(100)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gen_100():</a:t>
            </a:r>
          </a:p>
          <a:p>
            <a:r>
              <a:rPr lang="en-US" dirty="0"/>
              <a:t>  for x in range(100):</a:t>
            </a:r>
          </a:p>
          <a:p>
            <a:r>
              <a:rPr lang="en-US" dirty="0"/>
              <a:t>    yield 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 of cycle is return (implicit or explicit)</a:t>
            </a:r>
          </a:p>
        </p:txBody>
      </p:sp>
    </p:spTree>
    <p:extLst>
      <p:ext uri="{BB962C8B-B14F-4D97-AF65-F5344CB8AC3E}">
        <p14:creationId xmlns:p14="http://schemas.microsoft.com/office/powerpoint/2010/main" val="140639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generator is disposable, iterator too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lst</a:t>
            </a:r>
            <a:r>
              <a:rPr lang="en-US" dirty="0"/>
              <a:t> = [1,2,3]</a:t>
            </a:r>
          </a:p>
          <a:p>
            <a:r>
              <a:rPr lang="en-US" dirty="0"/>
              <a:t>it1 =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it2 = it1</a:t>
            </a:r>
          </a:p>
          <a:p>
            <a:r>
              <a:rPr lang="en-US" dirty="0"/>
              <a:t>for x in it1: print(x)</a:t>
            </a:r>
          </a:p>
          <a:p>
            <a:r>
              <a:rPr lang="en-US" dirty="0"/>
              <a:t>for x in it2: print(x)</a:t>
            </a:r>
          </a:p>
          <a:p>
            <a:r>
              <a:rPr lang="en-US" dirty="0"/>
              <a:t>next(it1) , next(it2), next(it1)</a:t>
            </a:r>
          </a:p>
          <a:p>
            <a:endParaRPr lang="en-US" dirty="0"/>
          </a:p>
          <a:p>
            <a:r>
              <a:rPr lang="en-GB" dirty="0"/>
              <a:t>a = (x for x in range(3))</a:t>
            </a:r>
          </a:p>
          <a:p>
            <a:r>
              <a:rPr lang="en-US" dirty="0"/>
              <a:t>next(a) , next(a) , list(a), list(a)</a:t>
            </a:r>
          </a:p>
        </p:txBody>
      </p:sp>
    </p:spTree>
    <p:extLst>
      <p:ext uri="{BB962C8B-B14F-4D97-AF65-F5344CB8AC3E}">
        <p14:creationId xmlns:p14="http://schemas.microsoft.com/office/powerpoint/2010/main" val="82019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generator is finite or infinite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78025"/>
            <a:ext cx="5149932" cy="3579627"/>
          </a:xfrm>
        </p:spPr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fib_gen</a:t>
            </a:r>
            <a:r>
              <a:rPr lang="en-US" dirty="0"/>
              <a:t>(n):</a:t>
            </a:r>
          </a:p>
          <a:p>
            <a:r>
              <a:rPr lang="en-US" dirty="0"/>
              <a:t>  a, b, </a:t>
            </a:r>
            <a:r>
              <a:rPr lang="en-US" dirty="0" err="1"/>
              <a:t>i</a:t>
            </a:r>
            <a:r>
              <a:rPr lang="en-US" dirty="0"/>
              <a:t> = 1, 1, 0</a:t>
            </a:r>
          </a:p>
          <a:p>
            <a:r>
              <a:rPr lang="en-US" dirty="0"/>
              <a:t>  while </a:t>
            </a:r>
            <a:r>
              <a:rPr lang="en-US" dirty="0" err="1"/>
              <a:t>i</a:t>
            </a:r>
            <a:r>
              <a:rPr lang="en-US" dirty="0"/>
              <a:t>&lt;n:</a:t>
            </a:r>
          </a:p>
          <a:p>
            <a:r>
              <a:rPr lang="en-US" dirty="0"/>
              <a:t>    yield a</a:t>
            </a:r>
          </a:p>
          <a:p>
            <a:r>
              <a:rPr lang="en-US" dirty="0"/>
              <a:t>    a, b, </a:t>
            </a:r>
            <a:r>
              <a:rPr lang="en-US" dirty="0" err="1"/>
              <a:t>i</a:t>
            </a:r>
            <a:r>
              <a:rPr lang="en-US" dirty="0"/>
              <a:t> = b, </a:t>
            </a:r>
            <a:r>
              <a:rPr lang="en-US" dirty="0" err="1"/>
              <a:t>a+b</a:t>
            </a:r>
            <a:r>
              <a:rPr lang="en-US" dirty="0"/>
              <a:t>, i+1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8AF964-7680-6C40-8B0A-A6AEDD859371}"/>
              </a:ext>
            </a:extLst>
          </p:cNvPr>
          <p:cNvSpPr txBox="1">
            <a:spLocks/>
          </p:cNvSpPr>
          <p:nvPr/>
        </p:nvSpPr>
        <p:spPr>
          <a:xfrm>
            <a:off x="473034" y="1978025"/>
            <a:ext cx="62939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fib_gen</a:t>
            </a:r>
            <a:r>
              <a:rPr lang="en-US" dirty="0"/>
              <a:t>():</a:t>
            </a:r>
          </a:p>
          <a:p>
            <a:r>
              <a:rPr lang="en-US" dirty="0"/>
              <a:t>  a, b = 1, 1</a:t>
            </a:r>
          </a:p>
          <a:p>
            <a:r>
              <a:rPr lang="en-US" dirty="0"/>
              <a:t>  while True:</a:t>
            </a:r>
          </a:p>
          <a:p>
            <a:r>
              <a:rPr lang="en-US" dirty="0"/>
              <a:t>    yield a</a:t>
            </a:r>
          </a:p>
          <a:p>
            <a:r>
              <a:rPr lang="en-US" dirty="0"/>
              <a:t>    a, b = b, </a:t>
            </a:r>
            <a:r>
              <a:rPr lang="en-US" dirty="0" err="1"/>
              <a:t>a+b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fib(n):</a:t>
            </a:r>
          </a:p>
          <a:p>
            <a:r>
              <a:rPr lang="en-US" dirty="0"/>
              <a:t>  for </a:t>
            </a:r>
            <a:r>
              <a:rPr lang="en-US" dirty="0" err="1"/>
              <a:t>i,f</a:t>
            </a:r>
            <a:r>
              <a:rPr lang="en-US" dirty="0"/>
              <a:t> in zip(range(n),</a:t>
            </a:r>
            <a:r>
              <a:rPr lang="en-US" dirty="0" err="1"/>
              <a:t>fib_gen</a:t>
            </a:r>
            <a:r>
              <a:rPr lang="en-US" dirty="0"/>
              <a:t>()): pass</a:t>
            </a:r>
          </a:p>
          <a:p>
            <a:r>
              <a:rPr lang="en-US" dirty="0"/>
              <a:t>  return f</a:t>
            </a:r>
          </a:p>
        </p:txBody>
      </p:sp>
    </p:spTree>
    <p:extLst>
      <p:ext uri="{BB962C8B-B14F-4D97-AF65-F5344CB8AC3E}">
        <p14:creationId xmlns:p14="http://schemas.microsoft.com/office/powerpoint/2010/main" val="380891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David Beazley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78025"/>
            <a:ext cx="5775366" cy="4351338"/>
          </a:xfrm>
        </p:spPr>
        <p:txBody>
          <a:bodyPr>
            <a:normAutofit/>
          </a:bodyPr>
          <a:lstStyle/>
          <a:p>
            <a:r>
              <a:rPr lang="en-GB" sz="1800" dirty="0"/>
              <a:t>with open("access-log") as </a:t>
            </a:r>
            <a:r>
              <a:rPr lang="en-GB" sz="1800" dirty="0" err="1"/>
              <a:t>wwwlog</a:t>
            </a:r>
            <a:r>
              <a:rPr lang="en-GB" sz="1800" dirty="0"/>
              <a:t>: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bytecolumn</a:t>
            </a:r>
            <a:r>
              <a:rPr lang="en-GB" sz="1800" dirty="0"/>
              <a:t> = (</a:t>
            </a:r>
            <a:r>
              <a:rPr lang="en-GB" sz="1800" dirty="0" err="1"/>
              <a:t>line.rsplit</a:t>
            </a:r>
            <a:r>
              <a:rPr lang="en-GB" sz="1800" dirty="0"/>
              <a:t>(None,1)[1] for line in </a:t>
            </a:r>
            <a:r>
              <a:rPr lang="en-GB" sz="1800" dirty="0" err="1"/>
              <a:t>wwwlog</a:t>
            </a:r>
            <a:r>
              <a:rPr lang="en-GB" sz="1800" dirty="0"/>
              <a:t>)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bytes_sent</a:t>
            </a:r>
            <a:r>
              <a:rPr lang="en-GB" sz="1800" dirty="0"/>
              <a:t> = (int(x) for x in </a:t>
            </a:r>
            <a:r>
              <a:rPr lang="en-GB" sz="1800" dirty="0" err="1"/>
              <a:t>bytecolumn</a:t>
            </a:r>
            <a:r>
              <a:rPr lang="en-GB" sz="1800" dirty="0"/>
              <a:t> if x != '-’)</a:t>
            </a:r>
          </a:p>
          <a:p>
            <a:r>
              <a:rPr lang="en-GB" sz="1800" dirty="0"/>
              <a:t>  print("Total", sum(</a:t>
            </a:r>
            <a:r>
              <a:rPr lang="en-GB" sz="1800" dirty="0" err="1"/>
              <a:t>bytes_sent</a:t>
            </a:r>
            <a:r>
              <a:rPr lang="en-GB" sz="1800" dirty="0"/>
              <a:t>)) </a:t>
            </a:r>
            <a:endParaRPr lang="en-GB" sz="1800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394C26-624B-B24E-909F-87E261F188DF}"/>
              </a:ext>
            </a:extLst>
          </p:cNvPr>
          <p:cNvSpPr txBox="1">
            <a:spLocks/>
          </p:cNvSpPr>
          <p:nvPr/>
        </p:nvSpPr>
        <p:spPr>
          <a:xfrm>
            <a:off x="473034" y="1978025"/>
            <a:ext cx="57753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with open("access-log") as </a:t>
            </a:r>
            <a:r>
              <a:rPr lang="en-GB" sz="1800" dirty="0" err="1"/>
              <a:t>wwwlog</a:t>
            </a:r>
            <a:r>
              <a:rPr lang="en-GB" sz="1800" dirty="0"/>
              <a:t>:</a:t>
            </a:r>
          </a:p>
          <a:p>
            <a:r>
              <a:rPr lang="en-GB" sz="1800" dirty="0"/>
              <a:t>  total = 0 </a:t>
            </a:r>
          </a:p>
          <a:p>
            <a:r>
              <a:rPr lang="en-GB" sz="1800" dirty="0"/>
              <a:t>  for line in </a:t>
            </a:r>
            <a:r>
              <a:rPr lang="en-GB" sz="1800" dirty="0" err="1"/>
              <a:t>wwwlog</a:t>
            </a:r>
            <a:r>
              <a:rPr lang="en-GB" sz="1800" dirty="0"/>
              <a:t>: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bytes_sent</a:t>
            </a:r>
            <a:r>
              <a:rPr lang="en-GB" sz="1800" dirty="0"/>
              <a:t> = </a:t>
            </a:r>
            <a:r>
              <a:rPr lang="en-GB" sz="1800" dirty="0" err="1"/>
              <a:t>line.rsplit</a:t>
            </a:r>
            <a:r>
              <a:rPr lang="en-GB" sz="1800" dirty="0"/>
              <a:t>(None,1)[1]</a:t>
            </a:r>
          </a:p>
          <a:p>
            <a:r>
              <a:rPr lang="en-GB" sz="1800" dirty="0"/>
              <a:t>    if </a:t>
            </a:r>
            <a:r>
              <a:rPr lang="en-GB" sz="1800" dirty="0" err="1"/>
              <a:t>bytes_sent</a:t>
            </a:r>
            <a:r>
              <a:rPr lang="en-GB" sz="1800" dirty="0"/>
              <a:t> != ‘-’: </a:t>
            </a:r>
          </a:p>
          <a:p>
            <a:r>
              <a:rPr lang="en-GB" sz="1800" dirty="0"/>
              <a:t>      total += int(</a:t>
            </a:r>
            <a:r>
              <a:rPr lang="en-GB" sz="1800" dirty="0" err="1"/>
              <a:t>bytes_sent</a:t>
            </a:r>
            <a:r>
              <a:rPr lang="en-GB" sz="1800" dirty="0"/>
              <a:t>)</a:t>
            </a:r>
          </a:p>
          <a:p>
            <a:r>
              <a:rPr lang="en-GB" sz="1800" dirty="0"/>
              <a:t>  print("Total", total) </a:t>
            </a:r>
          </a:p>
        </p:txBody>
      </p:sp>
    </p:spTree>
    <p:extLst>
      <p:ext uri="{BB962C8B-B14F-4D97-AF65-F5344CB8AC3E}">
        <p14:creationId xmlns:p14="http://schemas.microsoft.com/office/powerpoint/2010/main" val="278556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yield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394C26-624B-B24E-909F-87E261F188DF}"/>
              </a:ext>
            </a:extLst>
          </p:cNvPr>
          <p:cNvSpPr txBox="1">
            <a:spLocks/>
          </p:cNvSpPr>
          <p:nvPr/>
        </p:nvSpPr>
        <p:spPr>
          <a:xfrm>
            <a:off x="473034" y="1978025"/>
            <a:ext cx="4692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“yield” next element</a:t>
            </a:r>
          </a:p>
          <a:p>
            <a:r>
              <a:rPr lang="en-GB" sz="1800" dirty="0"/>
              <a:t>“yield” from sequence (</a:t>
            </a:r>
            <a:r>
              <a:rPr lang="en-GB" sz="1800" dirty="0" err="1"/>
              <a:t>iterable</a:t>
            </a:r>
            <a:r>
              <a:rPr lang="en-GB" sz="1800" dirty="0"/>
              <a:t>)</a:t>
            </a:r>
          </a:p>
          <a:p>
            <a:endParaRPr lang="en-GB" sz="1800" dirty="0"/>
          </a:p>
          <a:p>
            <a:r>
              <a:rPr lang="en-GB" sz="1800" dirty="0"/>
              <a:t>“yield() and send()” - coroutines</a:t>
            </a:r>
          </a:p>
        </p:txBody>
      </p:sp>
    </p:spTree>
    <p:extLst>
      <p:ext uri="{BB962C8B-B14F-4D97-AF65-F5344CB8AC3E}">
        <p14:creationId xmlns:p14="http://schemas.microsoft.com/office/powerpoint/2010/main" val="62602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 interview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>
            <a:normAutofit/>
          </a:bodyPr>
          <a:lstStyle/>
          <a:p>
            <a:r>
              <a:rPr lang="en-US" dirty="0"/>
              <a:t>Junior level: </a:t>
            </a:r>
            <a:r>
              <a:rPr lang="en-US" dirty="0" err="1"/>
              <a:t>dict</a:t>
            </a:r>
            <a:r>
              <a:rPr lang="en-US" dirty="0"/>
              <a:t> vs list; list vs tuple; mutable vs immutable; ref count,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Middle level (or even senior level):</a:t>
            </a:r>
          </a:p>
          <a:p>
            <a:pPr lvl="1"/>
            <a:r>
              <a:rPr lang="en-US" dirty="0"/>
              <a:t>Decorator ( FP )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Descriptor ( OOP 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Iterators are everywhere</a:t>
            </a:r>
          </a:p>
          <a:p>
            <a:r>
              <a:rPr lang="en-US" dirty="0"/>
              <a:t>Language reference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itertools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394C26-624B-B24E-909F-87E261F188DF}"/>
              </a:ext>
            </a:extLst>
          </p:cNvPr>
          <p:cNvSpPr txBox="1">
            <a:spLocks/>
          </p:cNvSpPr>
          <p:nvPr/>
        </p:nvSpPr>
        <p:spPr>
          <a:xfrm>
            <a:off x="473034" y="1978025"/>
            <a:ext cx="10036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2"/>
              </a:rPr>
              <a:t>https://docs.python.org/3/library/itertools.html</a:t>
            </a:r>
            <a:r>
              <a:rPr lang="en-GB" sz="1800" dirty="0"/>
              <a:t> – official documentation</a:t>
            </a:r>
          </a:p>
          <a:p>
            <a:r>
              <a:rPr lang="en-GB" sz="1800" dirty="0">
                <a:hlinkClick r:id="rId3"/>
              </a:rPr>
              <a:t>https://realpython.com/python-itertools/</a:t>
            </a:r>
            <a:r>
              <a:rPr lang="en-GB" sz="1800" dirty="0"/>
              <a:t> - pictures and motivation</a:t>
            </a:r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4189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Functional programming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394C26-624B-B24E-909F-87E261F188DF}"/>
              </a:ext>
            </a:extLst>
          </p:cNvPr>
          <p:cNvSpPr txBox="1">
            <a:spLocks/>
          </p:cNvSpPr>
          <p:nvPr/>
        </p:nvSpPr>
        <p:spPr>
          <a:xfrm>
            <a:off x="463137" y="1413164"/>
            <a:ext cx="10640291" cy="491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Since Python is a multi-paradigm programming language, it provides some tools that support a functional programming style:</a:t>
            </a:r>
          </a:p>
          <a:p>
            <a:r>
              <a:rPr lang="en-GB" dirty="0"/>
              <a:t>Functions as </a:t>
            </a:r>
            <a:r>
              <a:rPr lang="en-GB" dirty="0">
                <a:hlinkClick r:id="rId2"/>
              </a:rPr>
              <a:t>first-class objects</a:t>
            </a:r>
            <a:endParaRPr lang="en-GB" dirty="0"/>
          </a:p>
          <a:p>
            <a:r>
              <a:rPr lang="en-GB" dirty="0">
                <a:hlinkClick r:id="rId3"/>
              </a:rPr>
              <a:t>Recursion</a:t>
            </a:r>
            <a:r>
              <a:rPr lang="en-GB" dirty="0"/>
              <a:t> capabilities</a:t>
            </a:r>
          </a:p>
          <a:p>
            <a:r>
              <a:rPr lang="en-GB" dirty="0"/>
              <a:t>Anonymous functions with </a:t>
            </a:r>
            <a:r>
              <a:rPr lang="en-GB" dirty="0">
                <a:hlinkClick r:id="rId4"/>
              </a:rPr>
              <a:t>lambda</a:t>
            </a:r>
            <a:endParaRPr lang="en-GB" dirty="0"/>
          </a:p>
          <a:p>
            <a:r>
              <a:rPr lang="en-GB" dirty="0">
                <a:hlinkClick r:id="rId5"/>
              </a:rPr>
              <a:t>Iterators</a:t>
            </a:r>
            <a:r>
              <a:rPr lang="en-GB" dirty="0"/>
              <a:t> and </a:t>
            </a:r>
            <a:r>
              <a:rPr lang="en-GB" dirty="0">
                <a:hlinkClick r:id="rId6"/>
              </a:rPr>
              <a:t>generators</a:t>
            </a:r>
            <a:endParaRPr lang="en-GB" dirty="0"/>
          </a:p>
          <a:p>
            <a:r>
              <a:rPr lang="en-GB" dirty="0"/>
              <a:t>Standard modules like </a:t>
            </a:r>
            <a:r>
              <a:rPr lang="en-GB" dirty="0">
                <a:hlinkClick r:id="rId7"/>
              </a:rPr>
              <a:t>functools</a:t>
            </a:r>
            <a:r>
              <a:rPr lang="en-GB" dirty="0"/>
              <a:t> and </a:t>
            </a:r>
            <a:r>
              <a:rPr lang="en-GB" dirty="0">
                <a:hlinkClick r:id="rId8"/>
              </a:rPr>
              <a:t>itertools</a:t>
            </a:r>
            <a:endParaRPr lang="en-GB" dirty="0"/>
          </a:p>
          <a:p>
            <a:r>
              <a:rPr lang="en-GB" dirty="0"/>
              <a:t>Tools like </a:t>
            </a:r>
            <a:r>
              <a:rPr lang="en-GB" dirty="0">
                <a:hlinkClick r:id="rId9"/>
              </a:rPr>
              <a:t>map()</a:t>
            </a:r>
            <a:r>
              <a:rPr lang="en-GB" dirty="0"/>
              <a:t>, </a:t>
            </a:r>
            <a:r>
              <a:rPr lang="en-GB" dirty="0">
                <a:hlinkClick r:id="rId10"/>
              </a:rPr>
              <a:t>filter()</a:t>
            </a:r>
            <a:r>
              <a:rPr lang="en-GB" dirty="0"/>
              <a:t>, </a:t>
            </a:r>
            <a:r>
              <a:rPr lang="en-GB" dirty="0">
                <a:hlinkClick r:id="rId11"/>
              </a:rPr>
              <a:t>reduce()</a:t>
            </a:r>
            <a:r>
              <a:rPr lang="en-GB" dirty="0"/>
              <a:t>, </a:t>
            </a:r>
            <a:r>
              <a:rPr lang="en-GB" dirty="0">
                <a:hlinkClick r:id="rId12"/>
              </a:rPr>
              <a:t>sum()</a:t>
            </a:r>
            <a:r>
              <a:rPr lang="en-GB" dirty="0"/>
              <a:t>, </a:t>
            </a:r>
            <a:r>
              <a:rPr lang="en-GB" dirty="0">
                <a:hlinkClick r:id="rId13"/>
              </a:rPr>
              <a:t>len()</a:t>
            </a:r>
            <a:r>
              <a:rPr lang="en-GB" dirty="0"/>
              <a:t>, </a:t>
            </a:r>
            <a:r>
              <a:rPr lang="en-GB" dirty="0">
                <a:hlinkClick r:id="rId14"/>
              </a:rPr>
              <a:t>any()</a:t>
            </a:r>
            <a:r>
              <a:rPr lang="en-GB" dirty="0"/>
              <a:t>, </a:t>
            </a:r>
            <a:r>
              <a:rPr lang="en-GB" dirty="0">
                <a:hlinkClick r:id="rId15"/>
              </a:rPr>
              <a:t>all()</a:t>
            </a:r>
            <a:r>
              <a:rPr lang="en-GB" dirty="0"/>
              <a:t>, </a:t>
            </a:r>
            <a:r>
              <a:rPr lang="en-GB" dirty="0">
                <a:hlinkClick r:id="rId16"/>
              </a:rPr>
              <a:t>min()</a:t>
            </a:r>
            <a:r>
              <a:rPr lang="en-GB" dirty="0"/>
              <a:t>, </a:t>
            </a:r>
            <a:r>
              <a:rPr lang="en-GB" dirty="0">
                <a:hlinkClick r:id="rId17"/>
              </a:rPr>
              <a:t>max()</a:t>
            </a:r>
            <a:r>
              <a:rPr lang="en-GB" dirty="0"/>
              <a:t>, and so on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97976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Other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394C26-624B-B24E-909F-87E261F188DF}"/>
              </a:ext>
            </a:extLst>
          </p:cNvPr>
          <p:cNvSpPr txBox="1">
            <a:spLocks/>
          </p:cNvSpPr>
          <p:nvPr/>
        </p:nvSpPr>
        <p:spPr>
          <a:xfrm>
            <a:off x="473034" y="1978025"/>
            <a:ext cx="10036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2"/>
              </a:rPr>
              <a:t>https://docs.python.org/3/library/functools.html</a:t>
            </a:r>
            <a:r>
              <a:rPr lang="en-GB" sz="1800" dirty="0"/>
              <a:t> - </a:t>
            </a:r>
            <a:r>
              <a:rPr lang="en-GB" sz="1800" dirty="0" err="1"/>
              <a:t>functools</a:t>
            </a:r>
            <a:endParaRPr lang="en-GB" sz="1800" dirty="0"/>
          </a:p>
          <a:p>
            <a:r>
              <a:rPr lang="en-GB" sz="1800" dirty="0">
                <a:hlinkClick r:id="rId3"/>
              </a:rPr>
              <a:t>https://toolz.readthedocs.io/en/latest/index.html</a:t>
            </a:r>
            <a:r>
              <a:rPr lang="en-GB" sz="1800" dirty="0"/>
              <a:t> - </a:t>
            </a:r>
            <a:r>
              <a:rPr lang="en-GB" sz="1800" dirty="0" err="1"/>
              <a:t>toolz</a:t>
            </a:r>
            <a:r>
              <a:rPr lang="en-GB" sz="1800" dirty="0"/>
              <a:t> and </a:t>
            </a:r>
            <a:r>
              <a:rPr lang="en-GB" sz="1800" dirty="0" err="1"/>
              <a:t>functoolz</a:t>
            </a:r>
            <a:endParaRPr lang="en-GB" sz="1800" dirty="0"/>
          </a:p>
          <a:p>
            <a:r>
              <a:rPr lang="en-GB" sz="1800" dirty="0">
                <a:hlinkClick r:id="rId4"/>
              </a:rPr>
              <a:t>https://more-itertools.readthedocs.io/en/stable/api.html</a:t>
            </a:r>
            <a:r>
              <a:rPr lang="en-GB" sz="1800" dirty="0"/>
              <a:t> - more </a:t>
            </a:r>
            <a:r>
              <a:rPr lang="en-GB" sz="1800" dirty="0" err="1"/>
              <a:t>itertools</a:t>
            </a: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>
                <a:hlinkClick r:id="rId5"/>
              </a:rPr>
              <a:t>https://github.com/sfermigier/awesome-functional-python</a:t>
            </a:r>
            <a:r>
              <a:rPr lang="en-GB" sz="1800" dirty="0"/>
              <a:t> - interesting links</a:t>
            </a:r>
          </a:p>
          <a:p>
            <a:r>
              <a:rPr lang="en-GB" sz="1800" dirty="0">
                <a:hlinkClick r:id="rId6"/>
              </a:rPr>
              <a:t>https://github.com/kachayev/fn.py</a:t>
            </a:r>
            <a:r>
              <a:rPr lang="en-GB" sz="1800" dirty="0"/>
              <a:t> - functional module</a:t>
            </a:r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2019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David Beazley lecture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http://www.dabeaz.com/generators/</a:t>
            </a:r>
            <a:r>
              <a:rPr lang="en-US" dirty="0"/>
              <a:t> 2008, 2018</a:t>
            </a:r>
          </a:p>
          <a:p>
            <a:r>
              <a:rPr lang="en-US" dirty="0">
                <a:hlinkClick r:id="rId3"/>
              </a:rPr>
              <a:t>http://www.dabeaz.com/coroutines/</a:t>
            </a:r>
            <a:r>
              <a:rPr lang="en-US" dirty="0"/>
              <a:t> 2009</a:t>
            </a:r>
          </a:p>
          <a:p>
            <a:r>
              <a:rPr lang="en-US" dirty="0">
                <a:hlinkClick r:id="rId4"/>
              </a:rPr>
              <a:t>http://www.dabeaz.com/finalgenerator/</a:t>
            </a:r>
            <a:r>
              <a:rPr lang="en-US" dirty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58629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Python2 vs Python3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/>
          <a:lstStyle/>
          <a:p>
            <a:r>
              <a:rPr lang="en-US" dirty="0"/>
              <a:t>In python2 iterators – where explicitly specified.</a:t>
            </a:r>
          </a:p>
          <a:p>
            <a:endParaRPr lang="en-US" dirty="0"/>
          </a:p>
          <a:p>
            <a:r>
              <a:rPr lang="en-US" dirty="0"/>
              <a:t>In python3 everywhere if possible.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0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/>
          <a:lstStyle/>
          <a:p>
            <a:r>
              <a:rPr lang="en-US" dirty="0"/>
              <a:t>range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0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Iteration is a general term for taking each item of something, one after another.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/>
          <a:lstStyle/>
          <a:p>
            <a:r>
              <a:rPr lang="en-US" dirty="0"/>
              <a:t>for loop</a:t>
            </a:r>
          </a:p>
          <a:p>
            <a:r>
              <a:rPr lang="en-US" dirty="0"/>
              <a:t>list comprehension</a:t>
            </a:r>
          </a:p>
          <a:p>
            <a:r>
              <a:rPr lang="en-US" dirty="0" err="1"/>
              <a:t>dict</a:t>
            </a:r>
            <a:r>
              <a:rPr lang="en-US" dirty="0"/>
              <a:t> comprehension</a:t>
            </a:r>
          </a:p>
          <a:p>
            <a:r>
              <a:rPr lang="en-US" dirty="0"/>
              <a:t>manually using next function (.__next__() method)</a:t>
            </a:r>
          </a:p>
        </p:txBody>
      </p:sp>
    </p:spTree>
    <p:extLst>
      <p:ext uri="{BB962C8B-B14F-4D97-AF65-F5344CB8AC3E}">
        <p14:creationId xmlns:p14="http://schemas.microsoft.com/office/powerpoint/2010/main" val="422522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Iterator – lazy collection of elements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/>
          <a:lstStyle/>
          <a:p>
            <a:r>
              <a:rPr lang="en-US" dirty="0"/>
              <a:t>a = [ 1/(x-5) for x in range(10) ]</a:t>
            </a:r>
          </a:p>
          <a:p>
            <a:r>
              <a:rPr lang="en-US" dirty="0"/>
              <a:t>b = ( 1/(x-5) for x in range(10) )</a:t>
            </a:r>
          </a:p>
        </p:txBody>
      </p:sp>
    </p:spTree>
    <p:extLst>
      <p:ext uri="{BB962C8B-B14F-4D97-AF65-F5344CB8AC3E}">
        <p14:creationId xmlns:p14="http://schemas.microsoft.com/office/powerpoint/2010/main" val="6005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vs iterator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>
            <a:normAutofit/>
          </a:bodyPr>
          <a:lstStyle/>
          <a:p>
            <a:r>
              <a:rPr lang="en-US" dirty="0"/>
              <a:t>.__</a:t>
            </a:r>
            <a:r>
              <a:rPr lang="en-US" dirty="0" err="1"/>
              <a:t>iter</a:t>
            </a:r>
            <a:r>
              <a:rPr lang="en-US" dirty="0"/>
              <a:t>__() method (list, range, tuple, etc.)</a:t>
            </a:r>
          </a:p>
          <a:p>
            <a:endParaRPr lang="en-US" dirty="0"/>
          </a:p>
          <a:p>
            <a:r>
              <a:rPr lang="en-US" dirty="0"/>
              <a:t>.__</a:t>
            </a:r>
            <a:r>
              <a:rPr lang="en-US" dirty="0" err="1"/>
              <a:t>iter</a:t>
            </a:r>
            <a:r>
              <a:rPr lang="en-US" dirty="0"/>
              <a:t>__() and .__next__() method (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any_iterable</a:t>
            </a:r>
            <a:r>
              <a:rPr lang="en-US" dirty="0"/>
              <a:t>), map, filter, zip, etc.)</a:t>
            </a:r>
          </a:p>
        </p:txBody>
      </p:sp>
    </p:spTree>
    <p:extLst>
      <p:ext uri="{BB962C8B-B14F-4D97-AF65-F5344CB8AC3E}">
        <p14:creationId xmlns:p14="http://schemas.microsoft.com/office/powerpoint/2010/main" val="301645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iterator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825625"/>
            <a:ext cx="11530940" cy="4351338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myiter</a:t>
            </a:r>
            <a:r>
              <a:rPr lang="en-US" dirty="0"/>
              <a:t>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pass</a:t>
            </a:r>
          </a:p>
          <a:p>
            <a:r>
              <a:rPr lang="en-US" dirty="0"/>
              <a:t>  def __</a:t>
            </a:r>
            <a:r>
              <a:rPr lang="en-US" dirty="0" err="1"/>
              <a:t>iter</a:t>
            </a:r>
            <a:r>
              <a:rPr lang="en-US" dirty="0"/>
              <a:t>__(self):</a:t>
            </a:r>
          </a:p>
          <a:p>
            <a:r>
              <a:rPr lang="en-US" dirty="0"/>
              <a:t>    return self</a:t>
            </a:r>
          </a:p>
          <a:p>
            <a:r>
              <a:rPr lang="en-US" dirty="0"/>
              <a:t>  def __next__(self):</a:t>
            </a:r>
          </a:p>
          <a:p>
            <a:r>
              <a:rPr lang="en-US" dirty="0"/>
              <a:t>    return 1</a:t>
            </a:r>
          </a:p>
        </p:txBody>
      </p:sp>
    </p:spTree>
    <p:extLst>
      <p:ext uri="{BB962C8B-B14F-4D97-AF65-F5344CB8AC3E}">
        <p14:creationId xmlns:p14="http://schemas.microsoft.com/office/powerpoint/2010/main" val="260204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913</Words>
  <Application>Microsoft Macintosh PowerPoint</Application>
  <PresentationFormat>Widescreen</PresentationFormat>
  <Paragraphs>141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Iterators</vt:lpstr>
      <vt:lpstr>Python interview questions</vt:lpstr>
      <vt:lpstr>David Beazley lecture</vt:lpstr>
      <vt:lpstr>Python2 vs Python3</vt:lpstr>
      <vt:lpstr>Python3</vt:lpstr>
      <vt:lpstr>Iteration is a general term for taking each item of something, one after another.</vt:lpstr>
      <vt:lpstr>Iterator – lazy collection of elements</vt:lpstr>
      <vt:lpstr>iterable vs iterator</vt:lpstr>
      <vt:lpstr>class iterator</vt:lpstr>
      <vt:lpstr>iterator vs generator</vt:lpstr>
      <vt:lpstr>iterable vs iterator vs generator</vt:lpstr>
      <vt:lpstr>iterable vs iterator vs generator</vt:lpstr>
      <vt:lpstr>for loop</vt:lpstr>
      <vt:lpstr>list index</vt:lpstr>
      <vt:lpstr>generator</vt:lpstr>
      <vt:lpstr>generator is disposable, iterator too</vt:lpstr>
      <vt:lpstr>generator is finite or infinite</vt:lpstr>
      <vt:lpstr>David Beazley</vt:lpstr>
      <vt:lpstr>yield</vt:lpstr>
      <vt:lpstr>itertools</vt:lpstr>
      <vt:lpstr>Functional programming</vt:lpstr>
      <vt:lpstr>Other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1</dc:title>
  <dc:creator>Matvei Neliubov</dc:creator>
  <cp:lastModifiedBy>Osmanov, Rasul (Ext)</cp:lastModifiedBy>
  <cp:revision>60</cp:revision>
  <dcterms:created xsi:type="dcterms:W3CDTF">2018-07-26T11:29:14Z</dcterms:created>
  <dcterms:modified xsi:type="dcterms:W3CDTF">2021-02-11T08:03:39Z</dcterms:modified>
</cp:coreProperties>
</file>