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70" r:id="rId10"/>
    <p:sldId id="271" r:id="rId11"/>
    <p:sldId id="281" r:id="rId12"/>
    <p:sldId id="266" r:id="rId13"/>
    <p:sldId id="267" r:id="rId14"/>
    <p:sldId id="282" r:id="rId15"/>
    <p:sldId id="274" r:id="rId16"/>
    <p:sldId id="268" r:id="rId17"/>
    <p:sldId id="269" r:id="rId18"/>
    <p:sldId id="272" r:id="rId19"/>
    <p:sldId id="273" r:id="rId20"/>
    <p:sldId id="275" r:id="rId21"/>
    <p:sldId id="277" r:id="rId22"/>
    <p:sldId id="276" r:id="rId23"/>
    <p:sldId id="280" r:id="rId24"/>
    <p:sldId id="262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4"/>
    <p:restoredTop sz="94681"/>
  </p:normalViewPr>
  <p:slideViewPr>
    <p:cSldViewPr snapToGrid="0" snapToObjects="1">
      <p:cViewPr varScale="1">
        <p:scale>
          <a:sx n="56" d="100"/>
          <a:sy n="5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4B84-721B-6B40-87C0-1CE2D9FDC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4EDC1-75B6-8A42-90AA-F8187DBE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4FB-DA79-FE49-BD26-EDD20DDD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B523-1E1C-ED44-B3DD-73A117D8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38B4-0E63-6F4A-919E-CBA81514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9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38E3-E45C-6B4C-8504-7CFFBD19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BA637-8E97-B944-B0C6-32D301BA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00BF1-81B6-8846-831B-2F7C51D7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F1DC-BF3F-F643-8A1C-16CD9DB4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487E3-0BC9-324A-BAB0-E5F96551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1EBFB-C723-A642-9D56-6376BCACF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0185C-72C5-074A-B300-EDE0435B0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A8934-79E3-9743-9AFC-ED7DD1AA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4464-A9DD-4D46-B8C9-363372CB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6330-D64D-3C4A-A5B2-D87A9B9B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676E-B02E-8540-A0CC-242546DE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06FC-4569-E44C-9B3E-298797B5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E517-DA79-444E-9B60-9800051A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E5CE-8847-5349-89CF-1B3F4A0F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3C28-FB09-9443-9718-20EBFEB4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E287-40CD-384E-BC92-66107C75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A46F2-DAD2-BF4B-BB2F-784A0D0B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84E0-DFA7-5A4E-8B9B-BE86A888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C4DD-D189-6D40-A136-9C2542B0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5680-3BEF-454E-B2E8-D2317F96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9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618B-227A-864B-9967-F9C018D4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8016-ED6E-0741-B14E-4D66C067F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90C3F-7C00-894A-9950-E4502706D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6EE7A-3BA9-3040-B60A-7303EEEE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DED43-95EC-3144-BAD2-1B94279E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F2441-7B04-5442-B829-5A1C022B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C595-7C08-B040-B509-4AAC1B16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5469-F93F-0F41-8579-0661F0BEA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28505-D1A4-D944-8A4D-00EA8813E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6CD95-E206-BD41-B135-D0DE9A2CC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6724B-09C1-E740-BF5F-9D4E3CA77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E6D30-7436-D448-B246-5C60A747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23FCD-3603-E24E-8527-11534426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A8588-7077-6A4B-9A7B-5E2C67A4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B1BD-89E3-904C-B2C3-7E824D27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C3561-4ACC-7D4F-A170-08A6719E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02700-FDC4-C24B-A838-C85B33D9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EA8EF-1113-0D41-95CE-D6CECD65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E287B-70C6-3249-8132-5876934E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38E88-DF2E-2C40-9642-B6DB0A58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382E4-33E3-144D-BC22-6F904E1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BF76-0B14-4940-A6F0-760BE30F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01B4-FF0B-D74E-AD4D-E573B17F7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04338-A039-CE45-BD9C-A80A01F64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0327C-EDEE-6C43-9904-149F692D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4DED6-19B2-CD43-9054-D4A4CAD8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E1D90-D00E-D144-B47B-9E28993F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3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0B08-51A0-7448-A485-E6110555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CC226-56C6-0C47-8E35-5754F7DEB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31E48-9355-A148-8B70-9057DA009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F997A-9D35-7543-B961-ACC4D4A7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36007-C19D-3D48-8D34-EF8180A9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1A3D-18E9-264B-996D-FD7B9DD6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0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5A8F2-7307-6E43-A9DE-44676A53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5878D-86E4-8A43-B7C5-C0BE83488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BF39-E68F-4D45-8F44-CD46F4CEB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9B3EB-D358-EA42-A3C0-9CF96C71327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4135-4168-0642-A2CD-4A5614589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F2A2-D9B9-F448-AB77-B005870EA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7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academy.com/blog/linux/introduction-using-diff-and-patc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rcurial_(software)" TargetMode="External"/><Relationship Id="rId3" Type="http://schemas.openxmlformats.org/officeDocument/2006/relationships/hyperlink" Target="https://en.wikipedia.org/wiki/Source_Code_Control_System" TargetMode="External"/><Relationship Id="rId7" Type="http://schemas.openxmlformats.org/officeDocument/2006/relationships/hyperlink" Target="https://en.wikipedia.org/wiki/Git" TargetMode="External"/><Relationship Id="rId2" Type="http://schemas.openxmlformats.org/officeDocument/2006/relationships/hyperlink" Target="https://en.wikipedia.org/wiki/Revision_Control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itKeeper" TargetMode="External"/><Relationship Id="rId5" Type="http://schemas.openxmlformats.org/officeDocument/2006/relationships/hyperlink" Target="https://en.wikipedia.org/wiki/Subversion_(software)" TargetMode="External"/><Relationship Id="rId4" Type="http://schemas.openxmlformats.org/officeDocument/2006/relationships/hyperlink" Target="https://en.wikipedia.org/wiki/Concurrent_Versions_Syste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orasul/bash-scripts" TargetMode="External"/><Relationship Id="rId2" Type="http://schemas.openxmlformats.org/officeDocument/2006/relationships/hyperlink" Target="https://github.com/orasul/bash-scrip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rasul/workspace/bash-scrip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F123-1ABC-6943-911D-07C8B1D74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0125C-8E00-6946-AD47-9DA1E6A2F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256979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E433-F6E2-7743-9035-1C0FFED3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snapshots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876B0-295D-6D42-A01F-BBE3D4A35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6831"/>
            <a:ext cx="10511402" cy="4667062"/>
          </a:xfrm>
        </p:spPr>
      </p:pic>
    </p:spTree>
    <p:extLst>
      <p:ext uri="{BB962C8B-B14F-4D97-AF65-F5344CB8AC3E}">
        <p14:creationId xmlns:p14="http://schemas.microsoft.com/office/powerpoint/2010/main" val="112730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A218-5266-F44A-8523-54591056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stages (trees)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E4783-7AA1-BF4C-AAA2-B12DBD8C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HEAD – last commit snapshot (parent for the next commit)</a:t>
            </a:r>
          </a:p>
          <a:p>
            <a:r>
              <a:rPr lang="en-US" dirty="0"/>
              <a:t>Index – proposed next commit snapshot (added, tracked files + HEAD)</a:t>
            </a:r>
          </a:p>
          <a:p>
            <a:r>
              <a:rPr lang="en-US" dirty="0"/>
              <a:t>Working Directory – unpacked HEAD snapshot + changed and not tracked files, sandbox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Page 251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1658C-4740-EC4B-B870-5CB14022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51" y="3170712"/>
            <a:ext cx="3261841" cy="30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87535" cy="4351338"/>
          </a:xfrm>
        </p:spPr>
        <p:txBody>
          <a:bodyPr/>
          <a:lstStyle/>
          <a:p>
            <a:r>
              <a:rPr lang="en-US" dirty="0"/>
              <a:t>git push</a:t>
            </a:r>
          </a:p>
          <a:p>
            <a:r>
              <a:rPr lang="en-US" dirty="0"/>
              <a:t>git pull</a:t>
            </a:r>
          </a:p>
          <a:p>
            <a:r>
              <a:rPr lang="en-US" dirty="0"/>
              <a:t>git fetch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D1EF24-22FB-5949-8087-6A04CC56B63D}"/>
              </a:ext>
            </a:extLst>
          </p:cNvPr>
          <p:cNvSpPr txBox="1">
            <a:spLocks/>
          </p:cNvSpPr>
          <p:nvPr/>
        </p:nvSpPr>
        <p:spPr>
          <a:xfrm>
            <a:off x="4334494" y="1825625"/>
            <a:ext cx="70193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remote –v</a:t>
            </a:r>
          </a:p>
          <a:p>
            <a:r>
              <a:rPr lang="en-US" dirty="0"/>
              <a:t>git remote add backup-repo file://…...</a:t>
            </a:r>
          </a:p>
          <a:p>
            <a:r>
              <a:rPr lang="en-US" dirty="0"/>
              <a:t>git remote rm </a:t>
            </a:r>
            <a:r>
              <a:rPr lang="en-US" dirty="0" err="1"/>
              <a:t>antoher</a:t>
            </a:r>
            <a:r>
              <a:rPr lang="en-US" dirty="0"/>
              <a:t>-repo</a:t>
            </a:r>
          </a:p>
          <a:p>
            <a:r>
              <a:rPr lang="en-US" dirty="0"/>
              <a:t>git remote rename another-repo main</a:t>
            </a:r>
          </a:p>
          <a:p>
            <a:endParaRPr lang="en-US" dirty="0"/>
          </a:p>
          <a:p>
            <a:r>
              <a:rPr lang="en-US" dirty="0"/>
              <a:t>git pull == git fetch &amp;&amp; git merge</a:t>
            </a:r>
          </a:p>
        </p:txBody>
      </p:sp>
    </p:spTree>
    <p:extLst>
      <p:ext uri="{BB962C8B-B14F-4D97-AF65-F5344CB8AC3E}">
        <p14:creationId xmlns:p14="http://schemas.microsoft.com/office/powerpoint/2010/main" val="363257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modify last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commit -m “Added feature”</a:t>
            </a:r>
          </a:p>
          <a:p>
            <a:r>
              <a:rPr lang="en-US" dirty="0"/>
              <a:t>git add </a:t>
            </a:r>
            <a:r>
              <a:rPr lang="en-US" dirty="0" err="1"/>
              <a:t>my_file</a:t>
            </a:r>
            <a:endParaRPr lang="en-US" dirty="0"/>
          </a:p>
          <a:p>
            <a:r>
              <a:rPr lang="en-US" dirty="0"/>
              <a:t>git commit --amend</a:t>
            </a:r>
          </a:p>
          <a:p>
            <a:endParaRPr lang="en-US" dirty="0"/>
          </a:p>
          <a:p>
            <a:r>
              <a:rPr lang="en-US" dirty="0"/>
              <a:t>git add .</a:t>
            </a:r>
          </a:p>
          <a:p>
            <a:r>
              <a:rPr lang="en-US" dirty="0"/>
              <a:t>git reset HEAD </a:t>
            </a:r>
            <a:r>
              <a:rPr lang="en-US" dirty="0" err="1"/>
              <a:t>my_file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checkout -- </a:t>
            </a:r>
            <a:r>
              <a:rPr lang="en-US" dirty="0" err="1"/>
              <a:t>my_file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5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3519-8196-E246-A3BC-8468B816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log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F853-D2C4-CD49-A8DB-C4A51C8C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log</a:t>
            </a:r>
          </a:p>
          <a:p>
            <a:r>
              <a:rPr lang="en-US" dirty="0"/>
              <a:t>git log –p</a:t>
            </a:r>
          </a:p>
          <a:p>
            <a:r>
              <a:rPr lang="en-US" dirty="0"/>
              <a:t>git log --</a:t>
            </a:r>
            <a:r>
              <a:rPr lang="en-US" dirty="0" err="1"/>
              <a:t>oneline</a:t>
            </a:r>
            <a:endParaRPr lang="en-US" dirty="0"/>
          </a:p>
          <a:p>
            <a:r>
              <a:rPr lang="en-US" dirty="0"/>
              <a:t>git log --</a:t>
            </a:r>
            <a:r>
              <a:rPr lang="en-US" dirty="0" err="1"/>
              <a:t>oneline</a:t>
            </a:r>
            <a:r>
              <a:rPr lang="en-US" dirty="0"/>
              <a:t> --decorate --graph –all</a:t>
            </a:r>
          </a:p>
          <a:p>
            <a:r>
              <a:rPr lang="en-US" dirty="0"/>
              <a:t>git log --pretty=format:"%</a:t>
            </a:r>
            <a:r>
              <a:rPr lang="en-US" dirty="0" err="1"/>
              <a:t>cn</a:t>
            </a:r>
            <a:r>
              <a:rPr lang="en-US" dirty="0"/>
              <a:t> committed %h on %cd”</a:t>
            </a:r>
          </a:p>
          <a:p>
            <a:r>
              <a:rPr lang="en-US" dirty="0"/>
              <a:t>git log -3</a:t>
            </a:r>
          </a:p>
          <a:p>
            <a:r>
              <a:rPr lang="en-US" dirty="0"/>
              <a:t>git log -- </a:t>
            </a:r>
            <a:r>
              <a:rPr lang="en-US" dirty="0" err="1"/>
              <a:t>script.py</a:t>
            </a:r>
            <a:r>
              <a:rPr lang="en-US" dirty="0"/>
              <a:t> </a:t>
            </a:r>
            <a:r>
              <a:rPr lang="en-US" dirty="0" err="1"/>
              <a:t>random.py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F328-D45A-7B4E-884E-1A25BB05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162A-BFA1-EA4C-92D5-2F5734B9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Automerge</a:t>
            </a:r>
            <a:endParaRPr lang="en-US" dirty="0"/>
          </a:p>
          <a:p>
            <a:r>
              <a:rPr lang="en-US" dirty="0"/>
              <a:t>git merge &lt;%= </a:t>
            </a:r>
            <a:r>
              <a:rPr lang="en-US" dirty="0" err="1"/>
              <a:t>branchname</a:t>
            </a:r>
            <a:r>
              <a:rPr lang="en-US" dirty="0"/>
              <a:t> %&gt;</a:t>
            </a:r>
          </a:p>
          <a:p>
            <a:endParaRPr lang="en-US" dirty="0"/>
          </a:p>
          <a:p>
            <a:r>
              <a:rPr lang="en-US" dirty="0"/>
              <a:t>(master) git merge development</a:t>
            </a:r>
          </a:p>
          <a:p>
            <a:r>
              <a:rPr lang="en-US" dirty="0"/>
              <a:t>(development) git merge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1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cherry-pick vs revert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cherry-pick 33436653b2f0a799c5f9cd67def148175d385e02</a:t>
            </a:r>
          </a:p>
          <a:p>
            <a:r>
              <a:rPr lang="en-US" dirty="0"/>
              <a:t>git revert e2ce4d14fe0f992255b6f25fb47e16ccac13ad2d</a:t>
            </a:r>
          </a:p>
          <a:p>
            <a:r>
              <a:rPr lang="en-US" dirty="0"/>
              <a:t>git revert -m 1 HEAD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3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checkout specific 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33436653b2f0a799c5f9cd67def148175d385e02</a:t>
            </a:r>
          </a:p>
          <a:p>
            <a:endParaRPr lang="en-US" dirty="0"/>
          </a:p>
          <a:p>
            <a:r>
              <a:rPr lang="en-US" dirty="0"/>
              <a:t>Move HEAD to specific snapshot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4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CDA6-2A50-3F4B-865B-9F64F377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5301-5B64-DD4A-8143-304EA067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branch</a:t>
            </a:r>
          </a:p>
          <a:p>
            <a:r>
              <a:rPr lang="en-US" dirty="0"/>
              <a:t>git branch -a</a:t>
            </a:r>
          </a:p>
          <a:p>
            <a:r>
              <a:rPr lang="en-US" dirty="0"/>
              <a:t>git checkout -b &lt;new-branch-name&gt;</a:t>
            </a:r>
          </a:p>
          <a:p>
            <a:r>
              <a:rPr lang="en-US" dirty="0"/>
              <a:t>git branch &lt;new-branch-name&gt;</a:t>
            </a:r>
          </a:p>
          <a:p>
            <a:r>
              <a:rPr lang="en-US" dirty="0"/>
              <a:t>git branch -d &lt;do-not-need-this-branch-any-more&gt;</a:t>
            </a:r>
          </a:p>
        </p:txBody>
      </p:sp>
    </p:spTree>
    <p:extLst>
      <p:ext uri="{BB962C8B-B14F-4D97-AF65-F5344CB8AC3E}">
        <p14:creationId xmlns:p14="http://schemas.microsoft.com/office/powerpoint/2010/main" val="353230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B364-DDE7-C641-96B4-157F5A81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5184-70A2-0744-A27F-279A7775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-b feature-42</a:t>
            </a:r>
          </a:p>
          <a:p>
            <a:r>
              <a:rPr lang="en-US" dirty="0"/>
              <a:t>git add ; git commit ; git add ; git commit</a:t>
            </a:r>
          </a:p>
          <a:p>
            <a:r>
              <a:rPr lang="en-US" dirty="0"/>
              <a:t>git checkout master</a:t>
            </a:r>
          </a:p>
          <a:p>
            <a:r>
              <a:rPr lang="en-US" dirty="0"/>
              <a:t>git merge feature-42</a:t>
            </a:r>
          </a:p>
          <a:p>
            <a:r>
              <a:rPr lang="en-US" dirty="0"/>
              <a:t>git -d feature-42</a:t>
            </a:r>
          </a:p>
        </p:txBody>
      </p:sp>
    </p:spTree>
    <p:extLst>
      <p:ext uri="{BB962C8B-B14F-4D97-AF65-F5344CB8AC3E}">
        <p14:creationId xmlns:p14="http://schemas.microsoft.com/office/powerpoint/2010/main" val="392754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AFBB-53E3-6E46-AD72-9B5458E8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and 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6FD2-8F12-E245-B3B2-61F321F0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 file1 file2 &gt; file2.patch</a:t>
            </a:r>
          </a:p>
          <a:p>
            <a:r>
              <a:rPr lang="en-US" dirty="0"/>
              <a:t>patch file2 file2.patch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https://linuxacademy.com/blog/linux/introduction-using-diff-and-patch/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87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0C98-EEE1-E145-94C8-5316E5A2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 branch; hotfix from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0181-318C-F44F-B3E5-9E252F93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-b feature-42</a:t>
            </a:r>
          </a:p>
          <a:p>
            <a:r>
              <a:rPr lang="en-US" dirty="0"/>
              <a:t>git add ; git commit ; git add ; git commit</a:t>
            </a:r>
          </a:p>
          <a:p>
            <a:r>
              <a:rPr lang="en-US" dirty="0"/>
              <a:t>git merge master ; git add ; git commit ; git add ; git commit</a:t>
            </a:r>
          </a:p>
          <a:p>
            <a:r>
              <a:rPr lang="en-US" dirty="0"/>
              <a:t>git checkout master</a:t>
            </a:r>
          </a:p>
          <a:p>
            <a:r>
              <a:rPr lang="en-US" dirty="0"/>
              <a:t>git merge feature-42</a:t>
            </a:r>
          </a:p>
          <a:p>
            <a:r>
              <a:rPr lang="en-US" dirty="0"/>
              <a:t>git -d feature-42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715951B-489C-DA48-A692-7061A118E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4488" y="3336410"/>
            <a:ext cx="4687278" cy="33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72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3DF8-C847-F347-BD1F-41548C0C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9150-1482-2648-B387-AAC5532E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-b </a:t>
            </a:r>
            <a:r>
              <a:rPr lang="en-US" dirty="0" err="1"/>
              <a:t>feature_branch</a:t>
            </a:r>
            <a:r>
              <a:rPr lang="en-US" dirty="0"/>
              <a:t> master</a:t>
            </a:r>
          </a:p>
          <a:p>
            <a:r>
              <a:rPr lang="en-US" dirty="0"/>
              <a:t>git commit -a -m "Adds new feature”</a:t>
            </a:r>
          </a:p>
          <a:p>
            <a:r>
              <a:rPr lang="en-US" dirty="0"/>
              <a:t>git rebase master</a:t>
            </a:r>
          </a:p>
          <a:p>
            <a:endParaRPr lang="en-US" dirty="0"/>
          </a:p>
          <a:p>
            <a:r>
              <a:rPr lang="en-US" dirty="0"/>
              <a:t>git rebase --onto &lt;</a:t>
            </a:r>
            <a:r>
              <a:rPr lang="en-US" dirty="0" err="1"/>
              <a:t>newbase</a:t>
            </a:r>
            <a:r>
              <a:rPr lang="en-US" dirty="0"/>
              <a:t>&gt; &lt;</a:t>
            </a:r>
            <a:r>
              <a:rPr lang="en-US" dirty="0" err="1"/>
              <a:t>oldbase</a:t>
            </a:r>
            <a:r>
              <a:rPr lang="en-US" dirty="0"/>
              <a:t>&gt;</a:t>
            </a:r>
          </a:p>
          <a:p>
            <a:r>
              <a:rPr lang="en-US" dirty="0"/>
              <a:t>git rebase --onto master </a:t>
            </a:r>
            <a:r>
              <a:rPr lang="en-US" dirty="0" err="1"/>
              <a:t>featureA</a:t>
            </a:r>
            <a:r>
              <a:rPr lang="en-US" dirty="0"/>
              <a:t> feature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2DEF797-3F1F-EC45-93AF-B597A3DE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476" y="1077950"/>
            <a:ext cx="5548279" cy="37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6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DB18-5CDF-A242-A617-4BF945E7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C1F0-F56E-5B42-AB48-8ACA563B4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 Flow</a:t>
            </a:r>
          </a:p>
          <a:p>
            <a:r>
              <a:rPr lang="en-US" b="1" dirty="0"/>
              <a:t>GitHub Flow</a:t>
            </a:r>
          </a:p>
          <a:p>
            <a:r>
              <a:rPr lang="en-US" b="1" dirty="0"/>
              <a:t>GitLab Flow</a:t>
            </a:r>
          </a:p>
          <a:p>
            <a:r>
              <a:rPr lang="en-US" b="1" dirty="0"/>
              <a:t>One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44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F317-D2FF-E342-92C7-BBE81C6D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247B-5E18-7742-AFA4-6AD2B6AF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pre-commit</a:t>
            </a:r>
          </a:p>
          <a:p>
            <a:r>
              <a:rPr lang="en-US" dirty="0"/>
              <a:t>prepare-commit-msg</a:t>
            </a:r>
          </a:p>
          <a:p>
            <a:r>
              <a:rPr lang="en-US" dirty="0"/>
              <a:t>commit-msg</a:t>
            </a:r>
          </a:p>
          <a:p>
            <a:r>
              <a:rPr lang="en-US" dirty="0"/>
              <a:t>post-commit</a:t>
            </a:r>
          </a:p>
          <a:p>
            <a:r>
              <a:rPr lang="en-US" dirty="0"/>
              <a:t>post-checkout</a:t>
            </a:r>
          </a:p>
          <a:p>
            <a:r>
              <a:rPr lang="en-US" dirty="0"/>
              <a:t>pre-rebase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3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EA3F-D523-FD4E-9470-A9893E5B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hostings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9BC6-E0D9-C943-8A98-6284605E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https://bitbucket.org</a:t>
            </a:r>
            <a:endParaRPr lang="en-US" dirty="0"/>
          </a:p>
          <a:p>
            <a:r>
              <a:rPr lang="en-US" dirty="0">
                <a:hlinkClick r:id="rId3"/>
              </a:rPr>
              <a:t>https://github.com</a:t>
            </a:r>
            <a:endParaRPr lang="en-US" dirty="0"/>
          </a:p>
          <a:p>
            <a:r>
              <a:rPr lang="en-US" dirty="0">
                <a:hlinkClick r:id="rId4"/>
              </a:rPr>
              <a:t>https://gitlab.com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19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0ACFD-ADCC-304A-991A-DF85643D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8769"/>
            <a:ext cx="10515600" cy="54881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93518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8841-D0A5-3E43-A478-095190DB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F9B6-0B4E-1F43-959E-2264EFD04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62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Local:</a:t>
            </a:r>
          </a:p>
          <a:p>
            <a:r>
              <a:rPr lang="en-US" dirty="0">
                <a:hlinkClick r:id="rId2"/>
              </a:rPr>
              <a:t>Revision Control System</a:t>
            </a:r>
            <a:r>
              <a:rPr lang="en-US" dirty="0"/>
              <a:t> RCS</a:t>
            </a:r>
          </a:p>
          <a:p>
            <a:r>
              <a:rPr lang="en-US" dirty="0">
                <a:hlinkClick r:id="rId3"/>
              </a:rPr>
              <a:t>Source Code Control System</a:t>
            </a:r>
            <a:r>
              <a:rPr lang="en-US" dirty="0"/>
              <a:t> SCCS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F1DC8F-6270-4C48-B522-BAAE40DF7914}"/>
              </a:ext>
            </a:extLst>
          </p:cNvPr>
          <p:cNvSpPr txBox="1">
            <a:spLocks/>
          </p:cNvSpPr>
          <p:nvPr/>
        </p:nvSpPr>
        <p:spPr>
          <a:xfrm>
            <a:off x="4361214" y="1825625"/>
            <a:ext cx="34962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Client-Server:</a:t>
            </a:r>
          </a:p>
          <a:p>
            <a:r>
              <a:rPr lang="en-US" dirty="0">
                <a:hlinkClick r:id="rId4" tooltip="Concurrent Versions System"/>
              </a:rPr>
              <a:t>Concurrent Versions System</a:t>
            </a:r>
            <a:r>
              <a:rPr lang="en-US" dirty="0"/>
              <a:t> (CVS)</a:t>
            </a:r>
          </a:p>
          <a:p>
            <a:r>
              <a:rPr lang="en-US" dirty="0">
                <a:hlinkClick r:id="rId5" tooltip="Subversion (software)"/>
              </a:rPr>
              <a:t>Subversion</a:t>
            </a:r>
            <a:r>
              <a:rPr lang="en-US" dirty="0"/>
              <a:t> (SVN)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1B1905-3948-5E4C-AD61-3E65F822CA7A}"/>
              </a:ext>
            </a:extLst>
          </p:cNvPr>
          <p:cNvSpPr txBox="1">
            <a:spLocks/>
          </p:cNvSpPr>
          <p:nvPr/>
        </p:nvSpPr>
        <p:spPr>
          <a:xfrm>
            <a:off x="7884228" y="1825625"/>
            <a:ext cx="34962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Distributed:</a:t>
            </a:r>
          </a:p>
          <a:p>
            <a:r>
              <a:rPr lang="en-US" dirty="0">
                <a:hlinkClick r:id="rId6"/>
              </a:rPr>
              <a:t>BitKeeper</a:t>
            </a:r>
            <a:endParaRPr lang="en-US" dirty="0"/>
          </a:p>
          <a:p>
            <a:r>
              <a:rPr lang="en-US" dirty="0">
                <a:hlinkClick r:id="rId7" tooltip="Git"/>
              </a:rPr>
              <a:t>Git</a:t>
            </a:r>
            <a:endParaRPr lang="en-US" dirty="0"/>
          </a:p>
          <a:p>
            <a:r>
              <a:rPr lang="en-US" dirty="0">
                <a:hlinkClick r:id="rId8"/>
              </a:rPr>
              <a:t>Mercurial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9319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226A-65B4-374E-B6A8-F2698E10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4E07-8810-A548-A32B-D468444C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</a:t>
            </a:r>
            <a:r>
              <a:rPr lang="en-US" dirty="0" err="1"/>
              <a:t>BitKeeper</a:t>
            </a:r>
            <a:endParaRPr lang="en-US" dirty="0"/>
          </a:p>
          <a:p>
            <a:r>
              <a:rPr lang="en-US" dirty="0"/>
              <a:t>started by Linus Torvalds 2005</a:t>
            </a:r>
          </a:p>
          <a:p>
            <a:r>
              <a:rPr lang="en-US" dirty="0"/>
              <a:t>distributed version control system (each repository copy contains full history)</a:t>
            </a:r>
          </a:p>
          <a:p>
            <a:r>
              <a:rPr lang="en-US" dirty="0"/>
              <a:t>Git is fundamentally a content-addressable filesystem with a VCS user interface written on top of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0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B5AA-CB84-E042-96E9-4715D426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886C-0F40-A747-AC62-6E650D6E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ftp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13717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config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user.name</a:t>
            </a:r>
            <a:r>
              <a:rPr lang="en-US" dirty="0"/>
              <a:t> "John Doe”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johndoe@example.com</a:t>
            </a:r>
            <a:endParaRPr lang="en-US" dirty="0"/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emacs</a:t>
            </a:r>
          </a:p>
          <a:p>
            <a:pPr lvl="1"/>
            <a:r>
              <a:rPr lang="en-US" dirty="0"/>
              <a:t>git config --list</a:t>
            </a:r>
          </a:p>
          <a:p>
            <a:pPr lvl="1"/>
            <a:r>
              <a:rPr lang="en-US" dirty="0"/>
              <a:t>git config </a:t>
            </a:r>
            <a:r>
              <a:rPr lang="en-US" dirty="0" err="1"/>
              <a:t>user.name</a:t>
            </a:r>
            <a:endParaRPr lang="en-US" dirty="0"/>
          </a:p>
          <a:p>
            <a:r>
              <a:rPr lang="en-US" dirty="0"/>
              <a:t>configuration files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gitconfig</a:t>
            </a:r>
            <a:endParaRPr lang="en-US" dirty="0"/>
          </a:p>
          <a:p>
            <a:pPr lvl="1"/>
            <a:r>
              <a:rPr lang="en-US" dirty="0"/>
              <a:t>~/.</a:t>
            </a:r>
            <a:r>
              <a:rPr lang="en-US" dirty="0" err="1"/>
              <a:t>gitconfig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4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get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https://github.com/orasul/bash-scripts</a:t>
            </a: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git@github.com:orasul/bash-scripts</a:t>
            </a: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4"/>
              </a:rPr>
              <a:t>file://Users/rasul/workspace/bash-scripts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#New repository will be created in current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81650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Edit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file to Staged (prepare for commit)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(create snapshot)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echo “Hello” &gt;  file</a:t>
            </a:r>
          </a:p>
          <a:p>
            <a:pPr lvl="1"/>
            <a:r>
              <a:rPr lang="en-US" dirty="0"/>
              <a:t>git add file</a:t>
            </a:r>
          </a:p>
          <a:p>
            <a:pPr lvl="1"/>
            <a:r>
              <a:rPr lang="en-US" dirty="0"/>
              <a:t>git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104395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E433-F6E2-7743-9035-1C0FFED3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svn</a:t>
            </a:r>
            <a:r>
              <a:rPr lang="en-US" dirty="0"/>
              <a:t> </a:t>
            </a:r>
            <a:r>
              <a:rPr lang="en-US" dirty="0" err="1"/>
              <a:t>cvs</a:t>
            </a:r>
            <a:r>
              <a:rPr lang="en-US" dirty="0"/>
              <a:t> diff: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105D6-AE11-F64A-BBC0-3A79ECD30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932" y="1690687"/>
            <a:ext cx="10432552" cy="4632053"/>
          </a:xfrm>
        </p:spPr>
      </p:pic>
    </p:spTree>
    <p:extLst>
      <p:ext uri="{BB962C8B-B14F-4D97-AF65-F5344CB8AC3E}">
        <p14:creationId xmlns:p14="http://schemas.microsoft.com/office/powerpoint/2010/main" val="208756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651</Words>
  <Application>Microsoft Macintosh PowerPoint</Application>
  <PresentationFormat>Widescreen</PresentationFormat>
  <Paragraphs>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git</vt:lpstr>
      <vt:lpstr>diff and patch</vt:lpstr>
      <vt:lpstr>Version Control Software</vt:lpstr>
      <vt:lpstr>git</vt:lpstr>
      <vt:lpstr>Protocols</vt:lpstr>
      <vt:lpstr>git commands: configuration</vt:lpstr>
      <vt:lpstr>git commands: get repository</vt:lpstr>
      <vt:lpstr>git commands: commit</vt:lpstr>
      <vt:lpstr>svn cvs diff:</vt:lpstr>
      <vt:lpstr>git snapshots</vt:lpstr>
      <vt:lpstr>Three stages (trees)</vt:lpstr>
      <vt:lpstr>git commands: sync</vt:lpstr>
      <vt:lpstr>git commands: modify last commit</vt:lpstr>
      <vt:lpstr>git log commands</vt:lpstr>
      <vt:lpstr>git merge</vt:lpstr>
      <vt:lpstr>git commands: cherry-pick vs revert</vt:lpstr>
      <vt:lpstr>git commands: checkout specific snapshot</vt:lpstr>
      <vt:lpstr>git branches</vt:lpstr>
      <vt:lpstr>git feature branch</vt:lpstr>
      <vt:lpstr>git feature branch; hotfix from master</vt:lpstr>
      <vt:lpstr>git rebase</vt:lpstr>
      <vt:lpstr>git branching strategies</vt:lpstr>
      <vt:lpstr>git hooks</vt:lpstr>
      <vt:lpstr>GIT hostings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Osmanov, Rasul (Ext)</dc:creator>
  <cp:lastModifiedBy>Osmanov, Rasul (Ext)</cp:lastModifiedBy>
  <cp:revision>40</cp:revision>
  <dcterms:created xsi:type="dcterms:W3CDTF">2019-11-23T10:44:20Z</dcterms:created>
  <dcterms:modified xsi:type="dcterms:W3CDTF">2019-11-25T21:35:11Z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2019-11-23T10:44:26-0500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a3ae662c-d0f0-4606-b542-0000f77b9e68</vt:lpwstr>
  </property>
  <property fmtid="{D5CDD505-2E9C-101B-9397-08002B2CF9AE}" pid="8" name="MSIP_Label_4929bff8-5b33-42aa-95d2-28f72e792cb0_ContentBits">
    <vt:lpwstr>0</vt:lpwstr>
  </property>
</Properties>
</file>