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408" r:id="rId4"/>
    <p:sldId id="387" r:id="rId5"/>
    <p:sldId id="389" r:id="rId6"/>
    <p:sldId id="393" r:id="rId7"/>
    <p:sldId id="406" r:id="rId8"/>
    <p:sldId id="394" r:id="rId9"/>
    <p:sldId id="407" r:id="rId10"/>
    <p:sldId id="378" r:id="rId11"/>
    <p:sldId id="391" r:id="rId12"/>
    <p:sldId id="395" r:id="rId13"/>
    <p:sldId id="404" r:id="rId14"/>
    <p:sldId id="398" r:id="rId15"/>
    <p:sldId id="405" r:id="rId16"/>
    <p:sldId id="399" r:id="rId17"/>
    <p:sldId id="400" r:id="rId18"/>
    <p:sldId id="401" r:id="rId19"/>
    <p:sldId id="392" r:id="rId20"/>
    <p:sldId id="397" r:id="rId21"/>
    <p:sldId id="402" r:id="rId22"/>
    <p:sldId id="403" r:id="rId23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5"/>
    <p:restoredTop sz="92716"/>
  </p:normalViewPr>
  <p:slideViewPr>
    <p:cSldViewPr snapToGrid="0" snapToObjects="1">
      <p:cViewPr varScale="1">
        <p:scale>
          <a:sx n="105" d="100"/>
          <a:sy n="105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D7006-03F0-9046-9E77-9DE8F63CC96A}" type="datetimeFigureOut">
              <a:rPr lang="en-RU" smtClean="0"/>
              <a:t>02.12.2020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23262-70F8-F846-A993-7A1F3C54A37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41223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23262-70F8-F846-A993-7A1F3C54A37B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1143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1FA5-5A7A-B84D-BB0D-7726DCCEB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A90A1-3788-A049-B80E-AE9AE4558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FA96-30CE-DB47-B555-7AFBDEAE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02.12.2020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751E5-4A96-3E4F-A64D-50F4F991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B982A-C011-BB47-A2E1-4F00644C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3481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1DE1-606A-3641-BE35-A6E007CA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8A9E5-9CDE-A440-8C8B-49EE0DA97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3B89B-3BB0-874B-B012-4DF603A8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02.12.2020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E5CB1-9692-5C43-BD6C-09D1D5A1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B0818-FEF6-E442-A433-A42616AF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7222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67ECE-0574-B14A-B60D-4695488A1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73593-2916-F940-BDFF-44579F89C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378C1-DC88-8748-A253-9068E834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02.12.2020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6AD3F-E5F7-1C4B-B04E-C45C6A30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F447C-513D-D14F-8535-076118DE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4798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06149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 marL="742932" indent="-285744">
              <a:lnSpc>
                <a:spcPct val="120000"/>
              </a:lnSpc>
              <a:buSzPct val="100000"/>
              <a:buFont typeface="Arial"/>
              <a:buChar char="•"/>
              <a:defRPr sz="1600" baseline="0"/>
            </a:lvl2pPr>
            <a:lvl3pPr>
              <a:lnSpc>
                <a:spcPct val="120000"/>
              </a:lnSpc>
              <a:defRPr sz="1467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2076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9FF1-9A03-BC4E-B671-111C3641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38BE-8E5B-D64B-A0B0-209D697D7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8E0ED-7AEB-294A-84EC-686C294A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02.12.2020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6673-1C71-2A49-B2BF-6AAAF4BF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5E71A-0673-0D4F-919C-7D3BD675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4820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B9D7-646C-3C40-84FF-97D88CA3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BDAE4-8F9A-D749-898D-DCE0B509C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B843B-D175-AC4C-9E3B-8B4102D6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02.12.2020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CCE4A-7D01-F248-A4F3-9931A9C2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45352-6073-8E41-A494-FCD5C1E0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1937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AEA8-7844-1D40-A3F9-1550BAF2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216B-A8DF-784F-9BE2-080BEB63E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F5A13-4515-FE4E-BD1B-5C867B942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3B220-8D05-8345-A201-C7B4CCC0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02.12.2020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98ECE-8FD5-7649-8A63-B2D5CFB8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23721-6F4E-4C47-B2BA-4B5EBF8B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7672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EE8B-E5C5-2D44-A0DE-AF11B81D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0E898-1267-C048-8107-36D981DAC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26FD9-394C-3D4C-AD84-E6B5B692B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FF29A-A807-AF40-9DE9-899B68113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0D405-6C2B-A74B-BDAF-E12795B30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B942E-FA15-D74E-9F37-00151070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02.12.2020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C4CCF-0CF1-4842-B279-884CF13A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4DABB-9C3E-3C49-B619-FA3E1833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778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BCF1-D72C-9A4C-8BF8-F4D2F0AE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C736C-6C39-F442-BC43-DCF1EAEF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02.12.2020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261A4-0614-DD42-A6D4-195BF4E4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8549E-3C1D-594A-A589-CBCF4666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6832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4351C-C8D8-6644-AC89-04B57C8C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02.12.2020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F84E4-84A2-BF48-B498-F37317C2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0ABAB-78F2-6A48-AA59-F4136296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5956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2648-25DB-2940-BCFA-53CB5833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C1AA-2761-074D-B567-9BE5B4E43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39A9C-3BB1-4543-BF2E-D24EF8592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53EBE-9B8F-6740-89BF-68170C42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02.12.2020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5B125-570E-3C46-B121-40AB3389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D7365-BB47-0245-A2A1-CAD111B7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7617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3935-3B11-0C49-8356-4BD23AC2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8E45B-B164-FE45-B38D-7D433AB34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786E-0AA1-5E4F-A145-726C9B0CA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0F312-255A-E24C-B3D0-E6EA2C7D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02.12.2020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4EBBC-04EC-AD42-BD31-40D5F095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E4DE0-9A2F-1A44-B82B-F577AE54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5535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A1784-DF8A-AF45-95D0-3A6AE3F7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EA85-3F70-EB47-8945-1A0EF5762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AF0C-680C-C84C-9D81-114FCEE00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91C76-AA82-7C46-80D9-126AEF1F9BF6}" type="datetimeFigureOut">
              <a:rPr lang="en-RU" smtClean="0"/>
              <a:t>02.12.2020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1A17B-9338-EB4C-B95F-02C4F3151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8E692-968D-FF46-9CAD-2C44126D1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5723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AN_segment" TargetMode="External"/><Relationship Id="rId3" Type="http://schemas.openxmlformats.org/officeDocument/2006/relationships/image" Target="../media/image19.png"/><Relationship Id="rId7" Type="http://schemas.openxmlformats.org/officeDocument/2006/relationships/hyperlink" Target="https://en.wikipedia.org/wiki/Data_link_layer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Broadcasting_(computing)" TargetMode="External"/><Relationship Id="rId5" Type="http://schemas.openxmlformats.org/officeDocument/2006/relationships/hyperlink" Target="https://en.wikipedia.org/wiki/Node_(networking)" TargetMode="External"/><Relationship Id="rId4" Type="http://schemas.openxmlformats.org/officeDocument/2006/relationships/hyperlink" Target="https://en.wikipedia.org/wiki/Computer_network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1%D0%B5%D0%B3%D0%BC%D0%B5%D0%BD%D1%82_%D1%81%D0%B5%D1%82%D0%B8" TargetMode="External"/><Relationship Id="rId3" Type="http://schemas.openxmlformats.org/officeDocument/2006/relationships/image" Target="../media/image21.jpeg"/><Relationship Id="rId7" Type="http://schemas.openxmlformats.org/officeDocument/2006/relationships/hyperlink" Target="https://ru.wikipedia.org/wiki/%D0%9C%D0%B0%D1%80%D1%88%D1%80%D1%83%D1%82%D0%B8%D0%B7%D0%B0%D1%82%D0%BE%D1%80#cite_note-1" TargetMode="External"/><Relationship Id="rId12" Type="http://schemas.openxmlformats.org/officeDocument/2006/relationships/hyperlink" Target="https://ru.wikipedia.org/wiki/%D0%90%D0%B4%D0%BC%D0%B8%D0%BD%D0%B8%D1%81%D1%82%D1%80%D0%B0%D1%82%D0%BE%D1%80_%D0%B2%D1%8B%D1%87%D0%B8%D1%81%D0%BB%D0%B8%D1%82%D0%B5%D0%BB%D1%8C%D0%BD%D0%BE%D0%B9_%D1%81%D0%B5%D1%82%D0%B8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u.wikipedia.org/wiki/%D0%9C%D0%B5%D0%B6%D0%B4%D1%83%D0%BD%D0%B0%D1%80%D0%BE%D0%B4%D0%BD%D1%8B%D0%B9_%D1%84%D0%BE%D0%BD%D0%B5%D1%82%D0%B8%D1%87%D0%B5%D1%81%D0%BA%D0%B8%D0%B9_%D0%B0%D0%BB%D1%84%D0%B0%D0%B2%D0%B8%D1%82" TargetMode="External"/><Relationship Id="rId11" Type="http://schemas.openxmlformats.org/officeDocument/2006/relationships/hyperlink" Target="https://ru.wikipedia.org/wiki/%D0%A1%D0%B5%D1%82%D0%B5%D0%B2%D0%B0%D1%8F_%D1%82%D0%BE%D0%BF%D0%BE%D0%BB%D0%BE%D0%B3%D0%B8%D1%8F" TargetMode="External"/><Relationship Id="rId5" Type="http://schemas.openxmlformats.org/officeDocument/2006/relationships/hyperlink" Target="https://ru.wikipedia.org/wiki/%D0%90%D0%BD%D0%B3%D0%BB%D0%B8%D0%B9%D1%81%D0%BA%D0%B8%D0%B9_%D1%8F%D0%B7%D1%8B%D0%BA" TargetMode="External"/><Relationship Id="rId10" Type="http://schemas.openxmlformats.org/officeDocument/2006/relationships/hyperlink" Target="https://ru.wikipedia.org/wiki/%D0%9C%D0%B0%D1%80%D1%88%D1%80%D1%83%D1%82%D0%B8%D0%B7%D0%B0%D1%82%D0%BE%D1%80#cite_note-2" TargetMode="External"/><Relationship Id="rId4" Type="http://schemas.openxmlformats.org/officeDocument/2006/relationships/hyperlink" Target="https://ru.wikipedia.org/wiki/%D0%96%D0%B0%D1%80%D0%B3%D0%BE%D0%BD" TargetMode="External"/><Relationship Id="rId9" Type="http://schemas.openxmlformats.org/officeDocument/2006/relationships/hyperlink" Target="https://ru.wikipedia.org/wiki/%D0%A2%D0%B0%D0%B1%D0%BB%D0%B8%D1%86%D0%B0_%D0%BC%D0%B0%D1%80%D1%88%D1%80%D1%83%D1%82%D0%B8%D0%B7%D0%B0%D1%86%D0%B8%D0%B8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F%D0%B0%D0%BA%D0%B5%D1%82_%D0%B4%D0%B0%D0%BD%D0%BD%D1%8B%D1%85" TargetMode="External"/><Relationship Id="rId3" Type="http://schemas.openxmlformats.org/officeDocument/2006/relationships/hyperlink" Target="https://ru.wikipedia.org/wiki/%D0%A4%D0%B0%D0%B9%D0%BB" TargetMode="External"/><Relationship Id="rId7" Type="http://schemas.openxmlformats.org/officeDocument/2006/relationships/hyperlink" Target="https://ru.wikipedia.org/wiki/%D0%98%D0%BD%D1%82%D0%B5%D1%80%D1%84%D0%B5%D0%B9%D1%81" TargetMode="External"/><Relationship Id="rId2" Type="http://schemas.openxmlformats.org/officeDocument/2006/relationships/hyperlink" Target="https://ru.wikipedia.org/wiki/%D0%9C%D0%B0%D1%80%D1%88%D1%80%D1%83%D1%82%D0%B8%D0%B7%D0%B0%D1%86%D0%B8%D1%8F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u.wikipedia.org/wiki/%D0%A3%D0%B7%D0%B5%D0%BB_%D1%81%D0%B5%D1%82%D0%B8" TargetMode="External"/><Relationship Id="rId5" Type="http://schemas.openxmlformats.org/officeDocument/2006/relationships/hyperlink" Target="https://ru.wikipedia.org/wiki/%D0%9C%D0%B0%D1%80%D1%88%D1%80%D1%83%D1%82%D0%B8%D0%B7%D0%B0%D1%82%D0%BE%D1%80" TargetMode="External"/><Relationship Id="rId4" Type="http://schemas.openxmlformats.org/officeDocument/2006/relationships/hyperlink" Target="https://ru.wikipedia.org/wiki/%D0%91%D0%B0%D0%B7%D0%B0_%D0%B4%D0%B0%D0%BD%D0%BD%D1%8B%D1%85" TargetMode="External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if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tif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Autonomous_system_(Internet)#cite_note-1" TargetMode="External"/><Relationship Id="rId5" Type="http://schemas.openxmlformats.org/officeDocument/2006/relationships/hyperlink" Target="https://en.wikipedia.org/wiki/Routing" TargetMode="External"/><Relationship Id="rId4" Type="http://schemas.openxmlformats.org/officeDocument/2006/relationships/hyperlink" Target="https://en.wikipedia.org/wiki/Internet_protocol_addres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A%D0%BE%D0%BC%D0%BF%D1%8C%D1%8E%D1%82%D0%B5%D1%80%D0%BD%D0%B0%D1%8F_%D1%81%D0%B5%D1%82%D1%8C" TargetMode="External"/><Relationship Id="rId3" Type="http://schemas.openxmlformats.org/officeDocument/2006/relationships/hyperlink" Target="https://ru.wikipedia.org/wiki/%D0%9C%D0%B0%D1%80%D1%88%D1%80%D1%83%D1%82%D0%B8%D0%B7%D0%B0%D1%86%D0%B8%D1%8F" TargetMode="External"/><Relationship Id="rId7" Type="http://schemas.openxmlformats.org/officeDocument/2006/relationships/hyperlink" Target="https://ru.wikipedia.org/wiki/TCP/I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.wikipedia.org/wiki/%D0%A1%D1%82%D0%B5%D0%BA" TargetMode="External"/><Relationship Id="rId5" Type="http://schemas.openxmlformats.org/officeDocument/2006/relationships/hyperlink" Target="https://ru.wikipedia.org/wiki/%D0%9F%D1%80%D0%BE%D1%82%D0%BE%D0%BA%D0%BE%D0%BB%D1%8B_%D1%81%D0%B5%D1%82%D0%B5%D0%B2%D0%BE%D0%B3%D0%BE_%D1%83%D1%80%D0%BE%D0%B2%D0%BD%D1%8F" TargetMode="External"/><Relationship Id="rId10" Type="http://schemas.openxmlformats.org/officeDocument/2006/relationships/image" Target="../media/image1.jpeg"/><Relationship Id="rId4" Type="http://schemas.openxmlformats.org/officeDocument/2006/relationships/hyperlink" Target="https://ru.wikipedia.org/wiki/%D0%A1%D0%B5%D1%82%D0%B5%D0%B2%D0%BE%D0%B9_%D0%BF%D1%80%D0%BE%D1%82%D0%BE%D0%BA%D0%BE%D0%BB" TargetMode="External"/><Relationship Id="rId9" Type="http://schemas.openxmlformats.org/officeDocument/2006/relationships/hyperlink" Target="https://ru.wikipedia.org/wiki/%D0%98%D0%BD%D1%82%D0%B5%D1%80%D0%BD%D0%B5%D1%82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ternet_Control_Message_Protocol" TargetMode="External"/><Relationship Id="rId3" Type="http://schemas.openxmlformats.org/officeDocument/2006/relationships/hyperlink" Target="https://en.wikipedia.org/wiki/Internet_protocol_suite" TargetMode="External"/><Relationship Id="rId7" Type="http://schemas.openxmlformats.org/officeDocument/2006/relationships/hyperlink" Target="https://en.wikipedia.org/wiki/Host_(network)" TargetMode="External"/><Relationship Id="rId2" Type="http://schemas.openxmlformats.org/officeDocument/2006/relationships/hyperlink" Target="https://en.wikipedia.org/wiki/Communications_protoco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IP_address" TargetMode="External"/><Relationship Id="rId5" Type="http://schemas.openxmlformats.org/officeDocument/2006/relationships/hyperlink" Target="https://en.wikipedia.org/wiki/Router_(computing)" TargetMode="External"/><Relationship Id="rId4" Type="http://schemas.openxmlformats.org/officeDocument/2006/relationships/hyperlink" Target="https://en.wikipedia.org/wiki/Network_device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served_IP_addresses" TargetMode="External"/><Relationship Id="rId2" Type="http://schemas.openxmlformats.org/officeDocument/2006/relationships/hyperlink" Target="https://ru.wikipedia.org/wiki/IPv4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eg"/><Relationship Id="rId5" Type="http://schemas.openxmlformats.org/officeDocument/2006/relationships/hyperlink" Target="https://en.wikipedia.org/wiki/List_of_countries_by_IPv4_address_allocation" TargetMode="External"/><Relationship Id="rId4" Type="http://schemas.openxmlformats.org/officeDocument/2006/relationships/hyperlink" Target="https://en.wikipedia.org/wiki/List_of_assigned_/8_IPv4_address_blocks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C%D0%B0%D1%81%D0%BA%D0%B0_%D0%BF%D0%BE%D0%B4%D1%81%D0%B5%D1%82%D0%B8" TargetMode="External"/><Relationship Id="rId3" Type="http://schemas.openxmlformats.org/officeDocument/2006/relationships/image" Target="../media/image14.png"/><Relationship Id="rId7" Type="http://schemas.openxmlformats.org/officeDocument/2006/relationships/hyperlink" Target="https://ru.wikipedia.org/wiki/%D0%9A%D0%BB%D0%B0%D1%81%D1%81%D0%BE%D0%B2%D0%B0%D1%8F_%D0%B0%D0%B4%D1%80%D0%B5%D1%81%D0%B0%D1%86%D0%B8%D1%8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u.wikipedia.org/wiki/IP-%D0%B0%D0%B4%D1%80%D0%B5%D1%81" TargetMode="External"/><Relationship Id="rId5" Type="http://schemas.openxmlformats.org/officeDocument/2006/relationships/hyperlink" Target="https://ru.wikipedia.org/wiki/IP" TargetMode="External"/><Relationship Id="rId4" Type="http://schemas.openxmlformats.org/officeDocument/2006/relationships/hyperlink" Target="https://ru.wikipedia.org/wiki/%D0%90%D0%BD%D0%B3%D0%BB%D0%B8%D0%B9%D1%81%D0%BA%D0%B8%D0%B9_%D1%8F%D0%B7%D1%8B%D0%B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3969-4428-BD4E-91BC-778B22C2D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Сетевые технологии.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23177-E820-1B42-84F3-8078C58FF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TCP/IP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D0E6B-7515-2343-9ADB-30644051556E}"/>
              </a:ext>
            </a:extLst>
          </p:cNvPr>
          <p:cNvSpPr txBox="1"/>
          <p:nvPr/>
        </p:nvSpPr>
        <p:spPr>
          <a:xfrm>
            <a:off x="5595253" y="442991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3211531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Топологии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5E589C-8BCE-D34B-976F-61F2605C0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991" y="1066800"/>
            <a:ext cx="5063318" cy="3079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6C7C58-06FA-A54B-A65F-B67B1BB52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2688"/>
            <a:ext cx="7353300" cy="448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7A9B2B-91ED-FF48-959C-D335E948A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040" y="2258792"/>
            <a:ext cx="6648181" cy="404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6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Broadcast domain. Collision domain.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FDE3D-027C-0840-9116-ED635CF80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765300"/>
            <a:ext cx="5321300" cy="424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851D2C-5A57-FB4C-A08B-33C0B914B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405" y="1008888"/>
            <a:ext cx="5270500" cy="3746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753185-6BFF-A640-84B2-1DF37781B8EC}"/>
              </a:ext>
            </a:extLst>
          </p:cNvPr>
          <p:cNvSpPr txBox="1"/>
          <p:nvPr/>
        </p:nvSpPr>
        <p:spPr>
          <a:xfrm>
            <a:off x="6206837" y="5110448"/>
            <a:ext cx="5747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 </a:t>
            </a:r>
            <a:r>
              <a:rPr lang="en-GB" b="1" dirty="0"/>
              <a:t>broadcast domain</a:t>
            </a:r>
            <a:r>
              <a:rPr lang="en-GB" dirty="0"/>
              <a:t> is a logical division of a </a:t>
            </a:r>
            <a:r>
              <a:rPr lang="en-GB" dirty="0">
                <a:hlinkClick r:id="rId4" tooltip="Computer network"/>
              </a:rPr>
              <a:t>computer network</a:t>
            </a:r>
            <a:r>
              <a:rPr lang="en-GB" dirty="0"/>
              <a:t>, in which all </a:t>
            </a:r>
            <a:r>
              <a:rPr lang="en-GB" dirty="0">
                <a:hlinkClick r:id="rId5" tooltip="Node (networking)"/>
              </a:rPr>
              <a:t>nodes</a:t>
            </a:r>
            <a:r>
              <a:rPr lang="en-GB" dirty="0"/>
              <a:t> can reach each other by </a:t>
            </a:r>
            <a:r>
              <a:rPr lang="en-GB" dirty="0">
                <a:hlinkClick r:id="rId6" tooltip="Broadcasting (computing)"/>
              </a:rPr>
              <a:t>broadcast</a:t>
            </a:r>
            <a:r>
              <a:rPr lang="en-GB" dirty="0"/>
              <a:t> at the </a:t>
            </a:r>
            <a:r>
              <a:rPr lang="en-GB" dirty="0">
                <a:hlinkClick r:id="rId7" tooltip="Data link layer"/>
              </a:rPr>
              <a:t>data link layer</a:t>
            </a:r>
            <a:r>
              <a:rPr lang="en-GB" dirty="0"/>
              <a:t>. A broadcast domain can be within the same </a:t>
            </a:r>
            <a:r>
              <a:rPr lang="en-GB" dirty="0">
                <a:hlinkClick r:id="rId8" tooltip="LAN segment"/>
              </a:rPr>
              <a:t>LAN segment</a:t>
            </a:r>
            <a:r>
              <a:rPr lang="en-GB" dirty="0"/>
              <a:t> or it can be bridged to other LAN segments.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94957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Маршрутизатор. </a:t>
            </a:r>
            <a:r>
              <a:rPr lang="en-US" dirty="0"/>
              <a:t>Router.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0E452-05A9-FB45-9A5A-13A0AE02C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09" y="1143577"/>
            <a:ext cx="5741798" cy="2444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7C35F3-C382-A04F-A5A5-B5A346BEB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694" y="2964873"/>
            <a:ext cx="5808133" cy="37026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423D81-05E0-2941-A5FD-BBDFD62692AD}"/>
              </a:ext>
            </a:extLst>
          </p:cNvPr>
          <p:cNvSpPr txBox="1"/>
          <p:nvPr/>
        </p:nvSpPr>
        <p:spPr>
          <a:xfrm>
            <a:off x="166255" y="3429000"/>
            <a:ext cx="56784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Маршрутиза́тор</a:t>
            </a:r>
            <a:r>
              <a:rPr lang="ru-RU" dirty="0"/>
              <a:t> (</a:t>
            </a:r>
            <a:r>
              <a:rPr lang="ru-RU" i="1" dirty="0">
                <a:hlinkClick r:id="rId4" tooltip="Жаргон"/>
              </a:rPr>
              <a:t>проф. жарг</a:t>
            </a:r>
            <a:r>
              <a:rPr lang="ru-RU" dirty="0">
                <a:hlinkClick r:id="rId4" tooltip="Жаргон"/>
              </a:rPr>
              <a:t>.</a:t>
            </a:r>
            <a:r>
              <a:rPr lang="ru-RU" dirty="0"/>
              <a:t> </a:t>
            </a:r>
            <a:r>
              <a:rPr lang="ru-RU" b="1" dirty="0" err="1"/>
              <a:t>ру́тер</a:t>
            </a:r>
            <a:r>
              <a:rPr lang="ru-RU" b="1" dirty="0"/>
              <a:t>,</a:t>
            </a:r>
            <a:r>
              <a:rPr lang="ru-RU" dirty="0"/>
              <a:t> часто ошибочно </a:t>
            </a:r>
            <a:r>
              <a:rPr lang="ru-RU" b="1" dirty="0" err="1"/>
              <a:t>ра́утер</a:t>
            </a:r>
            <a:r>
              <a:rPr lang="ru-RU" dirty="0"/>
              <a:t>, </a:t>
            </a:r>
            <a:r>
              <a:rPr lang="ru-RU" b="1" dirty="0"/>
              <a:t>роутер</a:t>
            </a:r>
            <a:r>
              <a:rPr lang="ru-RU" dirty="0"/>
              <a:t>, от </a:t>
            </a:r>
            <a:r>
              <a:rPr lang="ru-RU" dirty="0">
                <a:hlinkClick r:id="rId5" tooltip="Английский язык"/>
              </a:rPr>
              <a:t>англ.</a:t>
            </a:r>
            <a:r>
              <a:rPr lang="ru-RU" dirty="0"/>
              <a:t> </a:t>
            </a:r>
            <a:r>
              <a:rPr lang="en-GB" i="1" dirty="0"/>
              <a:t>router</a:t>
            </a:r>
            <a:r>
              <a:rPr lang="en-GB" dirty="0"/>
              <a:t> </a:t>
            </a:r>
            <a:r>
              <a:rPr lang="en-GB" dirty="0">
                <a:hlinkClick r:id="rId6" tooltip="Международный фонетический алфавит"/>
              </a:rPr>
              <a:t>/ˈɹu:tə(ɹ)/</a:t>
            </a:r>
            <a:r>
              <a:rPr lang="en-GB" dirty="0"/>
              <a:t> </a:t>
            </a:r>
            <a:r>
              <a:rPr lang="ru-RU" dirty="0"/>
              <a:t>или </a:t>
            </a:r>
            <a:r>
              <a:rPr lang="ru-RU" dirty="0">
                <a:hlinkClick r:id="rId6" tooltip="Международный фонетический алфавит"/>
              </a:rPr>
              <a:t>/ˈ</a:t>
            </a:r>
            <a:r>
              <a:rPr lang="en-GB" dirty="0">
                <a:hlinkClick r:id="rId6" tooltip="Международный фонетический алфавит"/>
              </a:rPr>
              <a:t>ɹaʊtəɹ/</a:t>
            </a:r>
            <a:r>
              <a:rPr lang="en-GB" baseline="30000" dirty="0">
                <a:hlinkClick r:id="rId7"/>
              </a:rPr>
              <a:t>[1]</a:t>
            </a:r>
            <a:r>
              <a:rPr lang="en-GB" dirty="0"/>
              <a:t>, </a:t>
            </a:r>
            <a:r>
              <a:rPr lang="en-GB" dirty="0">
                <a:hlinkClick r:id="rId6" tooltip="Международный фонетический алфавит"/>
              </a:rPr>
              <a:t>/ˈɹaʊtɚ/</a:t>
            </a:r>
            <a:r>
              <a:rPr lang="en-GB" dirty="0"/>
              <a:t>)) — </a:t>
            </a:r>
            <a:r>
              <a:rPr lang="ru-RU" dirty="0"/>
              <a:t>специализированное устройство, которое пересылает пакеты между различными </a:t>
            </a:r>
            <a:r>
              <a:rPr lang="ru-RU" dirty="0">
                <a:hlinkClick r:id="rId8" tooltip="Сегмент сети"/>
              </a:rPr>
              <a:t>сегментами сети</a:t>
            </a:r>
            <a:r>
              <a:rPr lang="ru-RU" dirty="0"/>
              <a:t> на основе правил и </a:t>
            </a:r>
            <a:r>
              <a:rPr lang="ru-RU" dirty="0">
                <a:hlinkClick r:id="rId9" tooltip="Таблица маршрутизации"/>
              </a:rPr>
              <a:t>таблиц маршрутизации</a:t>
            </a:r>
            <a:r>
              <a:rPr lang="ru-RU" baseline="30000" dirty="0">
                <a:hlinkClick r:id="rId10"/>
              </a:rPr>
              <a:t>[2]</a:t>
            </a:r>
            <a:r>
              <a:rPr lang="ru-RU" dirty="0"/>
              <a:t>. Маршрутизатор может связывать разнородные сети различных архитектур. Для принятия решений о пересылке пакетов используется информация о </a:t>
            </a:r>
            <a:r>
              <a:rPr lang="ru-RU" dirty="0">
                <a:hlinkClick r:id="rId11" tooltip="Сетевая топология"/>
              </a:rPr>
              <a:t>топологии сети</a:t>
            </a:r>
            <a:r>
              <a:rPr lang="ru-RU" dirty="0"/>
              <a:t> и определённые правила, заданные </a:t>
            </a:r>
            <a:r>
              <a:rPr lang="ru-RU" dirty="0">
                <a:hlinkClick r:id="rId12" tooltip="Администратор вычислительной сети"/>
              </a:rPr>
              <a:t>администратором</a:t>
            </a:r>
            <a:r>
              <a:rPr lang="ru-RU" dirty="0"/>
              <a:t>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091147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Routing table.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42CB5-B66E-B840-913F-155F8FEECAA4}"/>
              </a:ext>
            </a:extLst>
          </p:cNvPr>
          <p:cNvSpPr txBox="1"/>
          <p:nvPr/>
        </p:nvSpPr>
        <p:spPr>
          <a:xfrm>
            <a:off x="263237" y="1136073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Таблица </a:t>
            </a:r>
            <a:r>
              <a:rPr lang="ru-RU" b="1" dirty="0">
                <a:hlinkClick r:id="rId2" tooltip="Маршрутизация"/>
              </a:rPr>
              <a:t>маршрутизации</a:t>
            </a:r>
            <a:r>
              <a:rPr lang="ru-RU" dirty="0"/>
              <a:t> — электронная таблица (</a:t>
            </a:r>
            <a:r>
              <a:rPr lang="ru-RU" dirty="0">
                <a:hlinkClick r:id="rId3" tooltip="Файл"/>
              </a:rPr>
              <a:t>файл</a:t>
            </a:r>
            <a:r>
              <a:rPr lang="ru-RU" dirty="0"/>
              <a:t>) или </a:t>
            </a:r>
            <a:r>
              <a:rPr lang="ru-RU" dirty="0">
                <a:hlinkClick r:id="rId4" tooltip="База данных"/>
              </a:rPr>
              <a:t>база данных</a:t>
            </a:r>
            <a:r>
              <a:rPr lang="ru-RU" dirty="0"/>
              <a:t>, хранящаяся на </a:t>
            </a:r>
            <a:r>
              <a:rPr lang="ru-RU" dirty="0">
                <a:hlinkClick r:id="rId5" tooltip="Маршрутизатор"/>
              </a:rPr>
              <a:t>маршрутизаторе</a:t>
            </a:r>
            <a:r>
              <a:rPr lang="ru-RU" dirty="0"/>
              <a:t> или </a:t>
            </a:r>
            <a:r>
              <a:rPr lang="ru-RU" dirty="0">
                <a:hlinkClick r:id="rId6" tooltip="Узел сети"/>
              </a:rPr>
              <a:t>сетевом компьютере</a:t>
            </a:r>
            <a:r>
              <a:rPr lang="ru-RU" dirty="0"/>
              <a:t>, которая описывает соответствие между адресами назначения и </a:t>
            </a:r>
            <a:r>
              <a:rPr lang="ru-RU" dirty="0">
                <a:hlinkClick r:id="rId7" tooltip="Интерфейс"/>
              </a:rPr>
              <a:t>интерфейсами</a:t>
            </a:r>
            <a:r>
              <a:rPr lang="ru-RU" dirty="0"/>
              <a:t>, через которые следует отправить </a:t>
            </a:r>
            <a:r>
              <a:rPr lang="ru-RU" dirty="0">
                <a:hlinkClick r:id="rId8" tooltip="Пакет данных"/>
              </a:rPr>
              <a:t>пакет данных</a:t>
            </a:r>
            <a:r>
              <a:rPr lang="ru-RU" dirty="0"/>
              <a:t> до следующего маршрутизатора. Является простейшей формой </a:t>
            </a:r>
            <a:r>
              <a:rPr lang="ru-RU" i="1" dirty="0"/>
              <a:t>правил маршрутизации</a:t>
            </a:r>
            <a:r>
              <a:rPr lang="ru-RU" dirty="0"/>
              <a:t>.</a:t>
            </a:r>
            <a:endParaRPr lang="en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AF6F93-A93C-294D-A5F0-63AC075D3E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8604" y="1136073"/>
            <a:ext cx="7108617" cy="32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32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Routing protocols. IGP vs EGP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19DA26-A0BF-1742-9E11-61341C732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260187"/>
            <a:ext cx="5550925" cy="3963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FB746-5CA7-AF47-87F0-DD791EC53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60187"/>
            <a:ext cx="5888439" cy="396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51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RIP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14A1C4-2D96-0B45-BD57-3B0656B18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44" y="1371600"/>
            <a:ext cx="8269055" cy="44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89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EIGRP.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07551D-C232-FA47-93B5-1921A040E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95" y="1416050"/>
            <a:ext cx="77597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34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OSPF.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94023-5C05-3E43-8BFF-10628EB80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8FAD6-FAAD-C04E-B4D1-1442D18C2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46" y="1112981"/>
            <a:ext cx="6646718" cy="55053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2A5B41-E93E-AA4E-9102-258C02017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313" y="2257135"/>
            <a:ext cx="5780841" cy="213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70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BGP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110FC-FC13-834E-B6D8-12D24FFA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60" y="1436254"/>
            <a:ext cx="6363424" cy="461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79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Autonomous System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DA0E050-117E-0D49-8B2D-2ECEA866A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2037" y="932688"/>
            <a:ext cx="6408037" cy="3833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E59E80-3AD5-8A49-835F-CB31072F2C10}"/>
              </a:ext>
            </a:extLst>
          </p:cNvPr>
          <p:cNvSpPr txBox="1"/>
          <p:nvPr/>
        </p:nvSpPr>
        <p:spPr>
          <a:xfrm>
            <a:off x="6096000" y="1357746"/>
            <a:ext cx="4904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 </a:t>
            </a:r>
            <a:r>
              <a:rPr lang="en-GB" b="1" dirty="0"/>
              <a:t>autonomous system</a:t>
            </a:r>
            <a:r>
              <a:rPr lang="en-GB" dirty="0"/>
              <a:t> (</a:t>
            </a:r>
            <a:r>
              <a:rPr lang="en-GB" b="1" dirty="0"/>
              <a:t>AS</a:t>
            </a:r>
            <a:r>
              <a:rPr lang="en-GB" dirty="0"/>
              <a:t>) is a collection of connected </a:t>
            </a:r>
            <a:r>
              <a:rPr lang="en-GB" dirty="0">
                <a:hlinkClick r:id="rId4" tooltip="Internet protocol address"/>
              </a:rPr>
              <a:t>Internet Protocol</a:t>
            </a:r>
            <a:r>
              <a:rPr lang="en-GB" dirty="0"/>
              <a:t> (IP) </a:t>
            </a:r>
            <a:r>
              <a:rPr lang="en-GB" dirty="0">
                <a:hlinkClick r:id="rId5" tooltip="Routing"/>
              </a:rPr>
              <a:t>routing</a:t>
            </a:r>
            <a:r>
              <a:rPr lang="en-GB" dirty="0"/>
              <a:t> prefixes under the control of one or more network operators on behalf of a single administrative entity or domain that presents a common, clearly defined routing policy to the internet.</a:t>
            </a:r>
            <a:r>
              <a:rPr lang="en-GB" baseline="30000" dirty="0">
                <a:hlinkClick r:id="rId6"/>
              </a:rPr>
              <a:t>[1]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24802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49A730-B823-B448-AEFE-7FE6BEC4E051}"/>
              </a:ext>
            </a:extLst>
          </p:cNvPr>
          <p:cNvSpPr txBox="1"/>
          <p:nvPr/>
        </p:nvSpPr>
        <p:spPr>
          <a:xfrm>
            <a:off x="1290181" y="776614"/>
            <a:ext cx="908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</a:t>
            </a:r>
            <a:endParaRPr lang="en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8F2AD-CECF-BC4C-9EBE-5216EAA5CBE1}"/>
              </a:ext>
            </a:extLst>
          </p:cNvPr>
          <p:cNvSpPr txBox="1"/>
          <p:nvPr/>
        </p:nvSpPr>
        <p:spPr>
          <a:xfrm>
            <a:off x="538785" y="1236068"/>
            <a:ext cx="11924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Internet Protocol</a:t>
            </a:r>
            <a:r>
              <a:rPr lang="en-GB" dirty="0"/>
              <a:t> (</a:t>
            </a:r>
            <a:r>
              <a:rPr lang="en-GB" b="1" dirty="0"/>
              <a:t>IP</a:t>
            </a:r>
            <a:r>
              <a:rPr lang="en-GB" dirty="0"/>
              <a:t>, </a:t>
            </a:r>
            <a:r>
              <a:rPr lang="ru-RU" dirty="0"/>
              <a:t>досл. «межсетевой протокол») — </a:t>
            </a:r>
            <a:r>
              <a:rPr lang="ru-RU" dirty="0">
                <a:hlinkClick r:id="rId3" tooltip="Маршрутизация"/>
              </a:rPr>
              <a:t>маршрутизируемый</a:t>
            </a:r>
            <a:r>
              <a:rPr lang="ru-RU" dirty="0"/>
              <a:t> </a:t>
            </a:r>
            <a:r>
              <a:rPr lang="ru-RU" dirty="0">
                <a:hlinkClick r:id="rId4" tooltip="Сетевой протокол"/>
              </a:rPr>
              <a:t>протокол</a:t>
            </a:r>
            <a:r>
              <a:rPr lang="ru-RU" dirty="0"/>
              <a:t> </a:t>
            </a:r>
            <a:r>
              <a:rPr lang="ru-RU" dirty="0">
                <a:hlinkClick r:id="rId5" tooltip="Протоколы сетевого уровня"/>
              </a:rPr>
              <a:t>сетевого уровня</a:t>
            </a:r>
            <a:r>
              <a:rPr lang="ru-RU" dirty="0"/>
              <a:t> </a:t>
            </a:r>
            <a:r>
              <a:rPr lang="ru-RU" dirty="0">
                <a:hlinkClick r:id="rId6" tooltip="Стек"/>
              </a:rPr>
              <a:t>стека</a:t>
            </a:r>
            <a:r>
              <a:rPr lang="ru-RU" dirty="0"/>
              <a:t> </a:t>
            </a:r>
            <a:r>
              <a:rPr lang="en-GB" dirty="0">
                <a:hlinkClick r:id="rId7" tooltip="TCP/IP"/>
              </a:rPr>
              <a:t>TCP/IP</a:t>
            </a:r>
            <a:r>
              <a:rPr lang="en-GB" dirty="0"/>
              <a:t>. </a:t>
            </a:r>
            <a:r>
              <a:rPr lang="ru-RU" dirty="0"/>
              <a:t>Именно </a:t>
            </a:r>
            <a:r>
              <a:rPr lang="en-GB" dirty="0"/>
              <a:t>IP </a:t>
            </a:r>
            <a:r>
              <a:rPr lang="ru-RU" dirty="0"/>
              <a:t>стал тем протоколом, который объединил отдельные </a:t>
            </a:r>
            <a:r>
              <a:rPr lang="ru-RU" dirty="0">
                <a:hlinkClick r:id="rId8" tooltip="Компьютерная сеть"/>
              </a:rPr>
              <a:t>компьютерные сети</a:t>
            </a:r>
            <a:r>
              <a:rPr lang="ru-RU" dirty="0"/>
              <a:t> во всемирную сеть </a:t>
            </a:r>
            <a:r>
              <a:rPr lang="ru-RU" dirty="0">
                <a:hlinkClick r:id="rId9" tooltip="Интернет"/>
              </a:rPr>
              <a:t>Интернет</a:t>
            </a:r>
            <a:r>
              <a:rPr lang="ru-RU" dirty="0"/>
              <a:t>. Неотъемлемой частью протокола является </a:t>
            </a:r>
            <a:r>
              <a:rPr lang="ru-RU" i="1" dirty="0"/>
              <a:t>адресация</a:t>
            </a:r>
            <a:r>
              <a:rPr lang="ru-RU" dirty="0"/>
              <a:t> сети</a:t>
            </a:r>
            <a:r>
              <a:rPr lang="en-US" dirty="0"/>
              <a:t>.</a:t>
            </a:r>
            <a:endParaRPr lang="en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F967AF-B909-F44E-9E1C-AA8DAE6E81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1174" y="2799080"/>
            <a:ext cx="3545033" cy="35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4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PDU. IP packet.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1B655-FDB0-B34D-A5EF-5304A3A8B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2" y="1100281"/>
            <a:ext cx="6939395" cy="529244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DDC8B23-D715-6F4C-B020-1E8EF9CA9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097" y="3067819"/>
            <a:ext cx="51816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90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ICMP protocol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2CAF7-9FDC-AF4A-A9A7-2042C6D3302D}"/>
              </a:ext>
            </a:extLst>
          </p:cNvPr>
          <p:cNvSpPr txBox="1"/>
          <p:nvPr/>
        </p:nvSpPr>
        <p:spPr>
          <a:xfrm>
            <a:off x="554182" y="1371599"/>
            <a:ext cx="10945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 </a:t>
            </a:r>
            <a:r>
              <a:rPr lang="en-GB" b="1" dirty="0"/>
              <a:t>Internet Control Message Protocol</a:t>
            </a:r>
            <a:r>
              <a:rPr lang="en-GB" dirty="0"/>
              <a:t> (</a:t>
            </a:r>
            <a:r>
              <a:rPr lang="en-GB" b="1" dirty="0"/>
              <a:t>ICMP</a:t>
            </a:r>
            <a:r>
              <a:rPr lang="en-GB" dirty="0"/>
              <a:t>) is a supporting </a:t>
            </a:r>
            <a:r>
              <a:rPr lang="en-GB" dirty="0">
                <a:hlinkClick r:id="rId2" tooltip="Communications protocol"/>
              </a:rPr>
              <a:t>protocol</a:t>
            </a:r>
            <a:r>
              <a:rPr lang="en-GB" dirty="0"/>
              <a:t> in the </a:t>
            </a:r>
            <a:r>
              <a:rPr lang="en-GB" dirty="0">
                <a:hlinkClick r:id="rId3" tooltip="Internet protocol suite"/>
              </a:rPr>
              <a:t>Internet protocol suite</a:t>
            </a:r>
            <a:r>
              <a:rPr lang="en-GB" dirty="0"/>
              <a:t>. It is used by </a:t>
            </a:r>
            <a:r>
              <a:rPr lang="en-GB" dirty="0">
                <a:hlinkClick r:id="rId4" tooltip="Network device"/>
              </a:rPr>
              <a:t>network devices</a:t>
            </a:r>
            <a:r>
              <a:rPr lang="en-GB" dirty="0"/>
              <a:t>, including </a:t>
            </a:r>
            <a:r>
              <a:rPr lang="en-GB" dirty="0">
                <a:hlinkClick r:id="rId5" tooltip="Router (computing)"/>
              </a:rPr>
              <a:t>routers</a:t>
            </a:r>
            <a:r>
              <a:rPr lang="en-GB" dirty="0"/>
              <a:t>, to send error messages and operational information indicating success or failure when communicating with another </a:t>
            </a:r>
            <a:r>
              <a:rPr lang="en-GB" dirty="0">
                <a:hlinkClick r:id="rId6" tooltip="IP address"/>
              </a:rPr>
              <a:t>IP address</a:t>
            </a:r>
            <a:r>
              <a:rPr lang="en-GB" dirty="0"/>
              <a:t>, for example, an error is indicated when a requested service is not available or that a </a:t>
            </a:r>
            <a:r>
              <a:rPr lang="en-GB" dirty="0">
                <a:hlinkClick r:id="rId7" tooltip="Host (network)"/>
              </a:rPr>
              <a:t>host</a:t>
            </a:r>
            <a:r>
              <a:rPr lang="en-GB" dirty="0"/>
              <a:t> or router could not be reached.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0A90F4-E9E2-BB41-9687-3A7CBF48121E}"/>
              </a:ext>
            </a:extLst>
          </p:cNvPr>
          <p:cNvSpPr txBox="1"/>
          <p:nvPr/>
        </p:nvSpPr>
        <p:spPr>
          <a:xfrm>
            <a:off x="1385455" y="3105834"/>
            <a:ext cx="6420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8"/>
              </a:rPr>
              <a:t>https://en.wikipedia.org/wiki/Internet_Control_Message_Protocol</a:t>
            </a:r>
            <a:endParaRPr lang="en-GB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46903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ping traceroute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71C82-D58D-FE4A-9D28-7D6889399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17" y="1436255"/>
            <a:ext cx="11398637" cy="46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4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49A730-B823-B448-AEFE-7FE6BEC4E051}"/>
              </a:ext>
            </a:extLst>
          </p:cNvPr>
          <p:cNvSpPr txBox="1"/>
          <p:nvPr/>
        </p:nvSpPr>
        <p:spPr>
          <a:xfrm>
            <a:off x="832981" y="629130"/>
            <a:ext cx="908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 Networks</a:t>
            </a:r>
            <a:endParaRPr lang="en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25FD8B-7A5C-D047-B4A7-B8EA648BC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30" y="1327150"/>
            <a:ext cx="5243354" cy="52913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A6926F-BF28-3148-840C-5C71BE89E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831" y="251703"/>
            <a:ext cx="3256639" cy="3049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BDB5A0-9504-0841-A620-2F3582B29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440" y="3286744"/>
            <a:ext cx="4100576" cy="33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9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IP </a:t>
            </a:r>
            <a:r>
              <a:rPr lang="ru-RU" dirty="0"/>
              <a:t>адрес.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CB2ACD-A5D4-1040-B958-8D71C874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44" y="932688"/>
            <a:ext cx="7090064" cy="42540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7F7817-A012-B841-846E-05BB70D64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007" y="3241387"/>
            <a:ext cx="5899149" cy="331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4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IP address classes.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3C18AA-A420-394D-846C-CCA3C53E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932688"/>
            <a:ext cx="6483928" cy="3263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928352-DAA3-414A-A782-C392FF284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86" y="4196265"/>
            <a:ext cx="6574052" cy="2542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3E144B-596F-DF4E-B3A3-F8D0E4178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182" y="932687"/>
            <a:ext cx="5583657" cy="37224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B74FFC-F9EC-CC4D-839E-4AB762B82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425" y="4196264"/>
            <a:ext cx="5236017" cy="242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9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Netmask notation.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7FCF7-BBD9-AB4C-8929-93F8B3418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82" y="1088737"/>
            <a:ext cx="6860874" cy="38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9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Reserved IP addresses.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EE9D2F-21F9-DD43-80A9-72798BE4E47B}"/>
              </a:ext>
            </a:extLst>
          </p:cNvPr>
          <p:cNvSpPr txBox="1"/>
          <p:nvPr/>
        </p:nvSpPr>
        <p:spPr>
          <a:xfrm>
            <a:off x="302315" y="1039430"/>
            <a:ext cx="73556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https://ru.wikipedia.org/wiki/IPv4</a:t>
            </a:r>
            <a:br>
              <a:rPr lang="en-GB" dirty="0"/>
            </a:br>
            <a:r>
              <a:rPr lang="en-GB" dirty="0">
                <a:hlinkClick r:id="rId3"/>
              </a:rPr>
              <a:t>https://en.wikipedia.org/wiki/Reserved_IP_addresses</a:t>
            </a:r>
            <a:br>
              <a:rPr lang="en-GB" dirty="0"/>
            </a:br>
            <a:r>
              <a:rPr lang="en-GB" dirty="0">
                <a:hlinkClick r:id="rId4"/>
              </a:rPr>
              <a:t>https://en.wikipedia.org/wiki/List_of_assigned_/8_IPv4_address_blocks</a:t>
            </a:r>
            <a:br>
              <a:rPr lang="en-GB" dirty="0"/>
            </a:br>
            <a:r>
              <a:rPr lang="en-GB" dirty="0">
                <a:hlinkClick r:id="rId5"/>
              </a:rPr>
              <a:t>https://en.wikipedia.org/wiki/List_of_countries_by_IPv4_address_allocation</a:t>
            </a:r>
            <a:br>
              <a:rPr lang="en-GB" dirty="0"/>
            </a:br>
            <a:br>
              <a:rPr lang="en-GB" dirty="0"/>
            </a:br>
            <a:endParaRPr lang="en-RU" dirty="0"/>
          </a:p>
          <a:p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828F6-5913-3D48-98BD-8F1A78F68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564" y="2275348"/>
            <a:ext cx="5292436" cy="417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8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 Length Subnet Mask Netmask.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002798-C255-EE4D-A906-08CA17AD5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466" y="1355253"/>
            <a:ext cx="4788417" cy="13879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A06519-0B19-7B40-BE37-8AC98A7C3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17" y="1223634"/>
            <a:ext cx="6694845" cy="5384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FDA71C-26DD-524B-9977-209673EF61A6}"/>
              </a:ext>
            </a:extLst>
          </p:cNvPr>
          <p:cNvSpPr txBox="1"/>
          <p:nvPr/>
        </p:nvSpPr>
        <p:spPr>
          <a:xfrm>
            <a:off x="7218218" y="3165765"/>
            <a:ext cx="47884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Бесклассовая адресация</a:t>
            </a:r>
            <a:r>
              <a:rPr lang="ru-RU" dirty="0"/>
              <a:t> (</a:t>
            </a:r>
            <a:r>
              <a:rPr lang="ru-RU" dirty="0">
                <a:hlinkClick r:id="rId4" tooltip="Английский язык"/>
              </a:rPr>
              <a:t>англ.</a:t>
            </a:r>
            <a:r>
              <a:rPr lang="ru-RU" dirty="0"/>
              <a:t> </a:t>
            </a:r>
            <a:r>
              <a:rPr lang="en-GB" i="1" dirty="0"/>
              <a:t>Classless Inter-Domain Routing</a:t>
            </a:r>
            <a:r>
              <a:rPr lang="en-GB" dirty="0"/>
              <a:t>, </a:t>
            </a:r>
            <a:r>
              <a:rPr lang="ru-RU" dirty="0">
                <a:hlinkClick r:id="rId4" tooltip="Английский язык"/>
              </a:rPr>
              <a:t>англ.</a:t>
            </a:r>
            <a:r>
              <a:rPr lang="ru-RU" dirty="0"/>
              <a:t> </a:t>
            </a:r>
            <a:r>
              <a:rPr lang="en-GB" i="1" dirty="0"/>
              <a:t>CIDR</a:t>
            </a:r>
            <a:r>
              <a:rPr lang="en-GB" dirty="0"/>
              <a:t>) — </a:t>
            </a:r>
            <a:r>
              <a:rPr lang="ru-RU" dirty="0"/>
              <a:t>метод </a:t>
            </a:r>
            <a:r>
              <a:rPr lang="en-GB" dirty="0">
                <a:hlinkClick r:id="rId5" tooltip="IP"/>
              </a:rPr>
              <a:t>IP</a:t>
            </a:r>
            <a:r>
              <a:rPr lang="en-GB" dirty="0"/>
              <a:t>-</a:t>
            </a:r>
            <a:r>
              <a:rPr lang="ru-RU" dirty="0"/>
              <a:t>адресации, позволяющий гибко управлять пространством </a:t>
            </a:r>
            <a:r>
              <a:rPr lang="en-GB" dirty="0">
                <a:hlinkClick r:id="rId6" tooltip="IP-адрес"/>
              </a:rPr>
              <a:t>IP-</a:t>
            </a:r>
            <a:r>
              <a:rPr lang="ru-RU" dirty="0">
                <a:hlinkClick r:id="rId6" tooltip="IP-адрес"/>
              </a:rPr>
              <a:t>адресов</a:t>
            </a:r>
            <a:r>
              <a:rPr lang="ru-RU" dirty="0"/>
              <a:t>, не используя жёсткие рамки </a:t>
            </a:r>
            <a:r>
              <a:rPr lang="ru-RU" dirty="0">
                <a:hlinkClick r:id="rId7" tooltip="Классовая адресация"/>
              </a:rPr>
              <a:t>классовой адресации</a:t>
            </a:r>
            <a:r>
              <a:rPr lang="ru-RU" dirty="0"/>
              <a:t>. Использование этого метода позволяет экономно использовать ограниченный ресурс </a:t>
            </a:r>
            <a:r>
              <a:rPr lang="en-GB" dirty="0"/>
              <a:t>IP-</a:t>
            </a:r>
            <a:r>
              <a:rPr lang="ru-RU" dirty="0"/>
              <a:t>адресов, поскольку возможно применение различных </a:t>
            </a:r>
            <a:r>
              <a:rPr lang="ru-RU" dirty="0">
                <a:hlinkClick r:id="rId8" tooltip="Маска подсети"/>
              </a:rPr>
              <a:t>масок подсетей</a:t>
            </a:r>
            <a:r>
              <a:rPr lang="ru-RU" dirty="0"/>
              <a:t> к различным подсетям.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3972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IP addresses in subnet.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518091-EEBA-0648-9379-68336779A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4" y="1203646"/>
            <a:ext cx="6550600" cy="458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6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561</Words>
  <Application>Microsoft Macintosh PowerPoint</Application>
  <PresentationFormat>Widescreen</PresentationFormat>
  <Paragraphs>34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Office Theme</vt:lpstr>
      <vt:lpstr>Сетевые технологии.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Сетевые технологии.</dc:title>
  <dc:creator>Osmanov, Rasul (Ext)</dc:creator>
  <cp:lastModifiedBy>Osmanov, Rasul (Ext)</cp:lastModifiedBy>
  <cp:revision>36</cp:revision>
  <dcterms:created xsi:type="dcterms:W3CDTF">2020-11-26T19:07:46Z</dcterms:created>
  <dcterms:modified xsi:type="dcterms:W3CDTF">2020-12-02T18:02:49Z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2020-11-26T19:07:46Z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5894e1b8-9336-4541-a73e-0000e97f2498</vt:lpwstr>
  </property>
  <property fmtid="{D5CDD505-2E9C-101B-9397-08002B2CF9AE}" pid="8" name="MSIP_Label_4929bff8-5b33-42aa-95d2-28f72e792cb0_ContentBits">
    <vt:lpwstr>0</vt:lpwstr>
  </property>
</Properties>
</file>