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2786"/>
  </p:normalViewPr>
  <p:slideViewPr>
    <p:cSldViewPr snapToGrid="0" snapToObjects="1">
      <p:cViewPr varScale="1">
        <p:scale>
          <a:sx n="78" d="100"/>
          <a:sy n="78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04.12.2020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service_provider" TargetMode="External"/><Relationship Id="rId3" Type="http://schemas.openxmlformats.org/officeDocument/2006/relationships/hyperlink" Target="https://en.wikipedia.org/wiki/Address_space" TargetMode="External"/><Relationship Id="rId7" Type="http://schemas.openxmlformats.org/officeDocument/2006/relationships/hyperlink" Target="https://en.wikipedia.org/wiki/Network_address_translation#cite_note-1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outer_(computing)" TargetMode="External"/><Relationship Id="rId11" Type="http://schemas.openxmlformats.org/officeDocument/2006/relationships/hyperlink" Target="https://en.wikipedia.org/wiki/Private_network" TargetMode="External"/><Relationship Id="rId5" Type="http://schemas.openxmlformats.org/officeDocument/2006/relationships/hyperlink" Target="https://en.wikipedia.org/wiki/IP_header" TargetMode="External"/><Relationship Id="rId10" Type="http://schemas.openxmlformats.org/officeDocument/2006/relationships/hyperlink" Target="https://en.wikipedia.org/wiki/IP_address" TargetMode="External"/><Relationship Id="rId4" Type="http://schemas.openxmlformats.org/officeDocument/2006/relationships/hyperlink" Target="https://en.wikipedia.org/wiki/Network_address" TargetMode="External"/><Relationship Id="rId9" Type="http://schemas.openxmlformats.org/officeDocument/2006/relationships/hyperlink" Target="https://en.wikipedia.org/wiki/IPv4_address_exhaus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jodies.de/ipcalc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0%D0%B5%D0%B4%D0%B0%D1%87%D0%B0_%D0%B4%D0%B0%D0%BD%D0%BD%D1%8B%D1%85" TargetMode="External"/><Relationship Id="rId2" Type="http://schemas.openxmlformats.org/officeDocument/2006/relationships/hyperlink" Target="https://ru.wikipedia.org/wiki/%D0%9F%D1%80%D0%BE%D1%82%D0%BE%D0%BA%D0%BE%D0%BB_%D0%BF%D0%B5%D1%80%D0%B5%D0%B4%D0%B0%D1%87%D0%B8_%D0%B4%D0%B0%D0%BD%D0%BD%D1%8B%D1%8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9%D1%82%D0%B0%D0%B3%D1%80%D0%B0%D0%BC%D0%BC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IP" TargetMode="External"/><Relationship Id="rId4" Type="http://schemas.openxmlformats.org/officeDocument/2006/relationships/hyperlink" Target="https://ru.wikipedia.org/wiki/%D0%98%D0%BD%D1%82%D0%B5%D1%80%D0%BD%D0%B5%D1%8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_(networking)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Process_(computing)" TargetMode="External"/><Relationship Id="rId5" Type="http://schemas.openxmlformats.org/officeDocument/2006/relationships/hyperlink" Target="https://en.wikipedia.org/wiki/Application_programming_interface" TargetMode="External"/><Relationship Id="rId4" Type="http://schemas.openxmlformats.org/officeDocument/2006/relationships/hyperlink" Target="https://en.wikipedia.org/wiki/Computer_networ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ansmission_Control_Protocol" TargetMode="External"/><Relationship Id="rId3" Type="http://schemas.openxmlformats.org/officeDocument/2006/relationships/hyperlink" Target="https://en.wikipedia.org/wiki/Operating_system" TargetMode="External"/><Relationship Id="rId7" Type="http://schemas.openxmlformats.org/officeDocument/2006/relationships/hyperlink" Target="https://en.wikipedia.org/wiki/Unsigned_number" TargetMode="External"/><Relationship Id="rId2" Type="http://schemas.openxmlformats.org/officeDocument/2006/relationships/hyperlink" Target="https://en.wikipedia.org/wiki/Computer_network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ransport_protocol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en.wikipedia.org/wiki/Network_service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Process_(computing)" TargetMode="External"/><Relationship Id="rId9" Type="http://schemas.openxmlformats.org/officeDocument/2006/relationships/hyperlink" Target="https://en.wikipedia.org/wiki/User_Datagram_Protoco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4992493" y="4429919"/>
            <a:ext cx="220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TCP UDP NAT Firewall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UDP sockets</a:t>
            </a:r>
            <a:endParaRPr lang="en-R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C7D47-5E94-EB42-B153-35FDBB17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39535"/>
            <a:ext cx="5657850" cy="52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</a:t>
            </a:r>
            <a:endParaRPr lang="en-R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E6263-3A07-0944-ABC2-3776174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100262"/>
            <a:ext cx="8458200" cy="4757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569FD-831F-594B-83C2-E7B851FDE32C}"/>
              </a:ext>
            </a:extLst>
          </p:cNvPr>
          <p:cNvSpPr txBox="1"/>
          <p:nvPr/>
        </p:nvSpPr>
        <p:spPr>
          <a:xfrm>
            <a:off x="433388" y="930897"/>
            <a:ext cx="11515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Network address translation</a:t>
            </a:r>
            <a:r>
              <a:rPr lang="en-GB" dirty="0"/>
              <a:t> (</a:t>
            </a:r>
            <a:r>
              <a:rPr lang="en-GB" b="1" dirty="0"/>
              <a:t>NAT</a:t>
            </a:r>
            <a:r>
              <a:rPr lang="en-GB" dirty="0"/>
              <a:t>) is a method of remapping an IP </a:t>
            </a:r>
            <a:r>
              <a:rPr lang="en-GB" dirty="0">
                <a:hlinkClick r:id="rId3" tooltip="Address space"/>
              </a:rPr>
              <a:t>address space</a:t>
            </a:r>
            <a:r>
              <a:rPr lang="en-GB" dirty="0"/>
              <a:t> into another by modifying </a:t>
            </a:r>
            <a:r>
              <a:rPr lang="en-GB" dirty="0">
                <a:hlinkClick r:id="rId4" tooltip="Network address"/>
              </a:rPr>
              <a:t>network address</a:t>
            </a:r>
            <a:r>
              <a:rPr lang="en-GB" dirty="0"/>
              <a:t> information in the </a:t>
            </a:r>
            <a:r>
              <a:rPr lang="en-GB" dirty="0">
                <a:hlinkClick r:id="rId5" tooltip="IP header"/>
              </a:rPr>
              <a:t>IP header</a:t>
            </a:r>
            <a:r>
              <a:rPr lang="en-GB" dirty="0"/>
              <a:t> of packets while they are in transit across a traffic </a:t>
            </a:r>
            <a:r>
              <a:rPr lang="en-GB" dirty="0">
                <a:hlinkClick r:id="rId6" tooltip="Router (computing)"/>
              </a:rPr>
              <a:t>routing device</a:t>
            </a:r>
            <a:r>
              <a:rPr lang="en-GB" dirty="0"/>
              <a:t>.</a:t>
            </a:r>
            <a:r>
              <a:rPr lang="en-GB" baseline="30000" dirty="0">
                <a:hlinkClick r:id="rId7"/>
              </a:rPr>
              <a:t>[1]</a:t>
            </a:r>
            <a:r>
              <a:rPr lang="en-GB" dirty="0"/>
              <a:t> The technique was originally used to avoid the need to assign a new address to every host when a network was moved, or when the upstream </a:t>
            </a:r>
            <a:r>
              <a:rPr lang="en-GB" dirty="0">
                <a:hlinkClick r:id="rId8" tooltip="Internet service provider"/>
              </a:rPr>
              <a:t>Internet service provider</a:t>
            </a:r>
            <a:r>
              <a:rPr lang="en-GB" dirty="0"/>
              <a:t> was replaced, but could not route the networks address space. It has become a popular and essential tool in conserving global address space in the face of </a:t>
            </a:r>
            <a:r>
              <a:rPr lang="en-GB" dirty="0">
                <a:hlinkClick r:id="rId9" tooltip="IPv4 address exhaustion"/>
              </a:rPr>
              <a:t>IPv4 address exhaustion</a:t>
            </a:r>
            <a:r>
              <a:rPr lang="en-GB" dirty="0"/>
              <a:t>. One Internet-routable </a:t>
            </a:r>
            <a:r>
              <a:rPr lang="en-GB" dirty="0">
                <a:hlinkClick r:id="rId10" tooltip="IP address"/>
              </a:rPr>
              <a:t>IP address</a:t>
            </a:r>
            <a:r>
              <a:rPr lang="en-GB" dirty="0"/>
              <a:t> of a NAT gateway can be used for an entire </a:t>
            </a:r>
            <a:r>
              <a:rPr lang="en-GB" dirty="0">
                <a:hlinkClick r:id="rId11" tooltip="Private network"/>
              </a:rPr>
              <a:t>private network</a:t>
            </a:r>
            <a:r>
              <a:rPr lang="en-GB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0127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</a:t>
            </a:r>
            <a:endParaRPr lang="en-R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BEA6B-FBB6-4347-BACC-A7FB6150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916534"/>
            <a:ext cx="10545763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</a:t>
            </a:r>
            <a:endParaRPr lang="en-RU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B32E5A-0C88-4C4B-9253-51F3B7B8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1697028"/>
            <a:ext cx="7867258" cy="43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 PAT</a:t>
            </a:r>
            <a:endParaRPr lang="en-RU" sz="24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5E75F2-774B-AC42-BD7E-30CCA381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43050"/>
            <a:ext cx="1177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</a:t>
            </a:r>
            <a:endParaRPr lang="en-RU" sz="2400" dirty="0"/>
          </a:p>
        </p:txBody>
      </p:sp>
      <p:pic>
        <p:nvPicPr>
          <p:cNvPr id="3" name="Picture 2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B9AAD0-3F68-6A42-9841-82476AB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43050"/>
            <a:ext cx="1177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</a:t>
            </a:r>
            <a:endParaRPr lang="en-RU" sz="2400" dirty="0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AE2F43E-E8E9-4444-9B7A-F7622E36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43050"/>
            <a:ext cx="1177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IP routing table:</a:t>
            </a:r>
            <a:endParaRPr lang="en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EAB72-4861-0C4A-B8A0-411DFD94566F}"/>
              </a:ext>
            </a:extLst>
          </p:cNvPr>
          <p:cNvSpPr txBox="1"/>
          <p:nvPr/>
        </p:nvSpPr>
        <p:spPr>
          <a:xfrm>
            <a:off x="539772" y="1798320"/>
            <a:ext cx="229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http://jodies.de/ipcalc</a:t>
            </a:r>
            <a:br>
              <a:rPr lang="en-GB" dirty="0"/>
            </a:b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57569-57AA-7249-BB72-9A8830BC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90" y="1344662"/>
            <a:ext cx="8949030" cy="44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7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</a:t>
            </a:r>
            <a:r>
              <a:rPr lang="en-US" sz="2400" dirty="0" err="1"/>
              <a:t>vlan</a:t>
            </a:r>
            <a:r>
              <a:rPr lang="en-US" sz="2400" dirty="0"/>
              <a:t> routing.</a:t>
            </a:r>
            <a:endParaRPr lang="en-R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E5207-1B6D-6E47-A2C9-7961BA55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7" y="1722120"/>
            <a:ext cx="5921829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1B974-C172-314D-A430-0B67749A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83" y="1722120"/>
            <a:ext cx="403098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87682" y="2004164"/>
            <a:ext cx="1192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Transmission Control Protocol</a:t>
            </a:r>
            <a:r>
              <a:rPr lang="en-GB" dirty="0"/>
              <a:t> (TCP, </a:t>
            </a:r>
            <a:r>
              <a:rPr lang="ru-RU" dirty="0"/>
              <a:t>протокол управления передачей) — один из основных </a:t>
            </a:r>
            <a:r>
              <a:rPr lang="ru-RU" dirty="0">
                <a:hlinkClick r:id="rId2" tooltip="Протокол передачи данных"/>
              </a:rPr>
              <a:t>протоколов передачи данных</a:t>
            </a:r>
            <a:r>
              <a:rPr lang="ru-RU" dirty="0"/>
              <a:t> интернета, предназначенный для управления </a:t>
            </a:r>
            <a:r>
              <a:rPr lang="ru-RU" dirty="0">
                <a:hlinkClick r:id="rId3" tooltip="Передача данных"/>
              </a:rPr>
              <a:t>передачей данных</a:t>
            </a:r>
            <a:r>
              <a:rPr lang="ru-RU" dirty="0"/>
              <a:t>. Пакеты в </a:t>
            </a:r>
            <a:r>
              <a:rPr lang="en-GB" dirty="0"/>
              <a:t>TCP </a:t>
            </a:r>
            <a:r>
              <a:rPr lang="ru-RU" dirty="0"/>
              <a:t>называются </a:t>
            </a:r>
            <a:r>
              <a:rPr lang="ru-RU" i="1" dirty="0"/>
              <a:t>сегментами</a:t>
            </a:r>
            <a:r>
              <a:rPr lang="ru-RU" b="1" dirty="0"/>
              <a:t>.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67B81-23DA-3F46-9AF4-BDBC19FC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002" y="3212430"/>
            <a:ext cx="5780840" cy="31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133611" y="1715405"/>
            <a:ext cx="1192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UDP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User Datagram Protocol</a:t>
            </a:r>
            <a:r>
              <a:rPr lang="en-GB" dirty="0"/>
              <a:t> — </a:t>
            </a:r>
            <a:r>
              <a:rPr lang="ru-RU" dirty="0"/>
              <a:t>протокол пользовательских </a:t>
            </a:r>
            <a:r>
              <a:rPr lang="ru-RU" dirty="0">
                <a:hlinkClick r:id="rId3" tooltip="Дейтаграмма"/>
              </a:rPr>
              <a:t>датаграмм</a:t>
            </a:r>
            <a:r>
              <a:rPr lang="ru-RU" dirty="0"/>
              <a:t>) — один из ключевых элементов набора сетевых протоколов для </a:t>
            </a:r>
            <a:r>
              <a:rPr lang="ru-RU" dirty="0">
                <a:hlinkClick r:id="rId4" tooltip="Интернет"/>
              </a:rPr>
              <a:t>Интернета</a:t>
            </a:r>
            <a:r>
              <a:rPr lang="ru-RU" dirty="0"/>
              <a:t>. С </a:t>
            </a:r>
            <a:r>
              <a:rPr lang="en-GB" dirty="0"/>
              <a:t>UDP </a:t>
            </a:r>
            <a:r>
              <a:rPr lang="ru-RU" dirty="0"/>
              <a:t>компьютерные приложения могут посылать сообщения (в данном случае называемые </a:t>
            </a:r>
            <a:r>
              <a:rPr lang="ru-RU" dirty="0">
                <a:hlinkClick r:id="rId3" tooltip="Дейтаграмма"/>
              </a:rPr>
              <a:t>датаграммами</a:t>
            </a:r>
            <a:r>
              <a:rPr lang="ru-RU" dirty="0"/>
              <a:t>) другим хостам по </a:t>
            </a:r>
            <a:r>
              <a:rPr lang="en-GB" dirty="0">
                <a:hlinkClick r:id="rId5" tooltip="IP"/>
              </a:rPr>
              <a:t>IP-</a:t>
            </a:r>
            <a:r>
              <a:rPr lang="ru-RU" dirty="0">
                <a:hlinkClick r:id="rId5" tooltip="IP"/>
              </a:rPr>
              <a:t>сети</a:t>
            </a:r>
            <a:r>
              <a:rPr lang="ru-RU" dirty="0"/>
              <a:t> без необходимости предварительного сообщения для установки специальных каналов передачи или путей данных.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633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762A5-66C4-5549-B077-01A4C10E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1" y="2783282"/>
            <a:ext cx="8780251" cy="3807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CE9FAC-C807-FD44-B1B4-37EE8F4B252E}"/>
              </a:ext>
            </a:extLst>
          </p:cNvPr>
          <p:cNvSpPr txBox="1"/>
          <p:nvPr/>
        </p:nvSpPr>
        <p:spPr>
          <a:xfrm>
            <a:off x="789067" y="1395663"/>
            <a:ext cx="9637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 </a:t>
            </a:r>
            <a:r>
              <a:rPr lang="en-GB" b="1" dirty="0"/>
              <a:t>network socket</a:t>
            </a:r>
            <a:r>
              <a:rPr lang="en-GB" dirty="0"/>
              <a:t> is a software structure within a </a:t>
            </a:r>
            <a:r>
              <a:rPr lang="en-GB" dirty="0">
                <a:hlinkClick r:id="rId3" tooltip="Node (networking)"/>
              </a:rPr>
              <a:t>network node</a:t>
            </a:r>
            <a:r>
              <a:rPr lang="en-GB" dirty="0"/>
              <a:t> of a </a:t>
            </a:r>
            <a:r>
              <a:rPr lang="en-GB" dirty="0">
                <a:hlinkClick r:id="rId4" tooltip="Computer network"/>
              </a:rPr>
              <a:t>computer network</a:t>
            </a:r>
            <a:r>
              <a:rPr lang="en-GB" dirty="0"/>
              <a:t> that serves as an endpoint for sending and receiving data across the network. The structure and properties of a socket are defined by an </a:t>
            </a:r>
            <a:r>
              <a:rPr lang="en-GB" dirty="0">
                <a:hlinkClick r:id="rId5" tooltip="Application programming interface"/>
              </a:rPr>
              <a:t>application programming interface</a:t>
            </a:r>
            <a:r>
              <a:rPr lang="en-GB" dirty="0"/>
              <a:t> (API) for the networking architecture. Sockets are created only during the lifetime of a </a:t>
            </a:r>
            <a:r>
              <a:rPr lang="en-GB" dirty="0">
                <a:hlinkClick r:id="rId6" tooltip="Process (computing)"/>
              </a:rPr>
              <a:t>process</a:t>
            </a:r>
            <a:r>
              <a:rPr lang="en-GB" dirty="0"/>
              <a:t> of an application running in the node.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559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E9FAC-C807-FD44-B1B4-37EE8F4B252E}"/>
              </a:ext>
            </a:extLst>
          </p:cNvPr>
          <p:cNvSpPr txBox="1"/>
          <p:nvPr/>
        </p:nvSpPr>
        <p:spPr>
          <a:xfrm>
            <a:off x="789067" y="1395663"/>
            <a:ext cx="9637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2" tooltip="Computer networking"/>
              </a:rPr>
              <a:t>computer networking</a:t>
            </a:r>
            <a:r>
              <a:rPr lang="en-GB" dirty="0"/>
              <a:t>, a </a:t>
            </a:r>
            <a:r>
              <a:rPr lang="en-GB" b="1" dirty="0"/>
              <a:t>port</a:t>
            </a:r>
            <a:r>
              <a:rPr lang="en-GB" dirty="0"/>
              <a:t> is a communication endpoint. At the software level, within an </a:t>
            </a:r>
            <a:r>
              <a:rPr lang="en-GB" dirty="0">
                <a:hlinkClick r:id="rId3" tooltip="Operating system"/>
              </a:rPr>
              <a:t>operating system</a:t>
            </a:r>
            <a:r>
              <a:rPr lang="en-GB" dirty="0"/>
              <a:t>, a port is a logical construct that identifies a specific </a:t>
            </a:r>
            <a:r>
              <a:rPr lang="en-GB" dirty="0">
                <a:hlinkClick r:id="rId4" tooltip="Process (computing)"/>
              </a:rPr>
              <a:t>process</a:t>
            </a:r>
            <a:r>
              <a:rPr lang="en-GB" dirty="0"/>
              <a:t> or a type of </a:t>
            </a:r>
            <a:r>
              <a:rPr lang="en-GB" dirty="0">
                <a:hlinkClick r:id="rId5" tooltip="Network service"/>
              </a:rPr>
              <a:t>network service</a:t>
            </a:r>
            <a:r>
              <a:rPr lang="en-GB" dirty="0"/>
              <a:t>. A port is identified for each </a:t>
            </a:r>
            <a:r>
              <a:rPr lang="en-GB" dirty="0">
                <a:hlinkClick r:id="rId6" tooltip="Transport protocol"/>
              </a:rPr>
              <a:t>transport protocol</a:t>
            </a:r>
            <a:r>
              <a:rPr lang="en-GB" dirty="0"/>
              <a:t> and address combination by a 16-bit </a:t>
            </a:r>
            <a:r>
              <a:rPr lang="en-GB" dirty="0">
                <a:hlinkClick r:id="rId7" tooltip="Unsigned number"/>
              </a:rPr>
              <a:t>unsigned number</a:t>
            </a:r>
            <a:r>
              <a:rPr lang="en-GB" dirty="0"/>
              <a:t>, known as the </a:t>
            </a:r>
            <a:r>
              <a:rPr lang="en-GB" b="1" dirty="0"/>
              <a:t>port number</a:t>
            </a:r>
            <a:r>
              <a:rPr lang="en-GB" dirty="0"/>
              <a:t>. The most common transport protocols that use port numbers are the </a:t>
            </a:r>
            <a:r>
              <a:rPr lang="en-GB" dirty="0">
                <a:hlinkClick r:id="rId8" tooltip="Transmission Control Protocol"/>
              </a:rPr>
              <a:t>Transmission Control Protocol</a:t>
            </a:r>
            <a:r>
              <a:rPr lang="en-GB" dirty="0"/>
              <a:t>(TCP) and the </a:t>
            </a:r>
            <a:r>
              <a:rPr lang="en-GB" dirty="0">
                <a:hlinkClick r:id="rId9" tooltip="User Datagram Protocol"/>
              </a:rPr>
              <a:t>User Datagram Protocol</a:t>
            </a:r>
            <a:r>
              <a:rPr lang="en-GB" dirty="0"/>
              <a:t> (UDP).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A43A7-FF24-7547-A3B2-04F5E4D6B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677" y="3200731"/>
            <a:ext cx="7608975" cy="275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4E8E5-B377-604C-8A2D-BDD561BCD2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8652" y="2913038"/>
            <a:ext cx="4063671" cy="30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7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Sockets, ports.</a:t>
            </a:r>
            <a:endParaRPr lang="en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D167-FBCD-B243-B947-ED3731E7DA8B}"/>
              </a:ext>
            </a:extLst>
          </p:cNvPr>
          <p:cNvSpPr txBox="1"/>
          <p:nvPr/>
        </p:nvSpPr>
        <p:spPr>
          <a:xfrm>
            <a:off x="493295" y="1239252"/>
            <a:ext cx="4984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Well known ports: 1-1023</a:t>
            </a:r>
          </a:p>
          <a:p>
            <a:endParaRPr lang="en-RU" dirty="0"/>
          </a:p>
          <a:p>
            <a:r>
              <a:rPr lang="en-RU" dirty="0"/>
              <a:t>Registered ports: 1024-49151</a:t>
            </a:r>
          </a:p>
          <a:p>
            <a:endParaRPr lang="en-RU" dirty="0"/>
          </a:p>
          <a:p>
            <a:r>
              <a:rPr lang="en-RU" dirty="0"/>
              <a:t>Dynamic, private or ephemeral ports: 49152-65535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6F0A3-5AEA-524E-986C-BE0B9BF1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034"/>
            <a:ext cx="4480092" cy="2993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F30BF-E9CF-1C40-A39A-04944481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07" y="3302334"/>
            <a:ext cx="7518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7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TCP UDP</a:t>
            </a:r>
            <a:endParaRPr lang="en-RU" sz="2400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4813F6A-CB96-7142-8052-BBF1908D2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46631"/>
              </p:ext>
            </p:extLst>
          </p:nvPr>
        </p:nvGraphicFramePr>
        <p:xfrm>
          <a:off x="745958" y="1293812"/>
          <a:ext cx="10928300" cy="48926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0184">
                  <a:extLst>
                    <a:ext uri="{9D8B030D-6E8A-4147-A177-3AD203B41FA5}">
                      <a16:colId xmlns:a16="http://schemas.microsoft.com/office/drawing/2014/main" val="3815169527"/>
                    </a:ext>
                  </a:extLst>
                </a:gridCol>
                <a:gridCol w="3602654">
                  <a:extLst>
                    <a:ext uri="{9D8B030D-6E8A-4147-A177-3AD203B41FA5}">
                      <a16:colId xmlns:a16="http://schemas.microsoft.com/office/drawing/2014/main" val="3626981213"/>
                    </a:ext>
                  </a:extLst>
                </a:gridCol>
                <a:gridCol w="5115462">
                  <a:extLst>
                    <a:ext uri="{9D8B030D-6E8A-4147-A177-3AD203B41FA5}">
                      <a16:colId xmlns:a16="http://schemas.microsoft.com/office/drawing/2014/main" val="1299657819"/>
                    </a:ext>
                  </a:extLst>
                </a:gridCol>
              </a:tblGrid>
              <a:tr h="420689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1090"/>
                  </a:ext>
                </a:extLst>
              </a:tr>
              <a:tr h="420689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SYN, ACK,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90319"/>
                  </a:ext>
                </a:extLst>
              </a:tr>
              <a:tr h="726121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Transmission, Huge 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4675"/>
                  </a:ext>
                </a:extLst>
              </a:tr>
              <a:tr h="726121">
                <a:tc>
                  <a:txBody>
                    <a:bodyPr/>
                    <a:lstStyle/>
                    <a:p>
                      <a:r>
                        <a:rPr lang="en-US" dirty="0"/>
                        <a:t>Ordering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Rearranges packets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3182"/>
                  </a:ext>
                </a:extLst>
              </a:tr>
              <a:tr h="420689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1852"/>
                  </a:ext>
                </a:extLst>
              </a:tr>
              <a:tr h="726121"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 with congestion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95274"/>
                  </a:ext>
                </a:extLst>
              </a:tr>
              <a:tr h="726121">
                <a:tc>
                  <a:txBody>
                    <a:bodyPr/>
                    <a:lstStyle/>
                    <a:p>
                      <a:r>
                        <a:rPr lang="en-US" dirty="0"/>
                        <a:t>Error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checking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checksum - drop datagrams if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1894"/>
                  </a:ext>
                </a:extLst>
              </a:tr>
              <a:tr h="726121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acknowledgements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7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5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TCP UDP</a:t>
            </a:r>
            <a:endParaRPr lang="en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A6999-DCF4-E540-BC0B-5417299D0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2" y="1600199"/>
            <a:ext cx="3129776" cy="4918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811C3-846C-D743-AC76-FF0C0824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49" y="1600200"/>
            <a:ext cx="8197033" cy="4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745958" y="469232"/>
            <a:ext cx="962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TCP sockets</a:t>
            </a:r>
            <a:endParaRPr lang="en-R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F9385-6453-8945-87DF-0B1BB19B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" y="930897"/>
            <a:ext cx="4919663" cy="56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485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30</cp:revision>
  <dcterms:created xsi:type="dcterms:W3CDTF">2020-11-26T19:07:46Z</dcterms:created>
  <dcterms:modified xsi:type="dcterms:W3CDTF">2020-12-04T18:06:13Z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