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sldIdLst>
    <p:sldId id="256" r:id="rId3"/>
    <p:sldId id="385" r:id="rId4"/>
    <p:sldId id="386" r:id="rId5"/>
    <p:sldId id="387" r:id="rId6"/>
    <p:sldId id="388" r:id="rId7"/>
    <p:sldId id="389" r:id="rId8"/>
    <p:sldId id="395" r:id="rId9"/>
    <p:sldId id="390" r:id="rId10"/>
    <p:sldId id="396" r:id="rId11"/>
    <p:sldId id="391" r:id="rId12"/>
    <p:sldId id="392" r:id="rId13"/>
    <p:sldId id="397" r:id="rId14"/>
    <p:sldId id="393" r:id="rId15"/>
    <p:sldId id="394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7"/>
    <p:restoredTop sz="95915"/>
  </p:normalViewPr>
  <p:slideViewPr>
    <p:cSldViewPr snapToGrid="0" snapToObjects="1">
      <p:cViewPr varScale="1">
        <p:scale>
          <a:sx n="112" d="100"/>
          <a:sy n="11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7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2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4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8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56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2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140138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26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3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4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4819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1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12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637929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18.12.2020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020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20/6/bash-trap" TargetMode="External"/><Relationship Id="rId2" Type="http://schemas.openxmlformats.org/officeDocument/2006/relationships/hyperlink" Target="https://www.linuxjournal.com/content/bash-trap-command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unix/bash/read.htm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ustingroupbugs.net/view.php?id=249" TargetMode="External"/><Relationship Id="rId2" Type="http://schemas.openxmlformats.org/officeDocument/2006/relationships/hyperlink" Target="https://stackoverflow.com/questions/13542832/difference-between-single-and-double-square-brackets-in-bash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VHC5Ggl7k4" TargetMode="External"/><Relationship Id="rId2" Type="http://schemas.openxmlformats.org/officeDocument/2006/relationships/hyperlink" Target="https://www.youtube.com/watch?v=x2U9TsqSKmw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dylanaraps/pure-bash-bible" TargetMode="External"/><Relationship Id="rId4" Type="http://schemas.openxmlformats.org/officeDocument/2006/relationships/hyperlink" Target="https://github.com/orasul/bash-scrip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Shell, </a:t>
            </a:r>
            <a:r>
              <a:rPr lang="ru-RU" dirty="0"/>
              <a:t>программирование на языке командного интерпретатора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BD02F-4240-A84B-AF6C-7BB6B27E232E}"/>
              </a:ext>
            </a:extLst>
          </p:cNvPr>
          <p:cNvSpPr txBox="1"/>
          <p:nvPr/>
        </p:nvSpPr>
        <p:spPr>
          <a:xfrm>
            <a:off x="775251" y="1828800"/>
            <a:ext cx="86271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tempfile</a:t>
            </a:r>
            <a:r>
              <a:rPr lang="en-GB" dirty="0"/>
              <a:t>=/</a:t>
            </a:r>
            <a:r>
              <a:rPr lang="en-GB" dirty="0" err="1"/>
              <a:t>tmp</a:t>
            </a:r>
            <a:r>
              <a:rPr lang="en-GB" dirty="0"/>
              <a:t>/</a:t>
            </a:r>
            <a:r>
              <a:rPr lang="en-GB" dirty="0" err="1"/>
              <a:t>tmpdata</a:t>
            </a:r>
            <a:br>
              <a:rPr lang="en-GB" dirty="0"/>
            </a:br>
            <a:r>
              <a:rPr lang="en-GB" dirty="0"/>
              <a:t>trap "rm -f $</a:t>
            </a:r>
            <a:r>
              <a:rPr lang="en-GB" dirty="0" err="1"/>
              <a:t>tempfile</a:t>
            </a:r>
            <a:r>
              <a:rPr lang="en-GB" dirty="0"/>
              <a:t>" EXIT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function</a:t>
            </a:r>
            <a:r>
              <a:rPr lang="en-GB" dirty="0"/>
              <a:t> </a:t>
            </a:r>
            <a:r>
              <a:rPr lang="en-GB" dirty="0" err="1"/>
              <a:t>cleanup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{ </a:t>
            </a:r>
            <a:r>
              <a:rPr lang="en-GB" i="1" dirty="0"/>
              <a:t># ...</a:t>
            </a:r>
            <a:r>
              <a:rPr lang="en-GB" dirty="0"/>
              <a:t> } </a:t>
            </a:r>
            <a:br>
              <a:rPr lang="en-GB" dirty="0"/>
            </a:br>
            <a:r>
              <a:rPr lang="en-GB" dirty="0"/>
              <a:t>trap </a:t>
            </a:r>
            <a:r>
              <a:rPr lang="en-GB" dirty="0" err="1"/>
              <a:t>cleanup</a:t>
            </a:r>
            <a:r>
              <a:rPr lang="en-GB" dirty="0"/>
              <a:t> EXIT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>
                <a:hlinkClick r:id="rId2"/>
              </a:rPr>
              <a:t>https://www.linuxjournal.com/content/bash-trap-command</a:t>
            </a:r>
            <a:br>
              <a:rPr lang="en-GB" dirty="0"/>
            </a:br>
            <a:br>
              <a:rPr lang="en-GB" dirty="0"/>
            </a:br>
            <a:r>
              <a:rPr lang="en-GB" dirty="0">
                <a:hlinkClick r:id="rId3"/>
              </a:rPr>
              <a:t>https://opensource.com/article/20/6/bash-trap</a:t>
            </a:r>
            <a:br>
              <a:rPr lang="en-GB" dirty="0"/>
            </a:br>
            <a:br>
              <a:rPr lang="en-GB" dirty="0"/>
            </a:b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738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https://www.computerhope.com/unix/bash/read.htm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46270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 3&lt;&gt;/dev/</a:t>
            </a:r>
            <a:r>
              <a:rPr lang="en-GB" dirty="0" err="1"/>
              <a:t>tcp</a:t>
            </a:r>
            <a:r>
              <a:rPr lang="en-GB" dirty="0"/>
              <a:t>/</a:t>
            </a:r>
            <a:r>
              <a:rPr lang="en-GB" dirty="0" err="1"/>
              <a:t>www.google.com</a:t>
            </a:r>
            <a:r>
              <a:rPr lang="en-GB" dirty="0"/>
              <a:t>/80</a:t>
            </a:r>
            <a:br>
              <a:rPr lang="en-GB" dirty="0"/>
            </a:br>
            <a:r>
              <a:rPr lang="en-GB" dirty="0"/>
              <a:t>echo -e "GET / HTTP/1.1\r\</a:t>
            </a:r>
            <a:r>
              <a:rPr lang="en-GB" dirty="0" err="1"/>
              <a:t>nhost</a:t>
            </a:r>
            <a:r>
              <a:rPr lang="en-GB" dirty="0"/>
              <a:t>: http://</a:t>
            </a:r>
            <a:r>
              <a:rPr lang="en-GB" dirty="0" err="1"/>
              <a:t>www.google.com</a:t>
            </a:r>
            <a:r>
              <a:rPr lang="en-GB" dirty="0"/>
              <a:t>\r\</a:t>
            </a:r>
            <a:r>
              <a:rPr lang="en-GB" dirty="0" err="1"/>
              <a:t>nConnection</a:t>
            </a:r>
            <a:r>
              <a:rPr lang="en-GB" dirty="0"/>
              <a:t>: close\r\n\r\n" &gt;&amp;3</a:t>
            </a:r>
            <a:br>
              <a:rPr lang="en-GB" dirty="0"/>
            </a:br>
            <a:r>
              <a:rPr lang="en-GB" dirty="0"/>
              <a:t>cat &lt;&amp;3</a:t>
            </a:r>
          </a:p>
          <a:p>
            <a:endParaRPr lang="en-GB" dirty="0"/>
          </a:p>
          <a:p>
            <a:r>
              <a:rPr lang="en-GB" dirty="0"/>
              <a:t>cat &lt;/dev/</a:t>
            </a:r>
            <a:r>
              <a:rPr lang="en-GB" dirty="0" err="1"/>
              <a:t>tcp</a:t>
            </a:r>
            <a:r>
              <a:rPr lang="en-GB" dirty="0"/>
              <a:t>/</a:t>
            </a:r>
            <a:r>
              <a:rPr lang="en-GB" dirty="0" err="1"/>
              <a:t>time.nist.gov</a:t>
            </a:r>
            <a:r>
              <a:rPr lang="en-GB" dirty="0"/>
              <a:t>/13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362250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3E03-538A-E047-BA3D-2808D9D39119}"/>
              </a:ext>
            </a:extLst>
          </p:cNvPr>
          <p:cNvSpPr txBox="1"/>
          <p:nvPr/>
        </p:nvSpPr>
        <p:spPr>
          <a:xfrm>
            <a:off x="377687" y="1073426"/>
            <a:ext cx="1137002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calculate () {</a:t>
            </a:r>
            <a:br>
              <a:rPr lang="en-GB" sz="1400" dirty="0"/>
            </a:br>
            <a:r>
              <a:rPr lang="en-GB" sz="1400" dirty="0"/>
              <a:t>   read -p "Enter the first number: " n1</a:t>
            </a:r>
            <a:br>
              <a:rPr lang="en-GB" sz="1400" dirty="0"/>
            </a:br>
            <a:r>
              <a:rPr lang="en-GB" sz="1400" dirty="0"/>
              <a:t>   read -p "Enter the second number: " n2</a:t>
            </a:r>
            <a:br>
              <a:rPr lang="en-GB" sz="1400" dirty="0"/>
            </a:br>
            <a:r>
              <a:rPr lang="en-GB" sz="1400" dirty="0"/>
              <a:t>   echo "$n1 $1 $n2 = " </a:t>
            </a:r>
            <a:r>
              <a:rPr lang="en-GB" sz="1400" b="1" dirty="0"/>
              <a:t>$(</a:t>
            </a:r>
            <a:r>
              <a:rPr lang="en-GB" sz="1400" dirty="0" err="1"/>
              <a:t>bc</a:t>
            </a:r>
            <a:r>
              <a:rPr lang="en-GB" sz="1400" dirty="0"/>
              <a:t> -l &lt;&lt;&lt; "$n1$1$n2"</a:t>
            </a:r>
            <a:r>
              <a:rPr lang="en-GB" sz="1400" b="1" dirty="0"/>
              <a:t>)</a:t>
            </a:r>
            <a:r>
              <a:rPr lang="en-GB" sz="1400" dirty="0"/>
              <a:t> </a:t>
            </a:r>
            <a:br>
              <a:rPr lang="en-GB" sz="1400" dirty="0"/>
            </a:br>
            <a:r>
              <a:rPr lang="en-GB" sz="1400" dirty="0"/>
              <a:t>}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PS3="Select the operation: ”</a:t>
            </a:r>
            <a:br>
              <a:rPr lang="en-GB" sz="1400" dirty="0"/>
            </a:br>
            <a:br>
              <a:rPr lang="en-GB" sz="1400" dirty="0"/>
            </a:br>
            <a:r>
              <a:rPr lang="en-GB" sz="1400" b="1" dirty="0"/>
              <a:t>select</a:t>
            </a:r>
            <a:r>
              <a:rPr lang="en-GB" sz="1400" dirty="0"/>
              <a:t> opt in add subtract multiply divide quit;</a:t>
            </a:r>
            <a:br>
              <a:rPr lang="en-GB" sz="1400" dirty="0"/>
            </a:br>
            <a:r>
              <a:rPr lang="en-GB" sz="1400" b="1" dirty="0"/>
              <a:t>do</a:t>
            </a:r>
            <a:br>
              <a:rPr lang="en-GB" sz="1400" b="1" dirty="0"/>
            </a:br>
            <a:r>
              <a:rPr lang="en-GB" sz="1400" b="1" dirty="0"/>
              <a:t>    case</a:t>
            </a:r>
            <a:r>
              <a:rPr lang="en-GB" sz="1400" dirty="0"/>
              <a:t> $opt in</a:t>
            </a:r>
            <a:br>
              <a:rPr lang="en-GB" sz="1400" dirty="0"/>
            </a:br>
            <a:r>
              <a:rPr lang="en-GB" sz="1400" dirty="0"/>
              <a:t>        add)</a:t>
            </a:r>
            <a:br>
              <a:rPr lang="en-GB" sz="1400" dirty="0"/>
            </a:br>
            <a:r>
              <a:rPr lang="en-GB" sz="1400" dirty="0"/>
              <a:t>            calculate "+";;</a:t>
            </a:r>
            <a:br>
              <a:rPr lang="en-GB" sz="1400" dirty="0"/>
            </a:br>
            <a:r>
              <a:rPr lang="en-GB" sz="1400" dirty="0"/>
              <a:t>        subtract)</a:t>
            </a:r>
            <a:br>
              <a:rPr lang="en-GB" sz="1400" dirty="0"/>
            </a:br>
            <a:r>
              <a:rPr lang="en-GB" sz="1400" dirty="0"/>
              <a:t>            calculate "-";;</a:t>
            </a:r>
            <a:br>
              <a:rPr lang="en-GB" sz="1400" dirty="0"/>
            </a:br>
            <a:r>
              <a:rPr lang="en-GB" sz="1400" dirty="0"/>
              <a:t>        multiply)</a:t>
            </a:r>
            <a:br>
              <a:rPr lang="en-GB" sz="1400" dirty="0"/>
            </a:br>
            <a:r>
              <a:rPr lang="en-GB" sz="1400" dirty="0"/>
              <a:t>            calculate "*";;</a:t>
            </a:r>
            <a:br>
              <a:rPr lang="en-GB" sz="1400" dirty="0"/>
            </a:br>
            <a:r>
              <a:rPr lang="en-GB" sz="1400" dirty="0"/>
              <a:t>        divide)</a:t>
            </a:r>
            <a:br>
              <a:rPr lang="en-GB" sz="1400" dirty="0"/>
            </a:br>
            <a:r>
              <a:rPr lang="en-GB" sz="1400" dirty="0"/>
              <a:t>            calculate "/";;</a:t>
            </a:r>
            <a:br>
              <a:rPr lang="en-GB" sz="1400" dirty="0"/>
            </a:br>
            <a:r>
              <a:rPr lang="en-GB" sz="1400" dirty="0"/>
              <a:t>        quit)</a:t>
            </a:r>
            <a:br>
              <a:rPr lang="en-GB" sz="1400" dirty="0"/>
            </a:br>
            <a:r>
              <a:rPr lang="en-GB" sz="1400" dirty="0"/>
              <a:t>            break;;</a:t>
            </a:r>
            <a:br>
              <a:rPr lang="en-GB" sz="1400" dirty="0"/>
            </a:br>
            <a:r>
              <a:rPr lang="en-GB" sz="1400" dirty="0"/>
              <a:t>        *)</a:t>
            </a:r>
            <a:br>
              <a:rPr lang="en-GB" sz="1400" dirty="0"/>
            </a:br>
            <a:r>
              <a:rPr lang="en-GB" sz="1400" dirty="0"/>
              <a:t>            echo "Invalid option $REPLY";;</a:t>
            </a:r>
            <a:br>
              <a:rPr lang="en-GB" sz="1400" dirty="0"/>
            </a:br>
            <a:r>
              <a:rPr lang="en-GB" sz="1400" dirty="0"/>
              <a:t>     </a:t>
            </a:r>
            <a:r>
              <a:rPr lang="en-GB" sz="1400" b="1" dirty="0" err="1"/>
              <a:t>esac</a:t>
            </a:r>
            <a:br>
              <a:rPr lang="en-GB" sz="1400" b="1" dirty="0"/>
            </a:br>
            <a:r>
              <a:rPr lang="en-GB" sz="1400" b="1" dirty="0"/>
              <a:t>done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269207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687"/>
            <a:ext cx="11966713" cy="6342755"/>
          </a:xfrm>
        </p:spPr>
        <p:txBody>
          <a:bodyPr>
            <a:noAutofit/>
          </a:bodyPr>
          <a:lstStyle/>
          <a:p>
            <a:pPr fontAlgn="base"/>
            <a:r>
              <a:rPr lang="en-GB" sz="1100" dirty="0"/>
              <a:t>[[ is not available in </a:t>
            </a:r>
            <a:r>
              <a:rPr lang="en-GB" sz="1100" dirty="0" err="1"/>
              <a:t>sh</a:t>
            </a:r>
            <a:r>
              <a:rPr lang="en-GB" sz="1100" dirty="0"/>
              <a:t> (only [ which is more clunky and limited). See also </a:t>
            </a:r>
            <a:r>
              <a:rPr lang="en-GB" sz="1100" u="sng" dirty="0">
                <a:hlinkClick r:id="rId2"/>
              </a:rPr>
              <a:t>Difference between single and double square brackets in Bash</a:t>
            </a:r>
            <a:endParaRPr lang="en-GB" sz="1100" dirty="0"/>
          </a:p>
          <a:p>
            <a:pPr fontAlgn="base"/>
            <a:r>
              <a:rPr lang="en-GB" sz="1100" dirty="0" err="1"/>
              <a:t>sh</a:t>
            </a:r>
            <a:r>
              <a:rPr lang="en-GB" sz="1100" dirty="0"/>
              <a:t> does not have arrays.</a:t>
            </a:r>
          </a:p>
          <a:p>
            <a:pPr fontAlgn="base"/>
            <a:r>
              <a:rPr lang="en-GB" sz="1100" dirty="0"/>
              <a:t>Some Bash keywords like local, source, function, </a:t>
            </a:r>
            <a:r>
              <a:rPr lang="en-GB" sz="1100" dirty="0" err="1"/>
              <a:t>shopt</a:t>
            </a:r>
            <a:r>
              <a:rPr lang="en-GB" sz="1100" dirty="0"/>
              <a:t>, let, declare, and select are not portable to sh. (Some </a:t>
            </a:r>
            <a:r>
              <a:rPr lang="en-GB" sz="1100" dirty="0" err="1"/>
              <a:t>shimplementations</a:t>
            </a:r>
            <a:r>
              <a:rPr lang="en-GB" sz="1100" dirty="0"/>
              <a:t> support e.g. local.)</a:t>
            </a:r>
          </a:p>
          <a:p>
            <a:pPr fontAlgn="base"/>
            <a:r>
              <a:rPr lang="en-GB" sz="1100" dirty="0"/>
              <a:t>Bash has many C-style syntax extensions like the three-argument for((</a:t>
            </a:r>
            <a:r>
              <a:rPr lang="en-GB" sz="1100" dirty="0" err="1"/>
              <a:t>i</a:t>
            </a:r>
            <a:r>
              <a:rPr lang="en-GB" sz="1100" dirty="0"/>
              <a:t>=0;i&lt;=3;i++)) loop, += increment assignment, etc. The $'string\</a:t>
            </a:r>
            <a:r>
              <a:rPr lang="en-GB" sz="1100" dirty="0" err="1"/>
              <a:t>nwith</a:t>
            </a:r>
            <a:r>
              <a:rPr lang="en-GB" sz="1100" dirty="0"/>
              <a:t>\</a:t>
            </a:r>
            <a:r>
              <a:rPr lang="en-GB" sz="1100" dirty="0" err="1"/>
              <a:t>tC</a:t>
            </a:r>
            <a:r>
              <a:rPr lang="en-GB" sz="1100" dirty="0"/>
              <a:t>\</a:t>
            </a:r>
            <a:r>
              <a:rPr lang="en-GB" sz="1100" dirty="0" err="1"/>
              <a:t>aescapes</a:t>
            </a:r>
            <a:r>
              <a:rPr lang="en-GB" sz="1100" dirty="0"/>
              <a:t>' feature is tentatively </a:t>
            </a:r>
            <a:r>
              <a:rPr lang="en-GB" sz="1100" u="sng" dirty="0">
                <a:hlinkClick r:id="rId3"/>
              </a:rPr>
              <a:t>accepted for POSIX</a:t>
            </a:r>
            <a:r>
              <a:rPr lang="en-GB" sz="1100" dirty="0"/>
              <a:t> (meaning it works in Bash now, but will not yet be supported by </a:t>
            </a:r>
            <a:r>
              <a:rPr lang="en-GB" sz="1100" dirty="0" err="1"/>
              <a:t>sh</a:t>
            </a:r>
            <a:r>
              <a:rPr lang="en-GB" sz="1100" dirty="0"/>
              <a:t> on systems which only adhere to the current POSIX specification, and likely will not for some time to come).</a:t>
            </a:r>
          </a:p>
          <a:p>
            <a:pPr fontAlgn="base"/>
            <a:r>
              <a:rPr lang="en-GB" sz="1100" dirty="0"/>
              <a:t>Bash supports &lt;&lt;&lt;'here strings'.</a:t>
            </a:r>
          </a:p>
          <a:p>
            <a:pPr fontAlgn="base"/>
            <a:r>
              <a:rPr lang="en-GB" sz="1100" dirty="0"/>
              <a:t>Bash has *.{</a:t>
            </a:r>
            <a:r>
              <a:rPr lang="en-GB" sz="1100" dirty="0" err="1"/>
              <a:t>png,jpg</a:t>
            </a:r>
            <a:r>
              <a:rPr lang="en-GB" sz="1100" dirty="0"/>
              <a:t>} and {0..12} brace expansion.</a:t>
            </a:r>
          </a:p>
          <a:p>
            <a:pPr fontAlgn="base"/>
            <a:r>
              <a:rPr lang="en-GB" sz="1100" dirty="0"/>
              <a:t>~ refers to $HOME only in Bash (and more generally ~username to the home directory of username).This is in POSIX, but may be missing from some pre-POSIX /bin/</a:t>
            </a:r>
            <a:r>
              <a:rPr lang="en-GB" sz="1100" dirty="0" err="1"/>
              <a:t>sh</a:t>
            </a:r>
            <a:r>
              <a:rPr lang="en-GB" sz="1100" dirty="0"/>
              <a:t> implementations.</a:t>
            </a:r>
          </a:p>
          <a:p>
            <a:pPr fontAlgn="base"/>
            <a:r>
              <a:rPr lang="en-GB" sz="1100" dirty="0"/>
              <a:t>Bash has process substitution with &lt;(</a:t>
            </a:r>
            <a:r>
              <a:rPr lang="en-GB" sz="1100" dirty="0" err="1"/>
              <a:t>cmd</a:t>
            </a:r>
            <a:r>
              <a:rPr lang="en-GB" sz="1100" dirty="0"/>
              <a:t>) and &gt;(</a:t>
            </a:r>
            <a:r>
              <a:rPr lang="en-GB" sz="1100" dirty="0" err="1"/>
              <a:t>cmd</a:t>
            </a:r>
            <a:r>
              <a:rPr lang="en-GB" sz="1100" dirty="0"/>
              <a:t>).</a:t>
            </a:r>
          </a:p>
          <a:p>
            <a:pPr fontAlgn="base"/>
            <a:r>
              <a:rPr lang="en-GB" sz="1100" dirty="0"/>
              <a:t>Bash has </a:t>
            </a:r>
            <a:r>
              <a:rPr lang="en-GB" sz="1100" dirty="0" err="1"/>
              <a:t>Csh</a:t>
            </a:r>
            <a:r>
              <a:rPr lang="en-GB" sz="1100" dirty="0"/>
              <a:t>-style convenience redirection aliases like &amp;| for 2&gt;&amp;1 | and &amp;&gt; for &gt; ... 2&gt;&amp;1</a:t>
            </a:r>
          </a:p>
          <a:p>
            <a:pPr fontAlgn="base"/>
            <a:r>
              <a:rPr lang="en-GB" sz="1100" dirty="0"/>
              <a:t>Bash supports </a:t>
            </a:r>
            <a:r>
              <a:rPr lang="en-GB" sz="1100" dirty="0" err="1"/>
              <a:t>coprocesses</a:t>
            </a:r>
            <a:r>
              <a:rPr lang="en-GB" sz="1100" dirty="0"/>
              <a:t> with &lt;&gt; redirection.</a:t>
            </a:r>
          </a:p>
          <a:p>
            <a:pPr fontAlgn="base"/>
            <a:r>
              <a:rPr lang="en-GB" sz="1100" dirty="0"/>
              <a:t>Bash features a rich set of expanded non-standard parameter expansions such as ${substring:1:2}, ${variable/pattern/replacement}, case conversion, etc.</a:t>
            </a:r>
          </a:p>
          <a:p>
            <a:pPr fontAlgn="base"/>
            <a:r>
              <a:rPr lang="en-GB" sz="1100" dirty="0"/>
              <a:t>Bash has significantly extended facilities for shell arithmetic (though still no floating-point support). There is an obsolescent legacy $[expression] syntax which however should be replaced with POSIX arithmetic $((expression)) syntax. (Some legacy pre-POSIX </a:t>
            </a:r>
            <a:r>
              <a:rPr lang="en-GB" sz="1100" dirty="0" err="1"/>
              <a:t>sh</a:t>
            </a:r>
            <a:r>
              <a:rPr lang="en-GB" sz="1100" dirty="0"/>
              <a:t> implementations may not support that, though.)</a:t>
            </a:r>
          </a:p>
          <a:p>
            <a:pPr fontAlgn="base"/>
            <a:r>
              <a:rPr lang="en-GB" sz="1100" dirty="0"/>
              <a:t>Magic variables like $RANDOM, $SECONDS, $PIPESTATUS[@] and $FUNCNAME are Bash extensions.</a:t>
            </a:r>
          </a:p>
          <a:p>
            <a:pPr fontAlgn="base"/>
            <a:r>
              <a:rPr lang="en-GB" sz="1100" dirty="0"/>
              <a:t>Syntactic differences like export variable=value and [ "x" == "y" ] which are not portable (export variable should be separate from variable assignment, and portable string comparison in [ ... ] uses a single equals sign).</a:t>
            </a:r>
          </a:p>
          <a:p>
            <a:pPr fontAlgn="base"/>
            <a:r>
              <a:rPr lang="en-GB" sz="1100" dirty="0"/>
              <a:t>Many, many Bash-only extensions to enable or disable optional </a:t>
            </a:r>
            <a:r>
              <a:rPr lang="en-GB" sz="1100" dirty="0" err="1"/>
              <a:t>behavior</a:t>
            </a:r>
            <a:r>
              <a:rPr lang="en-GB" sz="1100" dirty="0"/>
              <a:t> and expose internal state of the shell.</a:t>
            </a:r>
          </a:p>
          <a:p>
            <a:pPr fontAlgn="base"/>
            <a:r>
              <a:rPr lang="en-GB" sz="1100" dirty="0"/>
              <a:t>Many, many convenience features for interactive use which however do not affect script </a:t>
            </a:r>
            <a:r>
              <a:rPr lang="en-GB" sz="1100" dirty="0" err="1"/>
              <a:t>behavior</a:t>
            </a:r>
            <a:r>
              <a:rPr lang="en-GB" sz="1100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shell bash</a:t>
            </a:r>
          </a:p>
        </p:txBody>
      </p:sp>
    </p:spTree>
    <p:extLst>
      <p:ext uri="{BB962C8B-B14F-4D97-AF65-F5344CB8AC3E}">
        <p14:creationId xmlns:p14="http://schemas.microsoft.com/office/powerpoint/2010/main" val="174365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2"/>
              </a:rPr>
              <a:t>https://www.youtube.com/watch?v=x2U9TsqSKmw</a:t>
            </a: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https://www.youtube.com/watch?v=WVHC5Ggl7k4</a:t>
            </a: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4"/>
              </a:rPr>
              <a:t>https://github.com/orasul/bash-scripts</a:t>
            </a: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5"/>
              </a:rPr>
              <a:t>https://github.com/dylanaraps/pure-bash-bible</a:t>
            </a: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0" indent="0">
              <a:buNone/>
            </a:pP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D. </a:t>
            </a:r>
            <a:r>
              <a:rPr lang="en-US" dirty="0" err="1"/>
              <a:t>Ketov</a:t>
            </a:r>
            <a:r>
              <a:rPr lang="en-US" dirty="0"/>
              <a:t> </a:t>
            </a:r>
            <a:r>
              <a:rPr lang="ru-RU" dirty="0" err="1"/>
              <a:t>Политех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${parameter}</a:t>
            </a:r>
          </a:p>
          <a:p>
            <a:r>
              <a:rPr lang="en-GB" b="1" dirty="0"/>
              <a:t>${parameter-default}</a:t>
            </a:r>
            <a:r>
              <a:rPr lang="en-GB" dirty="0"/>
              <a:t>, </a:t>
            </a:r>
            <a:r>
              <a:rPr lang="en-GB" b="1" dirty="0"/>
              <a:t>${parameter:-default}</a:t>
            </a:r>
          </a:p>
          <a:p>
            <a:r>
              <a:rPr lang="en-GB" b="1" dirty="0"/>
              <a:t>${parameter=default}</a:t>
            </a:r>
            <a:r>
              <a:rPr lang="en-GB" dirty="0"/>
              <a:t>, </a:t>
            </a:r>
            <a:r>
              <a:rPr lang="en-GB" b="1" dirty="0"/>
              <a:t>${parameter:=default}</a:t>
            </a:r>
          </a:p>
          <a:p>
            <a:r>
              <a:rPr lang="en-GB" b="1" dirty="0"/>
              <a:t>${</a:t>
            </a:r>
            <a:r>
              <a:rPr lang="en-GB" b="1" dirty="0" err="1"/>
              <a:t>parameter+alt_value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${parameter:+</a:t>
            </a:r>
            <a:r>
              <a:rPr lang="en-GB" b="1" dirty="0" err="1"/>
              <a:t>alt_value</a:t>
            </a:r>
            <a:r>
              <a:rPr lang="en-GB" b="1" dirty="0"/>
              <a:t>}</a:t>
            </a:r>
          </a:p>
          <a:p>
            <a:r>
              <a:rPr lang="en-GB" b="1" dirty="0"/>
              <a:t>${</a:t>
            </a:r>
            <a:r>
              <a:rPr lang="en-GB" b="1" dirty="0" err="1"/>
              <a:t>parameter?err_msg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${parameter:?</a:t>
            </a:r>
            <a:r>
              <a:rPr lang="en-GB" b="1" dirty="0" err="1"/>
              <a:t>err_msg</a:t>
            </a:r>
            <a:r>
              <a:rPr lang="en-GB" b="1" dirty="0"/>
              <a:t>}</a:t>
            </a:r>
          </a:p>
          <a:p>
            <a:r>
              <a:rPr lang="en-GB" b="1" dirty="0"/>
              <a:t>${#var}</a:t>
            </a:r>
          </a:p>
          <a:p>
            <a:r>
              <a:rPr lang="en-GB" b="1" dirty="0"/>
              <a:t>${</a:t>
            </a:r>
            <a:r>
              <a:rPr lang="en-GB" b="1" dirty="0" err="1"/>
              <a:t>var#Pattern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${var##Pattern}</a:t>
            </a:r>
          </a:p>
          <a:p>
            <a:r>
              <a:rPr lang="en-GB" b="1" dirty="0"/>
              <a:t>${</a:t>
            </a:r>
            <a:r>
              <a:rPr lang="en-GB" b="1" dirty="0" err="1"/>
              <a:t>var%Pattern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${var%%Pattern}</a:t>
            </a:r>
          </a:p>
          <a:p>
            <a:r>
              <a:rPr lang="en-GB" b="1" dirty="0"/>
              <a:t>${</a:t>
            </a:r>
            <a:r>
              <a:rPr lang="en-GB" b="1" dirty="0" err="1"/>
              <a:t>var:pos:len</a:t>
            </a:r>
            <a:r>
              <a:rPr lang="en-GB" b="1" dirty="0"/>
              <a:t>}</a:t>
            </a:r>
          </a:p>
          <a:p>
            <a:r>
              <a:rPr lang="en-GB" b="1" dirty="0"/>
              <a:t>${var/Pattern/Replacement}</a:t>
            </a:r>
          </a:p>
          <a:p>
            <a:r>
              <a:rPr lang="en-GB" b="1" dirty="0"/>
              <a:t>${var//Pattern/Replacement}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65CF-8187-354D-94CD-28064CB55450}"/>
              </a:ext>
            </a:extLst>
          </p:cNvPr>
          <p:cNvSpPr txBox="1"/>
          <p:nvPr/>
        </p:nvSpPr>
        <p:spPr>
          <a:xfrm>
            <a:off x="3621974" y="281678"/>
            <a:ext cx="577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tldp.org</a:t>
            </a:r>
            <a:r>
              <a:rPr lang="en-GB" dirty="0"/>
              <a:t>/LDP/abs/html/parameter-</a:t>
            </a:r>
            <a:r>
              <a:rPr lang="en-GB" dirty="0" err="1"/>
              <a:t>substitution.html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162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C088F-467A-AC4C-91DE-953344752DBB}"/>
              </a:ext>
            </a:extLst>
          </p:cNvPr>
          <p:cNvSpPr txBox="1"/>
          <p:nvPr/>
        </p:nvSpPr>
        <p:spPr>
          <a:xfrm>
            <a:off x="1116281" y="1448790"/>
            <a:ext cx="3942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for</a:t>
            </a:r>
            <a:r>
              <a:rPr lang="en-GB" dirty="0"/>
              <a:t> VARIABLE </a:t>
            </a:r>
            <a:r>
              <a:rPr lang="en-GB" b="1" dirty="0"/>
              <a:t>in</a:t>
            </a:r>
            <a:r>
              <a:rPr lang="en-GB" dirty="0"/>
              <a:t> file1 file2 file3</a:t>
            </a:r>
            <a:br>
              <a:rPr lang="en-GB" dirty="0"/>
            </a:br>
            <a:r>
              <a:rPr lang="en-GB" b="1" dirty="0"/>
              <a:t>do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/>
              <a:t>command1 on $VARIABLE</a:t>
            </a:r>
            <a:br>
              <a:rPr lang="en-GB" dirty="0"/>
            </a:br>
            <a:r>
              <a:rPr lang="en-GB" dirty="0"/>
              <a:t>    command2</a:t>
            </a:r>
            <a:br>
              <a:rPr lang="en-GB" dirty="0"/>
            </a:br>
            <a:r>
              <a:rPr lang="en-GB" dirty="0"/>
              <a:t>    command</a:t>
            </a:r>
            <a:br>
              <a:rPr lang="en-GB" dirty="0"/>
            </a:br>
            <a:r>
              <a:rPr lang="en-GB" b="1" dirty="0"/>
              <a:t>done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8698D-E3E2-D443-B054-1DF3C4249D75}"/>
              </a:ext>
            </a:extLst>
          </p:cNvPr>
          <p:cNvSpPr txBox="1"/>
          <p:nvPr/>
        </p:nvSpPr>
        <p:spPr>
          <a:xfrm>
            <a:off x="6398821" y="1446811"/>
            <a:ext cx="3942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while </a:t>
            </a:r>
            <a:r>
              <a:rPr lang="en-US" b="1" dirty="0"/>
              <a:t>command</a:t>
            </a:r>
            <a:br>
              <a:rPr lang="en-GB" dirty="0"/>
            </a:br>
            <a:r>
              <a:rPr lang="en-GB" b="1" dirty="0"/>
              <a:t>do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/>
              <a:t>echo a</a:t>
            </a:r>
            <a:br>
              <a:rPr lang="en-GB" dirty="0"/>
            </a:br>
            <a:r>
              <a:rPr lang="en-GB" dirty="0"/>
              <a:t>    a=a+1</a:t>
            </a:r>
            <a:br>
              <a:rPr lang="en-GB" dirty="0"/>
            </a:br>
            <a:r>
              <a:rPr lang="en-GB" dirty="0"/>
              <a:t>    echo ok</a:t>
            </a:r>
            <a:br>
              <a:rPr lang="en-GB" dirty="0"/>
            </a:br>
            <a:r>
              <a:rPr lang="en-GB" b="1" dirty="0"/>
              <a:t>done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DC12E-8D57-DC4F-BBEA-AD4D75D76564}"/>
              </a:ext>
            </a:extLst>
          </p:cNvPr>
          <p:cNvSpPr txBox="1"/>
          <p:nvPr/>
        </p:nvSpPr>
        <p:spPr>
          <a:xfrm>
            <a:off x="1116280" y="4205251"/>
            <a:ext cx="3942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until </a:t>
            </a:r>
            <a:r>
              <a:rPr lang="en-US" b="1" dirty="0"/>
              <a:t>command</a:t>
            </a:r>
            <a:br>
              <a:rPr lang="en-GB" dirty="0"/>
            </a:br>
            <a:r>
              <a:rPr lang="en-GB" b="1" dirty="0"/>
              <a:t>do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/>
              <a:t>echo a</a:t>
            </a:r>
            <a:br>
              <a:rPr lang="en-GB" dirty="0"/>
            </a:br>
            <a:r>
              <a:rPr lang="en-GB" dirty="0"/>
              <a:t>    a=a+1</a:t>
            </a:r>
            <a:br>
              <a:rPr lang="en-GB" dirty="0"/>
            </a:br>
            <a:r>
              <a:rPr lang="en-GB" dirty="0"/>
              <a:t>    echo ok</a:t>
            </a:r>
            <a:br>
              <a:rPr lang="en-GB" dirty="0"/>
            </a:br>
            <a:r>
              <a:rPr lang="en-GB" b="1" dirty="0"/>
              <a:t>done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0222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1DD82-12D2-534E-9652-AF181FA689B8}"/>
              </a:ext>
            </a:extLst>
          </p:cNvPr>
          <p:cNvSpPr txBox="1"/>
          <p:nvPr/>
        </p:nvSpPr>
        <p:spPr>
          <a:xfrm>
            <a:off x="380010" y="1413164"/>
            <a:ext cx="1811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function_name</a:t>
            </a:r>
            <a:r>
              <a:rPr lang="en-GB" dirty="0"/>
              <a:t> ()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  commands</a:t>
            </a:r>
            <a:br>
              <a:rPr lang="en-GB" dirty="0"/>
            </a:br>
            <a:r>
              <a:rPr lang="en-GB" dirty="0"/>
              <a:t>}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E6E6-057D-2B4C-A311-DC807B976451}"/>
              </a:ext>
            </a:extLst>
          </p:cNvPr>
          <p:cNvSpPr txBox="1"/>
          <p:nvPr/>
        </p:nvSpPr>
        <p:spPr>
          <a:xfrm>
            <a:off x="3206338" y="1413164"/>
            <a:ext cx="400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function</a:t>
            </a:r>
            <a:r>
              <a:rPr lang="en-GB" dirty="0"/>
              <a:t> </a:t>
            </a:r>
            <a:r>
              <a:rPr lang="en-GB" dirty="0" err="1"/>
              <a:t>function_name</a:t>
            </a:r>
            <a:r>
              <a:rPr lang="en-GB" dirty="0"/>
              <a:t> { commands; }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304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Ветвление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CF691-ABC4-4D4A-958C-9AD191AF034E}"/>
              </a:ext>
            </a:extLst>
          </p:cNvPr>
          <p:cNvSpPr txBox="1"/>
          <p:nvPr/>
        </p:nvSpPr>
        <p:spPr>
          <a:xfrm>
            <a:off x="712519" y="1246909"/>
            <a:ext cx="9108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command1 &amp;&amp; </a:t>
            </a:r>
            <a:r>
              <a:rPr lang="en-GB" dirty="0" err="1"/>
              <a:t>truecommand</a:t>
            </a:r>
            <a:r>
              <a:rPr lang="en-GB" dirty="0"/>
              <a:t> || </a:t>
            </a:r>
            <a:r>
              <a:rPr lang="en-GB" dirty="0" err="1"/>
              <a:t>falsecommand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endParaRPr lang="en-GB" dirty="0"/>
          </a:p>
          <a:p>
            <a:br>
              <a:rPr lang="en-GB" dirty="0"/>
            </a:br>
            <a:r>
              <a:rPr lang="en-GB" dirty="0"/>
              <a:t>if [ conditional expression1 ]</a:t>
            </a:r>
            <a:br>
              <a:rPr lang="en-GB" dirty="0"/>
            </a:br>
            <a:r>
              <a:rPr lang="en-GB" dirty="0"/>
              <a:t>then</a:t>
            </a:r>
            <a:br>
              <a:rPr lang="en-GB" dirty="0"/>
            </a:br>
            <a:r>
              <a:rPr lang="en-GB" dirty="0"/>
              <a:t>     statement1</a:t>
            </a:r>
            <a:br>
              <a:rPr lang="en-GB" dirty="0"/>
            </a:br>
            <a:r>
              <a:rPr lang="en-GB" dirty="0"/>
              <a:t>     statement2</a:t>
            </a:r>
            <a:br>
              <a:rPr lang="en-GB" dirty="0"/>
            </a:br>
            <a:r>
              <a:rPr lang="en-GB" dirty="0" err="1"/>
              <a:t>elif</a:t>
            </a:r>
            <a:r>
              <a:rPr lang="en-GB" dirty="0"/>
              <a:t> [ conditional expression2 ]</a:t>
            </a:r>
            <a:br>
              <a:rPr lang="en-GB" dirty="0"/>
            </a:br>
            <a:r>
              <a:rPr lang="en-GB" dirty="0"/>
              <a:t>then</a:t>
            </a:r>
            <a:br>
              <a:rPr lang="en-GB" dirty="0"/>
            </a:br>
            <a:r>
              <a:rPr lang="en-GB" dirty="0"/>
              <a:t>     statement3</a:t>
            </a:r>
            <a:br>
              <a:rPr lang="en-GB" dirty="0"/>
            </a:br>
            <a:r>
              <a:rPr lang="en-GB" dirty="0"/>
              <a:t>     statement4</a:t>
            </a:r>
            <a:br>
              <a:rPr lang="en-GB" dirty="0"/>
            </a:br>
            <a:r>
              <a:rPr lang="en-GB" dirty="0"/>
              <a:t>else</a:t>
            </a:r>
            <a:br>
              <a:rPr lang="en-GB" dirty="0"/>
            </a:br>
            <a:r>
              <a:rPr lang="en-GB" dirty="0"/>
              <a:t>     statement5</a:t>
            </a:r>
            <a:br>
              <a:rPr lang="en-GB" dirty="0"/>
            </a:br>
            <a:r>
              <a:rPr lang="en-GB" dirty="0"/>
              <a:t>fi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258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Ветвление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81CD9-3261-0B43-9A79-6E4365147F95}"/>
              </a:ext>
            </a:extLst>
          </p:cNvPr>
          <p:cNvSpPr txBox="1"/>
          <p:nvPr/>
        </p:nvSpPr>
        <p:spPr>
          <a:xfrm>
            <a:off x="377190" y="1165860"/>
            <a:ext cx="10611015" cy="540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case "$1" in</a:t>
            </a:r>
            <a:br>
              <a:rPr lang="en-GB" sz="1400" dirty="0"/>
            </a:br>
            <a:r>
              <a:rPr lang="en-GB" sz="1400" dirty="0"/>
              <a:t>        start)</a:t>
            </a:r>
            <a:br>
              <a:rPr lang="en-GB" sz="1400" dirty="0"/>
            </a:br>
            <a:r>
              <a:rPr lang="en-GB" sz="1400" dirty="0"/>
              <a:t>              start</a:t>
            </a:r>
            <a:br>
              <a:rPr lang="en-GB" sz="1400" dirty="0"/>
            </a:br>
            <a:r>
              <a:rPr lang="en-GB" sz="1400" dirty="0"/>
              <a:t>              ;;</a:t>
            </a:r>
            <a:br>
              <a:rPr lang="en-GB" sz="1400" dirty="0"/>
            </a:br>
            <a:r>
              <a:rPr lang="en-GB" sz="1400" dirty="0"/>
              <a:t>        stop)</a:t>
            </a:r>
            <a:br>
              <a:rPr lang="en-GB" sz="1400" dirty="0"/>
            </a:br>
            <a:r>
              <a:rPr lang="en-GB" sz="1400" dirty="0"/>
              <a:t>              stop</a:t>
            </a:r>
            <a:br>
              <a:rPr lang="en-GB" sz="1400" dirty="0"/>
            </a:br>
            <a:r>
              <a:rPr lang="en-GB" sz="1400" dirty="0"/>
              <a:t>              ;;</a:t>
            </a:r>
            <a:br>
              <a:rPr lang="en-GB" sz="1400" dirty="0"/>
            </a:br>
            <a:r>
              <a:rPr lang="en-GB" sz="1400" dirty="0"/>
              <a:t>        status)</a:t>
            </a:r>
            <a:br>
              <a:rPr lang="en-GB" sz="1400" dirty="0"/>
            </a:br>
            <a:r>
              <a:rPr lang="en-GB" sz="1400" dirty="0"/>
              <a:t>              status </a:t>
            </a:r>
            <a:r>
              <a:rPr lang="en-GB" sz="1400" dirty="0" err="1"/>
              <a:t>anacron</a:t>
            </a:r>
            <a:br>
              <a:rPr lang="en-GB" sz="1400" dirty="0"/>
            </a:br>
            <a:r>
              <a:rPr lang="en-GB" sz="1400" dirty="0"/>
              <a:t>              ;;</a:t>
            </a:r>
            <a:br>
              <a:rPr lang="en-GB" sz="1400" dirty="0"/>
            </a:br>
            <a:r>
              <a:rPr lang="en-GB" sz="1400" dirty="0"/>
              <a:t>        restart)</a:t>
            </a:r>
            <a:br>
              <a:rPr lang="en-GB" sz="1400" dirty="0"/>
            </a:br>
            <a:r>
              <a:rPr lang="en-GB" sz="1400" dirty="0"/>
              <a:t>              stop</a:t>
            </a:r>
            <a:br>
              <a:rPr lang="en-GB" sz="1400" dirty="0"/>
            </a:br>
            <a:r>
              <a:rPr lang="en-GB" sz="1400" dirty="0"/>
              <a:t>              start</a:t>
            </a:r>
            <a:br>
              <a:rPr lang="en-GB" sz="1400" dirty="0"/>
            </a:br>
            <a:r>
              <a:rPr lang="en-GB" sz="1400" dirty="0"/>
              <a:t>              ;;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 err="1"/>
              <a:t>condrestart</a:t>
            </a:r>
            <a:r>
              <a:rPr lang="en-GB" sz="1400" dirty="0"/>
              <a:t>)</a:t>
            </a:r>
            <a:br>
              <a:rPr lang="en-GB" sz="1400" dirty="0"/>
            </a:br>
            <a:r>
              <a:rPr lang="en-GB" sz="1400" dirty="0"/>
              <a:t>              if test "</a:t>
            </a:r>
            <a:r>
              <a:rPr lang="en-GB" sz="1400" dirty="0" err="1"/>
              <a:t>x`pidof</a:t>
            </a:r>
            <a:r>
              <a:rPr lang="en-GB" sz="1400" dirty="0"/>
              <a:t> </a:t>
            </a:r>
            <a:r>
              <a:rPr lang="en-GB" sz="1400" dirty="0" err="1"/>
              <a:t>anacron</a:t>
            </a:r>
            <a:r>
              <a:rPr lang="en-GB" sz="1400" dirty="0"/>
              <a:t>`" != x; then</a:t>
            </a:r>
            <a:br>
              <a:rPr lang="en-GB" sz="1400" dirty="0"/>
            </a:br>
            <a:r>
              <a:rPr lang="en-GB" sz="1400" dirty="0"/>
              <a:t>                    stop</a:t>
            </a:r>
            <a:br>
              <a:rPr lang="en-GB" sz="1400" dirty="0"/>
            </a:br>
            <a:r>
              <a:rPr lang="en-GB" sz="1400" dirty="0"/>
              <a:t>                    start</a:t>
            </a:r>
            <a:br>
              <a:rPr lang="en-GB" sz="1400" dirty="0"/>
            </a:br>
            <a:r>
              <a:rPr lang="en-GB" sz="1400" dirty="0"/>
              <a:t>              fi</a:t>
            </a:r>
            <a:br>
              <a:rPr lang="en-GB" sz="1400" dirty="0"/>
            </a:br>
            <a:r>
              <a:rPr lang="en-GB" sz="1400" dirty="0"/>
              <a:t>              ;;</a:t>
            </a:r>
            <a:br>
              <a:rPr lang="en-GB" sz="1400" dirty="0"/>
            </a:br>
            <a:r>
              <a:rPr lang="en-GB" sz="1400" dirty="0"/>
              <a:t>        *)</a:t>
            </a:r>
            <a:br>
              <a:rPr lang="en-GB" sz="1400" dirty="0"/>
            </a:br>
            <a:r>
              <a:rPr lang="en-GB" sz="1400" dirty="0"/>
              <a:t>              echo $"Usage: $0 {</a:t>
            </a:r>
            <a:r>
              <a:rPr lang="en-GB" sz="1400" dirty="0" err="1"/>
              <a:t>start|stop|restart|condrestart|status</a:t>
            </a:r>
            <a:r>
              <a:rPr lang="en-GB" sz="1400" dirty="0"/>
              <a:t>}”</a:t>
            </a:r>
            <a:br>
              <a:rPr lang="en-GB" sz="1400" dirty="0"/>
            </a:br>
            <a:r>
              <a:rPr lang="en-GB" sz="1400" dirty="0"/>
              <a:t>              exit 1</a:t>
            </a:r>
            <a:br>
              <a:rPr lang="en-GB" sz="1400" dirty="0"/>
            </a:br>
            <a:r>
              <a:rPr lang="en-GB" sz="1400" dirty="0" err="1"/>
              <a:t>esac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169963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5"/>
            <a:ext cx="10392925" cy="16213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Available in functions and in scripts.</a:t>
            </a:r>
          </a:p>
          <a:p>
            <a:r>
              <a:rPr lang="en-US" dirty="0"/>
              <a:t>$1, $2, $n</a:t>
            </a:r>
          </a:p>
          <a:p>
            <a:r>
              <a:rPr lang="en-US" dirty="0"/>
              <a:t>$*, $@</a:t>
            </a:r>
          </a:p>
          <a:p>
            <a:r>
              <a:rPr lang="en-US" dirty="0"/>
              <a:t>$#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Аргументы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67282-A9BA-6D42-AA04-74B81B426C5D}"/>
              </a:ext>
            </a:extLst>
          </p:cNvPr>
          <p:cNvSpPr txBox="1"/>
          <p:nvPr/>
        </p:nvSpPr>
        <p:spPr>
          <a:xfrm>
            <a:off x="934279" y="3061253"/>
            <a:ext cx="7752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=1;</a:t>
            </a:r>
            <a:br>
              <a:rPr lang="en-GB" dirty="0"/>
            </a:br>
            <a:r>
              <a:rPr lang="en-GB" dirty="0"/>
              <a:t>j=</a:t>
            </a:r>
            <a:r>
              <a:rPr lang="en-GB" b="1" dirty="0"/>
              <a:t>$#</a:t>
            </a:r>
            <a:r>
              <a:rPr lang="en-GB" dirty="0"/>
              <a:t>;</a:t>
            </a:r>
            <a:br>
              <a:rPr lang="en-GB" dirty="0"/>
            </a:br>
            <a:r>
              <a:rPr lang="en-GB" b="1" dirty="0"/>
              <a:t>while</a:t>
            </a:r>
            <a:r>
              <a:rPr lang="en-GB" dirty="0"/>
              <a:t> [ </a:t>
            </a:r>
            <a:r>
              <a:rPr lang="en-GB" b="1" dirty="0"/>
              <a:t>$</a:t>
            </a:r>
            <a:r>
              <a:rPr lang="en-GB" b="1" dirty="0" err="1"/>
              <a:t>i</a:t>
            </a:r>
            <a:r>
              <a:rPr lang="en-GB" dirty="0"/>
              <a:t> -le </a:t>
            </a:r>
            <a:r>
              <a:rPr lang="en-GB" b="1" dirty="0"/>
              <a:t>$j</a:t>
            </a:r>
            <a:r>
              <a:rPr lang="en-GB" dirty="0"/>
              <a:t> ]</a:t>
            </a:r>
            <a:br>
              <a:rPr lang="en-GB" dirty="0"/>
            </a:br>
            <a:r>
              <a:rPr lang="en-GB" b="1" dirty="0"/>
              <a:t>do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/>
              <a:t>echo </a:t>
            </a:r>
            <a:r>
              <a:rPr lang="en-GB" b="1" dirty="0"/>
              <a:t>"Username - $</a:t>
            </a:r>
            <a:r>
              <a:rPr lang="en-GB" b="1" dirty="0" err="1"/>
              <a:t>i</a:t>
            </a:r>
            <a:r>
              <a:rPr lang="en-GB" b="1" dirty="0"/>
              <a:t>: $1"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i</a:t>
            </a:r>
            <a:r>
              <a:rPr lang="en-GB" dirty="0"/>
              <a:t>=$((</a:t>
            </a:r>
            <a:r>
              <a:rPr lang="en-GB" dirty="0" err="1"/>
              <a:t>i</a:t>
            </a:r>
            <a:r>
              <a:rPr lang="en-GB" dirty="0"/>
              <a:t> + 1));</a:t>
            </a:r>
            <a:br>
              <a:rPr lang="en-GB" dirty="0"/>
            </a:br>
            <a:r>
              <a:rPr lang="en-GB" dirty="0"/>
              <a:t>    shift 1;</a:t>
            </a:r>
            <a:br>
              <a:rPr lang="en-GB" dirty="0"/>
            </a:br>
            <a:r>
              <a:rPr lang="en-GB" b="1" dirty="0"/>
              <a:t>done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315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Опции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34926-D646-274C-BADE-251635A6416B}"/>
              </a:ext>
            </a:extLst>
          </p:cNvPr>
          <p:cNvSpPr txBox="1"/>
          <p:nvPr/>
        </p:nvSpPr>
        <p:spPr>
          <a:xfrm>
            <a:off x="1749287" y="1630016"/>
            <a:ext cx="7454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while </a:t>
            </a:r>
            <a:r>
              <a:rPr lang="en-GB" dirty="0" err="1"/>
              <a:t>getopts</a:t>
            </a:r>
            <a:r>
              <a:rPr lang="en-GB" dirty="0"/>
              <a:t> ":</a:t>
            </a:r>
            <a:r>
              <a:rPr lang="en-GB" dirty="0" err="1"/>
              <a:t>ht</a:t>
            </a:r>
            <a:r>
              <a:rPr lang="en-GB" dirty="0"/>
              <a:t>" opt; do</a:t>
            </a:r>
            <a:br>
              <a:rPr lang="en-GB" dirty="0"/>
            </a:br>
            <a:r>
              <a:rPr lang="en-GB" dirty="0"/>
              <a:t>    case ${opt} in</a:t>
            </a:r>
            <a:br>
              <a:rPr lang="en-GB" dirty="0"/>
            </a:br>
            <a:r>
              <a:rPr lang="en-GB" dirty="0"/>
              <a:t>        h ) # process option h</a:t>
            </a:r>
            <a:br>
              <a:rPr lang="en-GB" dirty="0"/>
            </a:br>
            <a:r>
              <a:rPr lang="en-GB" dirty="0"/>
              <a:t>           ;;</a:t>
            </a:r>
            <a:br>
              <a:rPr lang="en-GB" dirty="0"/>
            </a:br>
            <a:r>
              <a:rPr lang="en-GB" dirty="0"/>
              <a:t>        t ) # process option t</a:t>
            </a:r>
            <a:br>
              <a:rPr lang="en-GB" dirty="0"/>
            </a:br>
            <a:r>
              <a:rPr lang="en-GB" dirty="0"/>
              <a:t>           ;;</a:t>
            </a:r>
            <a:br>
              <a:rPr lang="en-GB" dirty="0"/>
            </a:br>
            <a:r>
              <a:rPr lang="en-GB" dirty="0"/>
              <a:t>        \? ) echo "Usage: </a:t>
            </a:r>
            <a:r>
              <a:rPr lang="en-GB" dirty="0" err="1"/>
              <a:t>cmd</a:t>
            </a:r>
            <a:r>
              <a:rPr lang="en-GB" dirty="0"/>
              <a:t> [-h] [-t]”</a:t>
            </a:r>
            <a:br>
              <a:rPr lang="en-GB" dirty="0"/>
            </a:br>
            <a:r>
              <a:rPr lang="en-GB" dirty="0"/>
              <a:t>           ;;</a:t>
            </a:r>
            <a:br>
              <a:rPr lang="en-GB" dirty="0"/>
            </a:br>
            <a:r>
              <a:rPr lang="en-GB" dirty="0"/>
              <a:t>     </a:t>
            </a:r>
            <a:r>
              <a:rPr lang="en-GB" dirty="0" err="1"/>
              <a:t>esac</a:t>
            </a:r>
            <a:br>
              <a:rPr lang="en-GB" dirty="0"/>
            </a:br>
            <a:r>
              <a:rPr lang="en-GB" dirty="0"/>
              <a:t>done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7642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1247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Trebuchet MS</vt:lpstr>
      <vt:lpstr>Office Theme</vt:lpstr>
      <vt:lpstr>General</vt:lpstr>
      <vt:lpstr>Linux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56</cp:revision>
  <dcterms:created xsi:type="dcterms:W3CDTF">2020-12-05T15:16:22Z</dcterms:created>
  <dcterms:modified xsi:type="dcterms:W3CDTF">2020-12-18T18:09:24Z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