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84" r:id="rId3"/>
    <p:sldId id="381" r:id="rId4"/>
    <p:sldId id="385" r:id="rId5"/>
    <p:sldId id="386" r:id="rId6"/>
    <p:sldId id="387" r:id="rId7"/>
    <p:sldId id="389" r:id="rId8"/>
    <p:sldId id="398" r:id="rId9"/>
    <p:sldId id="399" r:id="rId10"/>
    <p:sldId id="392" r:id="rId11"/>
    <p:sldId id="391" r:id="rId12"/>
    <p:sldId id="390" r:id="rId13"/>
    <p:sldId id="393" r:id="rId14"/>
    <p:sldId id="394" r:id="rId15"/>
    <p:sldId id="395" r:id="rId16"/>
    <p:sldId id="396" r:id="rId17"/>
    <p:sldId id="397" r:id="rId18"/>
    <p:sldId id="400" r:id="rId19"/>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15"/>
  </p:normalViewPr>
  <p:slideViewPr>
    <p:cSldViewPr snapToGrid="0" snapToObjects="1">
      <p:cViewPr varScale="1">
        <p:scale>
          <a:sx n="115" d="100"/>
          <a:sy n="115" d="100"/>
        </p:scale>
        <p:origin x="4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9B9D-60A5-904F-8182-B323AB0CF8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U"/>
          </a:p>
        </p:txBody>
      </p:sp>
      <p:sp>
        <p:nvSpPr>
          <p:cNvPr id="3" name="Subtitle 2">
            <a:extLst>
              <a:ext uri="{FF2B5EF4-FFF2-40B4-BE49-F238E27FC236}">
                <a16:creationId xmlns:a16="http://schemas.microsoft.com/office/drawing/2014/main" id="{9424D08A-03BF-894C-A13C-0CD030CA6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U"/>
          </a:p>
        </p:txBody>
      </p:sp>
      <p:sp>
        <p:nvSpPr>
          <p:cNvPr id="4" name="Date Placeholder 3">
            <a:extLst>
              <a:ext uri="{FF2B5EF4-FFF2-40B4-BE49-F238E27FC236}">
                <a16:creationId xmlns:a16="http://schemas.microsoft.com/office/drawing/2014/main" id="{2F11CAAA-536A-034E-86A3-E6D0F882FDC1}"/>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5" name="Footer Placeholder 4">
            <a:extLst>
              <a:ext uri="{FF2B5EF4-FFF2-40B4-BE49-F238E27FC236}">
                <a16:creationId xmlns:a16="http://schemas.microsoft.com/office/drawing/2014/main" id="{3DA20FD8-5FE2-FA47-A684-4A99E2A54FF3}"/>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341E6BD9-A082-D74F-A7EB-0C485033EF38}"/>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86580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BC31-1BB5-434B-9899-270AB9452134}"/>
              </a:ext>
            </a:extLst>
          </p:cNvPr>
          <p:cNvSpPr>
            <a:spLocks noGrp="1"/>
          </p:cNvSpPr>
          <p:nvPr>
            <p:ph type="title"/>
          </p:nvPr>
        </p:nvSpPr>
        <p:spPr/>
        <p:txBody>
          <a:bodyPr/>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CAF46282-64DA-8B4F-9458-148A71B5713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4F88D868-5268-F745-BB22-DC686DE8526D}"/>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5" name="Footer Placeholder 4">
            <a:extLst>
              <a:ext uri="{FF2B5EF4-FFF2-40B4-BE49-F238E27FC236}">
                <a16:creationId xmlns:a16="http://schemas.microsoft.com/office/drawing/2014/main" id="{1BC955AD-DBA8-C645-A245-5A96792ECED8}"/>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BF20544F-3EEA-F147-A2FB-3BFA0EDDF2CC}"/>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20173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09ED4-1AFB-194B-A61C-60973DF0CB3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0C110E1D-F130-B94C-AB83-9A490E8D0FA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C9C1FC46-69BD-B049-8C7B-4B23B97B0131}"/>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5" name="Footer Placeholder 4">
            <a:extLst>
              <a:ext uri="{FF2B5EF4-FFF2-40B4-BE49-F238E27FC236}">
                <a16:creationId xmlns:a16="http://schemas.microsoft.com/office/drawing/2014/main" id="{E896BE91-F15B-CE43-9C70-B5249B312B5C}"/>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A8F89DA1-CA44-104E-8A78-D3A369F50C30}"/>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3539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06149" cy="4525963"/>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lvl1pPr>
            <a:lvl2pPr marL="742932" indent="-285744">
              <a:lnSpc>
                <a:spcPct val="120000"/>
              </a:lnSpc>
              <a:buSzPct val="100000"/>
              <a:buFont typeface="Arial"/>
              <a:buChar char="•"/>
              <a:defRPr sz="1600" baseline="0"/>
            </a:lvl2pPr>
            <a:lvl3pPr>
              <a:lnSpc>
                <a:spcPct val="120000"/>
              </a:lnSpc>
              <a:defRPr sz="1467" baseline="0"/>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a:p>
            <a:pPr lvl="0"/>
            <a:endParaRPr lang="en-US" dirty="0"/>
          </a:p>
          <a:p>
            <a:pPr marL="173732" marR="0" lvl="0" indent="-173732" algn="l" defTabSz="457189" rtl="0" eaLnBrk="1" fontAlgn="auto" latinLnBrk="0" hangingPunct="1">
              <a:lnSpc>
                <a:spcPct val="130000"/>
              </a:lnSpc>
              <a:spcBef>
                <a:spcPts val="0"/>
              </a:spcBef>
              <a:spcAft>
                <a:spcPts val="0"/>
              </a:spcAft>
              <a:buClr>
                <a:schemeClr val="accent2"/>
              </a:buClr>
              <a:buSzTx/>
              <a:buFont typeface="Arial"/>
              <a:buChar char="•"/>
              <a:tabLst/>
              <a:defRPr/>
            </a:pPr>
            <a:endParaRPr lang="en-US" dirty="0"/>
          </a:p>
          <a:p>
            <a:pPr marL="173732" marR="0" lvl="0" indent="-173732" algn="l" defTabSz="457189" rtl="0" eaLnBrk="1" fontAlgn="auto" latinLnBrk="0" hangingPunct="1">
              <a:lnSpc>
                <a:spcPct val="130000"/>
              </a:lnSpc>
              <a:spcBef>
                <a:spcPts val="0"/>
              </a:spcBef>
              <a:spcAft>
                <a:spcPts val="0"/>
              </a:spcAft>
              <a:buClr>
                <a:schemeClr val="accent2"/>
              </a:buClr>
              <a:buSzTx/>
              <a:buFont typeface="Arial"/>
              <a:buChar char="•"/>
              <a:tabLst/>
              <a:defRPr/>
            </a:pPr>
            <a:endParaRPr lang="en-US" dirty="0"/>
          </a:p>
          <a:p>
            <a:pPr marL="173732" marR="0" lvl="0" indent="-173732" algn="l" defTabSz="457189" rtl="0" eaLnBrk="1" fontAlgn="auto" latinLnBrk="0" hangingPunct="1">
              <a:lnSpc>
                <a:spcPct val="130000"/>
              </a:lnSpc>
              <a:spcBef>
                <a:spcPts val="0"/>
              </a:spcBef>
              <a:spcAft>
                <a:spcPts val="0"/>
              </a:spcAft>
              <a:buClr>
                <a:schemeClr val="accent2"/>
              </a:buClr>
              <a:buSzTx/>
              <a:buFont typeface="Arial"/>
              <a:buChar char="•"/>
              <a:tabLst/>
              <a:defRPr/>
            </a:pPr>
            <a:endParaRPr lang="en-US" dirty="0"/>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04153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5FFA-22F9-CD40-9130-6BD55505733D}"/>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16AC6520-0DD6-E54D-87C1-ED2E8D87D62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7C376AAB-9AFA-8546-A304-5E8D2392A13B}"/>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5" name="Footer Placeholder 4">
            <a:extLst>
              <a:ext uri="{FF2B5EF4-FFF2-40B4-BE49-F238E27FC236}">
                <a16:creationId xmlns:a16="http://schemas.microsoft.com/office/drawing/2014/main" id="{851F439A-EB85-6043-8F51-7E9EE82685AD}"/>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2D928938-4D66-0C43-ABFA-E324DAD89617}"/>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2490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8F56-C9FD-F746-897A-543674B006F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U"/>
          </a:p>
        </p:txBody>
      </p:sp>
      <p:sp>
        <p:nvSpPr>
          <p:cNvPr id="3" name="Text Placeholder 2">
            <a:extLst>
              <a:ext uri="{FF2B5EF4-FFF2-40B4-BE49-F238E27FC236}">
                <a16:creationId xmlns:a16="http://schemas.microsoft.com/office/drawing/2014/main" id="{C6E724B3-26D0-6441-BC80-72ECBCB20A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19B0FB9-CCA0-6049-891C-7CA6A866B573}"/>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5" name="Footer Placeholder 4">
            <a:extLst>
              <a:ext uri="{FF2B5EF4-FFF2-40B4-BE49-F238E27FC236}">
                <a16:creationId xmlns:a16="http://schemas.microsoft.com/office/drawing/2014/main" id="{435D8E42-E51F-714B-8A2D-0CB055D86665}"/>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FEB49229-C432-9F41-94D0-14054AF574F2}"/>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400406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A5ED-4723-2C49-9B82-3406D4B9C6AB}"/>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638A4374-D185-3A4A-B89A-87ED71944B0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Content Placeholder 3">
            <a:extLst>
              <a:ext uri="{FF2B5EF4-FFF2-40B4-BE49-F238E27FC236}">
                <a16:creationId xmlns:a16="http://schemas.microsoft.com/office/drawing/2014/main" id="{F32B18C4-75D9-2241-9EA7-A31A05856A1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Date Placeholder 4">
            <a:extLst>
              <a:ext uri="{FF2B5EF4-FFF2-40B4-BE49-F238E27FC236}">
                <a16:creationId xmlns:a16="http://schemas.microsoft.com/office/drawing/2014/main" id="{0526BFC1-0A51-F549-826D-FE6DB3062ED3}"/>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6" name="Footer Placeholder 5">
            <a:extLst>
              <a:ext uri="{FF2B5EF4-FFF2-40B4-BE49-F238E27FC236}">
                <a16:creationId xmlns:a16="http://schemas.microsoft.com/office/drawing/2014/main" id="{7CAEFBF6-CB1A-7B48-BA9E-5621ED93BD87}"/>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CCABA2E2-224E-A343-877C-DBBBD0835F94}"/>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54257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B107-11DA-3E43-81C1-831A467B9515}"/>
              </a:ext>
            </a:extLst>
          </p:cNvPr>
          <p:cNvSpPr>
            <a:spLocks noGrp="1"/>
          </p:cNvSpPr>
          <p:nvPr>
            <p:ph type="title"/>
          </p:nvPr>
        </p:nvSpPr>
        <p:spPr>
          <a:xfrm>
            <a:off x="839788" y="365125"/>
            <a:ext cx="10515600" cy="1325563"/>
          </a:xfrm>
        </p:spPr>
        <p:txBody>
          <a:bodyPr/>
          <a:lstStyle/>
          <a:p>
            <a:r>
              <a:rPr lang="en-GB"/>
              <a:t>Click to edit Master title style</a:t>
            </a:r>
            <a:endParaRPr lang="en-RU"/>
          </a:p>
        </p:txBody>
      </p:sp>
      <p:sp>
        <p:nvSpPr>
          <p:cNvPr id="3" name="Text Placeholder 2">
            <a:extLst>
              <a:ext uri="{FF2B5EF4-FFF2-40B4-BE49-F238E27FC236}">
                <a16:creationId xmlns:a16="http://schemas.microsoft.com/office/drawing/2014/main" id="{4D8705F7-2028-6B4B-AD0A-CDE4E952DB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97D824C-4AF9-B54E-9B3C-9B4BC45BCC1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Text Placeholder 4">
            <a:extLst>
              <a:ext uri="{FF2B5EF4-FFF2-40B4-BE49-F238E27FC236}">
                <a16:creationId xmlns:a16="http://schemas.microsoft.com/office/drawing/2014/main" id="{9D54A370-1569-1C40-8CB9-E4E653EEA8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D1E775-59CB-264C-8127-05BB625189D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7" name="Date Placeholder 6">
            <a:extLst>
              <a:ext uri="{FF2B5EF4-FFF2-40B4-BE49-F238E27FC236}">
                <a16:creationId xmlns:a16="http://schemas.microsoft.com/office/drawing/2014/main" id="{28FDF091-5445-044E-9E1E-8B7890B4345E}"/>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8" name="Footer Placeholder 7">
            <a:extLst>
              <a:ext uri="{FF2B5EF4-FFF2-40B4-BE49-F238E27FC236}">
                <a16:creationId xmlns:a16="http://schemas.microsoft.com/office/drawing/2014/main" id="{4A9B83FE-8B67-AA4B-843D-209C01266216}"/>
              </a:ext>
            </a:extLst>
          </p:cNvPr>
          <p:cNvSpPr>
            <a:spLocks noGrp="1"/>
          </p:cNvSpPr>
          <p:nvPr>
            <p:ph type="ftr" sz="quarter" idx="11"/>
          </p:nvPr>
        </p:nvSpPr>
        <p:spPr/>
        <p:txBody>
          <a:bodyPr/>
          <a:lstStyle/>
          <a:p>
            <a:endParaRPr lang="en-RU"/>
          </a:p>
        </p:txBody>
      </p:sp>
      <p:sp>
        <p:nvSpPr>
          <p:cNvPr id="9" name="Slide Number Placeholder 8">
            <a:extLst>
              <a:ext uri="{FF2B5EF4-FFF2-40B4-BE49-F238E27FC236}">
                <a16:creationId xmlns:a16="http://schemas.microsoft.com/office/drawing/2014/main" id="{194B5EAA-C609-8D42-8510-1E74BA22F2F2}"/>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84129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A73F-69C4-8645-841C-0021DBB34332}"/>
              </a:ext>
            </a:extLst>
          </p:cNvPr>
          <p:cNvSpPr>
            <a:spLocks noGrp="1"/>
          </p:cNvSpPr>
          <p:nvPr>
            <p:ph type="title"/>
          </p:nvPr>
        </p:nvSpPr>
        <p:spPr/>
        <p:txBody>
          <a:bodyPr/>
          <a:lstStyle/>
          <a:p>
            <a:r>
              <a:rPr lang="en-GB"/>
              <a:t>Click to edit Master title style</a:t>
            </a:r>
            <a:endParaRPr lang="en-RU"/>
          </a:p>
        </p:txBody>
      </p:sp>
      <p:sp>
        <p:nvSpPr>
          <p:cNvPr id="3" name="Date Placeholder 2">
            <a:extLst>
              <a:ext uri="{FF2B5EF4-FFF2-40B4-BE49-F238E27FC236}">
                <a16:creationId xmlns:a16="http://schemas.microsoft.com/office/drawing/2014/main" id="{40C2280F-7BF1-0A48-BD83-767DCF7886A5}"/>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4" name="Footer Placeholder 3">
            <a:extLst>
              <a:ext uri="{FF2B5EF4-FFF2-40B4-BE49-F238E27FC236}">
                <a16:creationId xmlns:a16="http://schemas.microsoft.com/office/drawing/2014/main" id="{0C384680-B021-C845-990E-1C137884F615}"/>
              </a:ext>
            </a:extLst>
          </p:cNvPr>
          <p:cNvSpPr>
            <a:spLocks noGrp="1"/>
          </p:cNvSpPr>
          <p:nvPr>
            <p:ph type="ftr" sz="quarter" idx="11"/>
          </p:nvPr>
        </p:nvSpPr>
        <p:spPr/>
        <p:txBody>
          <a:bodyPr/>
          <a:lstStyle/>
          <a:p>
            <a:endParaRPr lang="en-RU"/>
          </a:p>
        </p:txBody>
      </p:sp>
      <p:sp>
        <p:nvSpPr>
          <p:cNvPr id="5" name="Slide Number Placeholder 4">
            <a:extLst>
              <a:ext uri="{FF2B5EF4-FFF2-40B4-BE49-F238E27FC236}">
                <a16:creationId xmlns:a16="http://schemas.microsoft.com/office/drawing/2014/main" id="{C6661C60-A3FA-434A-8381-D8E1BD320948}"/>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282346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7B060-959C-E545-B1A4-023F9DBABDC5}"/>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3" name="Footer Placeholder 2">
            <a:extLst>
              <a:ext uri="{FF2B5EF4-FFF2-40B4-BE49-F238E27FC236}">
                <a16:creationId xmlns:a16="http://schemas.microsoft.com/office/drawing/2014/main" id="{17233434-CFF7-9C4E-A0A0-9211884FBD81}"/>
              </a:ext>
            </a:extLst>
          </p:cNvPr>
          <p:cNvSpPr>
            <a:spLocks noGrp="1"/>
          </p:cNvSpPr>
          <p:nvPr>
            <p:ph type="ftr" sz="quarter" idx="11"/>
          </p:nvPr>
        </p:nvSpPr>
        <p:spPr/>
        <p:txBody>
          <a:bodyPr/>
          <a:lstStyle/>
          <a:p>
            <a:endParaRPr lang="en-RU"/>
          </a:p>
        </p:txBody>
      </p:sp>
      <p:sp>
        <p:nvSpPr>
          <p:cNvPr id="4" name="Slide Number Placeholder 3">
            <a:extLst>
              <a:ext uri="{FF2B5EF4-FFF2-40B4-BE49-F238E27FC236}">
                <a16:creationId xmlns:a16="http://schemas.microsoft.com/office/drawing/2014/main" id="{7370B973-23C3-F845-94E1-28B460DC2ED0}"/>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91069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362D-8062-F941-8B76-296BBA9C8E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Content Placeholder 2">
            <a:extLst>
              <a:ext uri="{FF2B5EF4-FFF2-40B4-BE49-F238E27FC236}">
                <a16:creationId xmlns:a16="http://schemas.microsoft.com/office/drawing/2014/main" id="{E95D51BA-75AF-6847-93CC-097543414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Text Placeholder 3">
            <a:extLst>
              <a:ext uri="{FF2B5EF4-FFF2-40B4-BE49-F238E27FC236}">
                <a16:creationId xmlns:a16="http://schemas.microsoft.com/office/drawing/2014/main" id="{25F530C6-D658-5947-8D2E-6EA4198D0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1B3222-D88A-FC41-BE4B-8E5161FF34E5}"/>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6" name="Footer Placeholder 5">
            <a:extLst>
              <a:ext uri="{FF2B5EF4-FFF2-40B4-BE49-F238E27FC236}">
                <a16:creationId xmlns:a16="http://schemas.microsoft.com/office/drawing/2014/main" id="{E86F61D1-E827-EC4C-B6BA-F2C3B65F8377}"/>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20921691-13D1-4842-B1AE-0C9967CE1912}"/>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377056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DE90-5EEE-A140-AB1D-F8CD350185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Picture Placeholder 2">
            <a:extLst>
              <a:ext uri="{FF2B5EF4-FFF2-40B4-BE49-F238E27FC236}">
                <a16:creationId xmlns:a16="http://schemas.microsoft.com/office/drawing/2014/main" id="{B698041D-A0BC-9D4A-8B2C-1D43FB5F41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U"/>
          </a:p>
        </p:txBody>
      </p:sp>
      <p:sp>
        <p:nvSpPr>
          <p:cNvPr id="4" name="Text Placeholder 3">
            <a:extLst>
              <a:ext uri="{FF2B5EF4-FFF2-40B4-BE49-F238E27FC236}">
                <a16:creationId xmlns:a16="http://schemas.microsoft.com/office/drawing/2014/main" id="{020E8414-23D2-7B41-A52F-EA9C5A8FB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E40F6D-BB99-F24A-93D6-3962B8E02E40}"/>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6" name="Footer Placeholder 5">
            <a:extLst>
              <a:ext uri="{FF2B5EF4-FFF2-40B4-BE49-F238E27FC236}">
                <a16:creationId xmlns:a16="http://schemas.microsoft.com/office/drawing/2014/main" id="{404B9E0B-6CC0-2A49-B098-F77E39EA9FAB}"/>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A065337B-690B-7244-BAB2-03D29D6F7F97}"/>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84103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6E9334-D571-4141-8CAB-8574F6AFC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466BC19A-E0AF-5D49-A49C-60CF10543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4ECCFB76-4B13-7F44-A837-C9D77D431E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ECE81-C73C-E543-9046-300010F65159}" type="datetimeFigureOut">
              <a:rPr lang="en-RU" smtClean="0"/>
              <a:t>09.12.2020</a:t>
            </a:fld>
            <a:endParaRPr lang="en-RU"/>
          </a:p>
        </p:txBody>
      </p:sp>
      <p:sp>
        <p:nvSpPr>
          <p:cNvPr id="5" name="Footer Placeholder 4">
            <a:extLst>
              <a:ext uri="{FF2B5EF4-FFF2-40B4-BE49-F238E27FC236}">
                <a16:creationId xmlns:a16="http://schemas.microsoft.com/office/drawing/2014/main" id="{AFBFC9B4-B750-D34F-93BC-EFC3C5BFDE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DA01E655-DC60-4945-A817-09176053E3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58AF9-EA96-8F41-BE68-1E8F7061B0AC}" type="slidenum">
              <a:rPr lang="en-RU" smtClean="0"/>
              <a:t>‹#›</a:t>
            </a:fld>
            <a:endParaRPr lang="en-RU"/>
          </a:p>
        </p:txBody>
      </p:sp>
    </p:spTree>
    <p:extLst>
      <p:ext uri="{BB962C8B-B14F-4D97-AF65-F5344CB8AC3E}">
        <p14:creationId xmlns:p14="http://schemas.microsoft.com/office/powerpoint/2010/main" val="3353112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Open-source_software" TargetMode="External"/><Relationship Id="rId3" Type="http://schemas.openxmlformats.org/officeDocument/2006/relationships/image" Target="../media/image6.png"/><Relationship Id="rId7" Type="http://schemas.openxmlformats.org/officeDocument/2006/relationships/hyperlink" Target="https://en.wikipedia.org/wiki/High_availability" TargetMode="External"/><Relationship Id="rId2" Type="http://schemas.openxmlformats.org/officeDocument/2006/relationships/image" Target="../media/image5.jpeg"/><Relationship Id="rId1" Type="http://schemas.openxmlformats.org/officeDocument/2006/relationships/slideLayout" Target="../slideLayouts/slideLayout12.xml"/><Relationship Id="rId6" Type="http://schemas.openxmlformats.org/officeDocument/2006/relationships/hyperlink" Target="https://en.wikipedia.org/wiki/MINIX_3" TargetMode="External"/><Relationship Id="rId5" Type="http://schemas.openxmlformats.org/officeDocument/2006/relationships/hyperlink" Target="https://en.wikipedia.org/wiki/Andrew_S._Tanenbaum"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Minix_file_system" TargetMode="External"/><Relationship Id="rId3" Type="http://schemas.openxmlformats.org/officeDocument/2006/relationships/hyperlink" Target="https://en.wikipedia.org/wiki/MINIX#cite_note-19" TargetMode="External"/><Relationship Id="rId7" Type="http://schemas.openxmlformats.org/officeDocument/2006/relationships/hyperlink" Target="https://en.wikipedia.org/wiki/MINIX#cite_note-20" TargetMode="External"/><Relationship Id="rId2" Type="http://schemas.openxmlformats.org/officeDocument/2006/relationships/hyperlink" Target="https://en.wikipedia.org/wiki/Linus_Torvalds" TargetMode="External"/><Relationship Id="rId1" Type="http://schemas.openxmlformats.org/officeDocument/2006/relationships/slideLayout" Target="../slideLayouts/slideLayout12.xml"/><Relationship Id="rId6" Type="http://schemas.openxmlformats.org/officeDocument/2006/relationships/hyperlink" Target="https://en.wikipedia.org/wiki/Tanenbaum%E2%80%93Torvalds_debate" TargetMode="External"/><Relationship Id="rId5" Type="http://schemas.openxmlformats.org/officeDocument/2006/relationships/hyperlink" Target="https://en.wikipedia.org/wiki/Microkernel" TargetMode="External"/><Relationship Id="rId10" Type="http://schemas.openxmlformats.org/officeDocument/2006/relationships/image" Target="../media/image9.png"/><Relationship Id="rId4" Type="http://schemas.openxmlformats.org/officeDocument/2006/relationships/hyperlink" Target="https://en.wikipedia.org/wiki/Monolithic_kernel" TargetMode="Externa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F4EA-4EE3-BB42-8B7A-7AE9C729478D}"/>
              </a:ext>
            </a:extLst>
          </p:cNvPr>
          <p:cNvSpPr>
            <a:spLocks noGrp="1"/>
          </p:cNvSpPr>
          <p:nvPr>
            <p:ph type="ctrTitle"/>
          </p:nvPr>
        </p:nvSpPr>
        <p:spPr/>
        <p:txBody>
          <a:bodyPr/>
          <a:lstStyle/>
          <a:p>
            <a:r>
              <a:rPr lang="en-RU" dirty="0"/>
              <a:t>Linux Architecture</a:t>
            </a:r>
          </a:p>
        </p:txBody>
      </p:sp>
      <p:sp>
        <p:nvSpPr>
          <p:cNvPr id="3" name="Subtitle 2">
            <a:extLst>
              <a:ext uri="{FF2B5EF4-FFF2-40B4-BE49-F238E27FC236}">
                <a16:creationId xmlns:a16="http://schemas.microsoft.com/office/drawing/2014/main" id="{1EF1E37F-CB8D-4847-BE6B-549763670F04}"/>
              </a:ext>
            </a:extLst>
          </p:cNvPr>
          <p:cNvSpPr>
            <a:spLocks noGrp="1"/>
          </p:cNvSpPr>
          <p:nvPr>
            <p:ph type="subTitle" idx="1"/>
          </p:nvPr>
        </p:nvSpPr>
        <p:spPr/>
        <p:txBody>
          <a:bodyPr/>
          <a:lstStyle/>
          <a:p>
            <a:r>
              <a:rPr lang="en-RU" dirty="0"/>
              <a:t>UNIX History Intro and Overview</a:t>
            </a:r>
          </a:p>
        </p:txBody>
      </p:sp>
    </p:spTree>
    <p:extLst>
      <p:ext uri="{BB962C8B-B14F-4D97-AF65-F5344CB8AC3E}">
        <p14:creationId xmlns:p14="http://schemas.microsoft.com/office/powerpoint/2010/main" val="47170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12AD6-ED7B-4F14-A6A6-B531395ACD82}"/>
              </a:ext>
            </a:extLst>
          </p:cNvPr>
          <p:cNvSpPr>
            <a:spLocks noGrp="1"/>
          </p:cNvSpPr>
          <p:nvPr>
            <p:ph idx="1"/>
          </p:nvPr>
        </p:nvSpPr>
        <p:spPr>
          <a:xfrm>
            <a:off x="480484" y="1065850"/>
            <a:ext cx="11106149" cy="4899977"/>
          </a:xfrm>
        </p:spPr>
        <p:txBody>
          <a:bodyPr>
            <a:normAutofit/>
          </a:bodyPr>
          <a:lstStyle/>
          <a:p>
            <a:r>
              <a:rPr lang="en-US" dirty="0"/>
              <a:t>Debian</a:t>
            </a:r>
          </a:p>
          <a:p>
            <a:r>
              <a:rPr lang="en-US" dirty="0"/>
              <a:t>Ubuntu</a:t>
            </a:r>
          </a:p>
          <a:p>
            <a:endParaRPr lang="en-US" dirty="0"/>
          </a:p>
          <a:p>
            <a:r>
              <a:rPr lang="en-US" dirty="0"/>
              <a:t>Red Hat</a:t>
            </a:r>
          </a:p>
          <a:p>
            <a:r>
              <a:rPr lang="en-US" dirty="0"/>
              <a:t>CentOS</a:t>
            </a:r>
          </a:p>
          <a:p>
            <a:endParaRPr lang="en-US" dirty="0"/>
          </a:p>
          <a:p>
            <a:r>
              <a:rPr lang="en-US" dirty="0"/>
              <a:t>Gentoo</a:t>
            </a:r>
          </a:p>
          <a:p>
            <a:r>
              <a:rPr lang="en-US" dirty="0"/>
              <a:t>Arch</a:t>
            </a:r>
          </a:p>
          <a:p>
            <a:r>
              <a:rPr lang="en-US" dirty="0"/>
              <a:t>LFS</a:t>
            </a:r>
          </a:p>
        </p:txBody>
      </p:sp>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Different distributions</a:t>
            </a:r>
          </a:p>
        </p:txBody>
      </p:sp>
      <p:pic>
        <p:nvPicPr>
          <p:cNvPr id="4" name="Picture 3">
            <a:extLst>
              <a:ext uri="{FF2B5EF4-FFF2-40B4-BE49-F238E27FC236}">
                <a16:creationId xmlns:a16="http://schemas.microsoft.com/office/drawing/2014/main" id="{29432601-AD02-0248-A348-0C529F01B9E6}"/>
              </a:ext>
            </a:extLst>
          </p:cNvPr>
          <p:cNvPicPr>
            <a:picLocks noChangeAspect="1"/>
          </p:cNvPicPr>
          <p:nvPr/>
        </p:nvPicPr>
        <p:blipFill>
          <a:blip r:embed="rId2"/>
          <a:stretch>
            <a:fillRect/>
          </a:stretch>
        </p:blipFill>
        <p:spPr>
          <a:xfrm>
            <a:off x="4138246" y="1734873"/>
            <a:ext cx="7114602" cy="2766789"/>
          </a:xfrm>
          <a:prstGeom prst="rect">
            <a:avLst/>
          </a:prstGeom>
        </p:spPr>
      </p:pic>
    </p:spTree>
    <p:extLst>
      <p:ext uri="{BB962C8B-B14F-4D97-AF65-F5344CB8AC3E}">
        <p14:creationId xmlns:p14="http://schemas.microsoft.com/office/powerpoint/2010/main" val="363304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GNU</a:t>
            </a:r>
          </a:p>
        </p:txBody>
      </p:sp>
      <p:sp>
        <p:nvSpPr>
          <p:cNvPr id="7" name="TextBox 6">
            <a:extLst>
              <a:ext uri="{FF2B5EF4-FFF2-40B4-BE49-F238E27FC236}">
                <a16:creationId xmlns:a16="http://schemas.microsoft.com/office/drawing/2014/main" id="{B7130746-73C0-2449-A9A5-7135CC987723}"/>
              </a:ext>
            </a:extLst>
          </p:cNvPr>
          <p:cNvSpPr txBox="1"/>
          <p:nvPr/>
        </p:nvSpPr>
        <p:spPr>
          <a:xfrm>
            <a:off x="492368" y="1646389"/>
            <a:ext cx="10328031" cy="923330"/>
          </a:xfrm>
          <a:prstGeom prst="rect">
            <a:avLst/>
          </a:prstGeom>
          <a:noFill/>
        </p:spPr>
        <p:txBody>
          <a:bodyPr wrap="square" rtlCol="0">
            <a:spAutoFit/>
          </a:bodyPr>
          <a:lstStyle/>
          <a:p>
            <a:r>
              <a:rPr lang="en-GB" dirty="0"/>
              <a:t>GNU - is an extensive collection of free software, which can be used as an operating system or can be used in parts with other operating systems. The use of the completed GNU tools led to the family of operating systems popularly known as Linux.</a:t>
            </a:r>
            <a:endParaRPr lang="en-RU" dirty="0"/>
          </a:p>
        </p:txBody>
      </p:sp>
    </p:spTree>
    <p:extLst>
      <p:ext uri="{BB962C8B-B14F-4D97-AF65-F5344CB8AC3E}">
        <p14:creationId xmlns:p14="http://schemas.microsoft.com/office/powerpoint/2010/main" val="3767090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1394FDA-42A7-8940-9296-68A5266463E6}"/>
              </a:ext>
            </a:extLst>
          </p:cNvPr>
          <p:cNvPicPr>
            <a:picLocks noGrp="1" noChangeAspect="1"/>
          </p:cNvPicPr>
          <p:nvPr>
            <p:ph idx="1"/>
          </p:nvPr>
        </p:nvPicPr>
        <p:blipFill>
          <a:blip r:embed="rId2"/>
          <a:stretch>
            <a:fillRect/>
          </a:stretch>
        </p:blipFill>
        <p:spPr>
          <a:xfrm>
            <a:off x="4574566" y="1096811"/>
            <a:ext cx="7465034" cy="5673426"/>
          </a:xfrm>
        </p:spPr>
      </p:pic>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GUI CLI</a:t>
            </a:r>
          </a:p>
        </p:txBody>
      </p:sp>
      <p:sp>
        <p:nvSpPr>
          <p:cNvPr id="5" name="TextBox 4">
            <a:extLst>
              <a:ext uri="{FF2B5EF4-FFF2-40B4-BE49-F238E27FC236}">
                <a16:creationId xmlns:a16="http://schemas.microsoft.com/office/drawing/2014/main" id="{116DF4BA-5E87-7549-A050-186113804A30}"/>
              </a:ext>
            </a:extLst>
          </p:cNvPr>
          <p:cNvSpPr txBox="1"/>
          <p:nvPr/>
        </p:nvSpPr>
        <p:spPr>
          <a:xfrm>
            <a:off x="375138" y="1547446"/>
            <a:ext cx="2300587" cy="923330"/>
          </a:xfrm>
          <a:prstGeom prst="rect">
            <a:avLst/>
          </a:prstGeom>
          <a:noFill/>
        </p:spPr>
        <p:txBody>
          <a:bodyPr wrap="square" rtlCol="0">
            <a:spAutoFit/>
          </a:bodyPr>
          <a:lstStyle/>
          <a:p>
            <a:r>
              <a:rPr lang="en-RU" dirty="0"/>
              <a:t>UNIX, linux, xBSD</a:t>
            </a:r>
          </a:p>
          <a:p>
            <a:endParaRPr lang="en-RU" dirty="0"/>
          </a:p>
          <a:p>
            <a:r>
              <a:rPr lang="en-RU" dirty="0"/>
              <a:t>Windows, Mac OS</a:t>
            </a:r>
          </a:p>
        </p:txBody>
      </p:sp>
    </p:spTree>
    <p:extLst>
      <p:ext uri="{BB962C8B-B14F-4D97-AF65-F5344CB8AC3E}">
        <p14:creationId xmlns:p14="http://schemas.microsoft.com/office/powerpoint/2010/main" val="1680880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Shells</a:t>
            </a:r>
          </a:p>
        </p:txBody>
      </p:sp>
      <p:sp>
        <p:nvSpPr>
          <p:cNvPr id="5" name="TextBox 4">
            <a:extLst>
              <a:ext uri="{FF2B5EF4-FFF2-40B4-BE49-F238E27FC236}">
                <a16:creationId xmlns:a16="http://schemas.microsoft.com/office/drawing/2014/main" id="{116DF4BA-5E87-7549-A050-186113804A30}"/>
              </a:ext>
            </a:extLst>
          </p:cNvPr>
          <p:cNvSpPr txBox="1"/>
          <p:nvPr/>
        </p:nvSpPr>
        <p:spPr>
          <a:xfrm>
            <a:off x="375138" y="1547446"/>
            <a:ext cx="2300587" cy="923330"/>
          </a:xfrm>
          <a:prstGeom prst="rect">
            <a:avLst/>
          </a:prstGeom>
          <a:noFill/>
        </p:spPr>
        <p:txBody>
          <a:bodyPr wrap="square" rtlCol="0">
            <a:spAutoFit/>
          </a:bodyPr>
          <a:lstStyle/>
          <a:p>
            <a:r>
              <a:rPr lang="en-RU" dirty="0"/>
              <a:t>UNIX, linux, xBSD</a:t>
            </a:r>
          </a:p>
          <a:p>
            <a:endParaRPr lang="en-RU" dirty="0"/>
          </a:p>
          <a:p>
            <a:r>
              <a:rPr lang="en-RU" dirty="0"/>
              <a:t>Windows, Mac OS</a:t>
            </a:r>
          </a:p>
        </p:txBody>
      </p:sp>
      <p:pic>
        <p:nvPicPr>
          <p:cNvPr id="10" name="Picture 9" descr="Diagram, venn diagram&#10;&#10;Description automatically generated">
            <a:extLst>
              <a:ext uri="{FF2B5EF4-FFF2-40B4-BE49-F238E27FC236}">
                <a16:creationId xmlns:a16="http://schemas.microsoft.com/office/drawing/2014/main" id="{1C37C327-093D-F743-B7FF-5717742D93AD}"/>
              </a:ext>
            </a:extLst>
          </p:cNvPr>
          <p:cNvPicPr>
            <a:picLocks noChangeAspect="1"/>
          </p:cNvPicPr>
          <p:nvPr/>
        </p:nvPicPr>
        <p:blipFill>
          <a:blip r:embed="rId2"/>
          <a:stretch>
            <a:fillRect/>
          </a:stretch>
        </p:blipFill>
        <p:spPr>
          <a:xfrm>
            <a:off x="146085" y="2860432"/>
            <a:ext cx="3391841" cy="3718765"/>
          </a:xfrm>
          <a:prstGeom prst="rect">
            <a:avLst/>
          </a:prstGeom>
        </p:spPr>
      </p:pic>
      <p:pic>
        <p:nvPicPr>
          <p:cNvPr id="11" name="Picture 10">
            <a:extLst>
              <a:ext uri="{FF2B5EF4-FFF2-40B4-BE49-F238E27FC236}">
                <a16:creationId xmlns:a16="http://schemas.microsoft.com/office/drawing/2014/main" id="{0DFD9898-07FC-0F4D-8ADE-BC2F13F2A4F6}"/>
              </a:ext>
            </a:extLst>
          </p:cNvPr>
          <p:cNvPicPr>
            <a:picLocks noChangeAspect="1"/>
          </p:cNvPicPr>
          <p:nvPr/>
        </p:nvPicPr>
        <p:blipFill>
          <a:blip r:embed="rId3"/>
          <a:stretch>
            <a:fillRect/>
          </a:stretch>
        </p:blipFill>
        <p:spPr>
          <a:xfrm>
            <a:off x="6569807" y="1232877"/>
            <a:ext cx="5359400" cy="2844800"/>
          </a:xfrm>
          <a:prstGeom prst="rect">
            <a:avLst/>
          </a:prstGeom>
        </p:spPr>
      </p:pic>
      <p:pic>
        <p:nvPicPr>
          <p:cNvPr id="12" name="Picture 11">
            <a:extLst>
              <a:ext uri="{FF2B5EF4-FFF2-40B4-BE49-F238E27FC236}">
                <a16:creationId xmlns:a16="http://schemas.microsoft.com/office/drawing/2014/main" id="{0B00D6D9-5206-9444-820C-5705A94FFA36}"/>
              </a:ext>
            </a:extLst>
          </p:cNvPr>
          <p:cNvPicPr>
            <a:picLocks noChangeAspect="1"/>
          </p:cNvPicPr>
          <p:nvPr/>
        </p:nvPicPr>
        <p:blipFill>
          <a:blip r:embed="rId4"/>
          <a:stretch>
            <a:fillRect/>
          </a:stretch>
        </p:blipFill>
        <p:spPr>
          <a:xfrm>
            <a:off x="3811220" y="2947537"/>
            <a:ext cx="2758587" cy="3544553"/>
          </a:xfrm>
          <a:prstGeom prst="rect">
            <a:avLst/>
          </a:prstGeom>
        </p:spPr>
      </p:pic>
    </p:spTree>
    <p:extLst>
      <p:ext uri="{BB962C8B-B14F-4D97-AF65-F5344CB8AC3E}">
        <p14:creationId xmlns:p14="http://schemas.microsoft.com/office/powerpoint/2010/main" val="42214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pipelines</a:t>
            </a:r>
          </a:p>
        </p:txBody>
      </p:sp>
      <p:sp>
        <p:nvSpPr>
          <p:cNvPr id="5" name="TextBox 4">
            <a:extLst>
              <a:ext uri="{FF2B5EF4-FFF2-40B4-BE49-F238E27FC236}">
                <a16:creationId xmlns:a16="http://schemas.microsoft.com/office/drawing/2014/main" id="{116DF4BA-5E87-7549-A050-186113804A30}"/>
              </a:ext>
            </a:extLst>
          </p:cNvPr>
          <p:cNvSpPr txBox="1"/>
          <p:nvPr/>
        </p:nvSpPr>
        <p:spPr>
          <a:xfrm>
            <a:off x="375138" y="1547446"/>
            <a:ext cx="2300587" cy="369332"/>
          </a:xfrm>
          <a:prstGeom prst="rect">
            <a:avLst/>
          </a:prstGeom>
          <a:noFill/>
        </p:spPr>
        <p:txBody>
          <a:bodyPr wrap="square" rtlCol="0">
            <a:spAutoFit/>
          </a:bodyPr>
          <a:lstStyle/>
          <a:p>
            <a:endParaRPr lang="en-RU" dirty="0"/>
          </a:p>
        </p:txBody>
      </p:sp>
      <p:pic>
        <p:nvPicPr>
          <p:cNvPr id="4" name="Picture 3">
            <a:extLst>
              <a:ext uri="{FF2B5EF4-FFF2-40B4-BE49-F238E27FC236}">
                <a16:creationId xmlns:a16="http://schemas.microsoft.com/office/drawing/2014/main" id="{5365BD98-84F2-F948-AB3A-AB469ACDCF61}"/>
              </a:ext>
            </a:extLst>
          </p:cNvPr>
          <p:cNvPicPr>
            <a:picLocks noChangeAspect="1"/>
          </p:cNvPicPr>
          <p:nvPr/>
        </p:nvPicPr>
        <p:blipFill>
          <a:blip r:embed="rId2"/>
          <a:stretch>
            <a:fillRect/>
          </a:stretch>
        </p:blipFill>
        <p:spPr>
          <a:xfrm>
            <a:off x="0" y="1960808"/>
            <a:ext cx="12192000" cy="2936383"/>
          </a:xfrm>
          <a:prstGeom prst="rect">
            <a:avLst/>
          </a:prstGeom>
        </p:spPr>
      </p:pic>
    </p:spTree>
    <p:extLst>
      <p:ext uri="{BB962C8B-B14F-4D97-AF65-F5344CB8AC3E}">
        <p14:creationId xmlns:p14="http://schemas.microsoft.com/office/powerpoint/2010/main" val="4129898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files</a:t>
            </a:r>
          </a:p>
        </p:txBody>
      </p:sp>
      <p:sp>
        <p:nvSpPr>
          <p:cNvPr id="5" name="TextBox 4">
            <a:extLst>
              <a:ext uri="{FF2B5EF4-FFF2-40B4-BE49-F238E27FC236}">
                <a16:creationId xmlns:a16="http://schemas.microsoft.com/office/drawing/2014/main" id="{116DF4BA-5E87-7549-A050-186113804A30}"/>
              </a:ext>
            </a:extLst>
          </p:cNvPr>
          <p:cNvSpPr txBox="1"/>
          <p:nvPr/>
        </p:nvSpPr>
        <p:spPr>
          <a:xfrm>
            <a:off x="375138" y="1547446"/>
            <a:ext cx="2300587" cy="369332"/>
          </a:xfrm>
          <a:prstGeom prst="rect">
            <a:avLst/>
          </a:prstGeom>
          <a:noFill/>
        </p:spPr>
        <p:txBody>
          <a:bodyPr wrap="square" rtlCol="0">
            <a:spAutoFit/>
          </a:bodyPr>
          <a:lstStyle/>
          <a:p>
            <a:endParaRPr lang="en-RU" dirty="0"/>
          </a:p>
        </p:txBody>
      </p:sp>
      <p:pic>
        <p:nvPicPr>
          <p:cNvPr id="2" name="Picture 1">
            <a:extLst>
              <a:ext uri="{FF2B5EF4-FFF2-40B4-BE49-F238E27FC236}">
                <a16:creationId xmlns:a16="http://schemas.microsoft.com/office/drawing/2014/main" id="{5913B8F5-126A-BF4A-8EA3-3041100C6477}"/>
              </a:ext>
            </a:extLst>
          </p:cNvPr>
          <p:cNvPicPr>
            <a:picLocks noChangeAspect="1"/>
          </p:cNvPicPr>
          <p:nvPr/>
        </p:nvPicPr>
        <p:blipFill>
          <a:blip r:embed="rId2"/>
          <a:stretch>
            <a:fillRect/>
          </a:stretch>
        </p:blipFill>
        <p:spPr>
          <a:xfrm>
            <a:off x="2092712" y="1916778"/>
            <a:ext cx="8006576" cy="3825364"/>
          </a:xfrm>
          <a:prstGeom prst="rect">
            <a:avLst/>
          </a:prstGeom>
        </p:spPr>
      </p:pic>
    </p:spTree>
    <p:extLst>
      <p:ext uri="{BB962C8B-B14F-4D97-AF65-F5344CB8AC3E}">
        <p14:creationId xmlns:p14="http://schemas.microsoft.com/office/powerpoint/2010/main" val="3359933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err="1"/>
              <a:t>devicefiles</a:t>
            </a:r>
            <a:endParaRPr lang="en-US" dirty="0"/>
          </a:p>
        </p:txBody>
      </p:sp>
      <p:sp>
        <p:nvSpPr>
          <p:cNvPr id="5" name="TextBox 4">
            <a:extLst>
              <a:ext uri="{FF2B5EF4-FFF2-40B4-BE49-F238E27FC236}">
                <a16:creationId xmlns:a16="http://schemas.microsoft.com/office/drawing/2014/main" id="{116DF4BA-5E87-7549-A050-186113804A30}"/>
              </a:ext>
            </a:extLst>
          </p:cNvPr>
          <p:cNvSpPr txBox="1"/>
          <p:nvPr/>
        </p:nvSpPr>
        <p:spPr>
          <a:xfrm>
            <a:off x="375138" y="1547446"/>
            <a:ext cx="2300587" cy="369332"/>
          </a:xfrm>
          <a:prstGeom prst="rect">
            <a:avLst/>
          </a:prstGeom>
          <a:noFill/>
        </p:spPr>
        <p:txBody>
          <a:bodyPr wrap="square" rtlCol="0">
            <a:spAutoFit/>
          </a:bodyPr>
          <a:lstStyle/>
          <a:p>
            <a:endParaRPr lang="en-RU" dirty="0"/>
          </a:p>
        </p:txBody>
      </p:sp>
      <p:pic>
        <p:nvPicPr>
          <p:cNvPr id="2" name="Picture 1">
            <a:extLst>
              <a:ext uri="{FF2B5EF4-FFF2-40B4-BE49-F238E27FC236}">
                <a16:creationId xmlns:a16="http://schemas.microsoft.com/office/drawing/2014/main" id="{C8C27D7F-670B-9545-BF0B-F9727BB3C83D}"/>
              </a:ext>
            </a:extLst>
          </p:cNvPr>
          <p:cNvPicPr>
            <a:picLocks noChangeAspect="1"/>
          </p:cNvPicPr>
          <p:nvPr/>
        </p:nvPicPr>
        <p:blipFill>
          <a:blip r:embed="rId2"/>
          <a:stretch>
            <a:fillRect/>
          </a:stretch>
        </p:blipFill>
        <p:spPr>
          <a:xfrm>
            <a:off x="5246005" y="962329"/>
            <a:ext cx="5763059" cy="3062654"/>
          </a:xfrm>
          <a:prstGeom prst="rect">
            <a:avLst/>
          </a:prstGeom>
        </p:spPr>
      </p:pic>
      <p:pic>
        <p:nvPicPr>
          <p:cNvPr id="4" name="Picture 3">
            <a:extLst>
              <a:ext uri="{FF2B5EF4-FFF2-40B4-BE49-F238E27FC236}">
                <a16:creationId xmlns:a16="http://schemas.microsoft.com/office/drawing/2014/main" id="{EC73A81C-2F5D-5B4B-ABB8-AF4CFD177273}"/>
              </a:ext>
            </a:extLst>
          </p:cNvPr>
          <p:cNvPicPr>
            <a:picLocks noChangeAspect="1"/>
          </p:cNvPicPr>
          <p:nvPr/>
        </p:nvPicPr>
        <p:blipFill>
          <a:blip r:embed="rId3"/>
          <a:stretch>
            <a:fillRect/>
          </a:stretch>
        </p:blipFill>
        <p:spPr>
          <a:xfrm>
            <a:off x="375138" y="1182238"/>
            <a:ext cx="2855668" cy="2959510"/>
          </a:xfrm>
          <a:prstGeom prst="rect">
            <a:avLst/>
          </a:prstGeom>
        </p:spPr>
      </p:pic>
      <p:pic>
        <p:nvPicPr>
          <p:cNvPr id="6" name="Picture 5">
            <a:extLst>
              <a:ext uri="{FF2B5EF4-FFF2-40B4-BE49-F238E27FC236}">
                <a16:creationId xmlns:a16="http://schemas.microsoft.com/office/drawing/2014/main" id="{B03D1C74-762F-6941-A4DD-1028501E4158}"/>
              </a:ext>
            </a:extLst>
          </p:cNvPr>
          <p:cNvPicPr>
            <a:picLocks noChangeAspect="1"/>
          </p:cNvPicPr>
          <p:nvPr/>
        </p:nvPicPr>
        <p:blipFill>
          <a:blip r:embed="rId4"/>
          <a:stretch>
            <a:fillRect/>
          </a:stretch>
        </p:blipFill>
        <p:spPr>
          <a:xfrm>
            <a:off x="1978789" y="4274533"/>
            <a:ext cx="6148746" cy="2285779"/>
          </a:xfrm>
          <a:prstGeom prst="rect">
            <a:avLst/>
          </a:prstGeom>
        </p:spPr>
      </p:pic>
    </p:spTree>
    <p:extLst>
      <p:ext uri="{BB962C8B-B14F-4D97-AF65-F5344CB8AC3E}">
        <p14:creationId xmlns:p14="http://schemas.microsoft.com/office/powerpoint/2010/main" val="2362065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proc files</a:t>
            </a:r>
          </a:p>
        </p:txBody>
      </p:sp>
      <p:sp>
        <p:nvSpPr>
          <p:cNvPr id="5" name="TextBox 4">
            <a:extLst>
              <a:ext uri="{FF2B5EF4-FFF2-40B4-BE49-F238E27FC236}">
                <a16:creationId xmlns:a16="http://schemas.microsoft.com/office/drawing/2014/main" id="{116DF4BA-5E87-7549-A050-186113804A30}"/>
              </a:ext>
            </a:extLst>
          </p:cNvPr>
          <p:cNvSpPr txBox="1"/>
          <p:nvPr/>
        </p:nvSpPr>
        <p:spPr>
          <a:xfrm>
            <a:off x="375138" y="1547446"/>
            <a:ext cx="2300587" cy="369332"/>
          </a:xfrm>
          <a:prstGeom prst="rect">
            <a:avLst/>
          </a:prstGeom>
          <a:noFill/>
        </p:spPr>
        <p:txBody>
          <a:bodyPr wrap="square" rtlCol="0">
            <a:spAutoFit/>
          </a:bodyPr>
          <a:lstStyle/>
          <a:p>
            <a:endParaRPr lang="en-RU" dirty="0"/>
          </a:p>
        </p:txBody>
      </p:sp>
      <p:pic>
        <p:nvPicPr>
          <p:cNvPr id="2" name="Picture 1">
            <a:extLst>
              <a:ext uri="{FF2B5EF4-FFF2-40B4-BE49-F238E27FC236}">
                <a16:creationId xmlns:a16="http://schemas.microsoft.com/office/drawing/2014/main" id="{825083B4-DFB0-804B-88F6-3A5AAA0F9655}"/>
              </a:ext>
            </a:extLst>
          </p:cNvPr>
          <p:cNvPicPr>
            <a:picLocks noChangeAspect="1"/>
          </p:cNvPicPr>
          <p:nvPr/>
        </p:nvPicPr>
        <p:blipFill>
          <a:blip r:embed="rId2"/>
          <a:stretch>
            <a:fillRect/>
          </a:stretch>
        </p:blipFill>
        <p:spPr>
          <a:xfrm>
            <a:off x="2675725" y="1198016"/>
            <a:ext cx="7119865" cy="5290651"/>
          </a:xfrm>
          <a:prstGeom prst="rect">
            <a:avLst/>
          </a:prstGeom>
        </p:spPr>
      </p:pic>
    </p:spTree>
    <p:extLst>
      <p:ext uri="{BB962C8B-B14F-4D97-AF65-F5344CB8AC3E}">
        <p14:creationId xmlns:p14="http://schemas.microsoft.com/office/powerpoint/2010/main" val="1987496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vi vim emacs</a:t>
            </a:r>
          </a:p>
        </p:txBody>
      </p:sp>
      <p:sp>
        <p:nvSpPr>
          <p:cNvPr id="5" name="TextBox 4">
            <a:extLst>
              <a:ext uri="{FF2B5EF4-FFF2-40B4-BE49-F238E27FC236}">
                <a16:creationId xmlns:a16="http://schemas.microsoft.com/office/drawing/2014/main" id="{116DF4BA-5E87-7549-A050-186113804A30}"/>
              </a:ext>
            </a:extLst>
          </p:cNvPr>
          <p:cNvSpPr txBox="1"/>
          <p:nvPr/>
        </p:nvSpPr>
        <p:spPr>
          <a:xfrm>
            <a:off x="375138" y="1547446"/>
            <a:ext cx="9727867" cy="369332"/>
          </a:xfrm>
          <a:prstGeom prst="rect">
            <a:avLst/>
          </a:prstGeom>
          <a:noFill/>
        </p:spPr>
        <p:txBody>
          <a:bodyPr wrap="square" rtlCol="0">
            <a:spAutoFit/>
          </a:bodyPr>
          <a:lstStyle/>
          <a:p>
            <a:r>
              <a:rPr lang="en-GB" dirty="0"/>
              <a:t>https://</a:t>
            </a:r>
            <a:r>
              <a:rPr lang="en-GB" dirty="0" err="1"/>
              <a:t>github.com</a:t>
            </a:r>
            <a:r>
              <a:rPr lang="en-GB" dirty="0"/>
              <a:t>/</a:t>
            </a:r>
            <a:r>
              <a:rPr lang="en-GB" dirty="0" err="1"/>
              <a:t>fliptheweb</a:t>
            </a:r>
            <a:r>
              <a:rPr lang="en-GB" dirty="0"/>
              <a:t>/bash-shortcuts-cheat-sheet</a:t>
            </a:r>
            <a:endParaRPr lang="en-RU" dirty="0"/>
          </a:p>
        </p:txBody>
      </p:sp>
      <p:sp>
        <p:nvSpPr>
          <p:cNvPr id="6" name="TextBox 5">
            <a:extLst>
              <a:ext uri="{FF2B5EF4-FFF2-40B4-BE49-F238E27FC236}">
                <a16:creationId xmlns:a16="http://schemas.microsoft.com/office/drawing/2014/main" id="{680269CF-6E88-8B4C-BF2C-6A1D3DCB2155}"/>
              </a:ext>
            </a:extLst>
          </p:cNvPr>
          <p:cNvSpPr txBox="1"/>
          <p:nvPr/>
        </p:nvSpPr>
        <p:spPr>
          <a:xfrm>
            <a:off x="375138" y="2397512"/>
            <a:ext cx="5475249" cy="646331"/>
          </a:xfrm>
          <a:prstGeom prst="rect">
            <a:avLst/>
          </a:prstGeom>
          <a:noFill/>
        </p:spPr>
        <p:txBody>
          <a:bodyPr wrap="square" rtlCol="0">
            <a:spAutoFit/>
          </a:bodyPr>
          <a:lstStyle/>
          <a:p>
            <a:r>
              <a:rPr lang="en-GB" dirty="0"/>
              <a:t>v</a:t>
            </a:r>
            <a:r>
              <a:rPr lang="en-RU" dirty="0"/>
              <a:t>imtutor</a:t>
            </a:r>
          </a:p>
          <a:p>
            <a:endParaRPr lang="en-RU" dirty="0"/>
          </a:p>
        </p:txBody>
      </p:sp>
    </p:spTree>
    <p:extLst>
      <p:ext uri="{BB962C8B-B14F-4D97-AF65-F5344CB8AC3E}">
        <p14:creationId xmlns:p14="http://schemas.microsoft.com/office/powerpoint/2010/main" val="64595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A0F083-B66A-4CF4-8CE4-B01CF146F152}"/>
              </a:ext>
            </a:extLst>
          </p:cNvPr>
          <p:cNvSpPr>
            <a:spLocks noGrp="1"/>
          </p:cNvSpPr>
          <p:nvPr>
            <p:ph idx="1"/>
          </p:nvPr>
        </p:nvSpPr>
        <p:spPr/>
        <p:txBody>
          <a:bodyPr/>
          <a:lstStyle/>
          <a:p>
            <a:r>
              <a:rPr lang="en-US" dirty="0"/>
              <a:t>1969 UNIX</a:t>
            </a:r>
          </a:p>
          <a:p>
            <a:r>
              <a:rPr lang="en-US" dirty="0"/>
              <a:t>1973 rewritten in the higher language C</a:t>
            </a:r>
          </a:p>
          <a:p>
            <a:r>
              <a:rPr lang="en-US" dirty="0"/>
              <a:t>1980s SUN, AT&amp;T, Bell Labs, BSD, HP</a:t>
            </a:r>
          </a:p>
          <a:p>
            <a:r>
              <a:rPr lang="en-US" dirty="0"/>
              <a:t>1990s FreeBSD, NetBSD, OpenBSD</a:t>
            </a:r>
          </a:p>
          <a:p>
            <a:r>
              <a:rPr lang="en-US" dirty="0"/>
              <a:t>1990s Linux</a:t>
            </a:r>
          </a:p>
          <a:p>
            <a:r>
              <a:rPr lang="en-US" dirty="0"/>
              <a:t>2000 Mac OS X</a:t>
            </a:r>
          </a:p>
          <a:p>
            <a:endParaRPr lang="en-US" dirty="0"/>
          </a:p>
          <a:p>
            <a:r>
              <a:rPr lang="en-US" dirty="0"/>
              <a:t>POSIX</a:t>
            </a:r>
          </a:p>
        </p:txBody>
      </p:sp>
      <p:sp>
        <p:nvSpPr>
          <p:cNvPr id="3" name="Text Placeholder 2">
            <a:extLst>
              <a:ext uri="{FF2B5EF4-FFF2-40B4-BE49-F238E27FC236}">
                <a16:creationId xmlns:a16="http://schemas.microsoft.com/office/drawing/2014/main" id="{99F5DBC8-929E-455F-BA07-52462E7B4FC5}"/>
              </a:ext>
            </a:extLst>
          </p:cNvPr>
          <p:cNvSpPr>
            <a:spLocks noGrp="1"/>
          </p:cNvSpPr>
          <p:nvPr>
            <p:ph type="body" sz="quarter" idx="10"/>
          </p:nvPr>
        </p:nvSpPr>
        <p:spPr/>
        <p:txBody>
          <a:bodyPr/>
          <a:lstStyle/>
          <a:p>
            <a:r>
              <a:rPr lang="en-US" dirty="0"/>
              <a:t>Unix</a:t>
            </a:r>
          </a:p>
        </p:txBody>
      </p:sp>
      <p:pic>
        <p:nvPicPr>
          <p:cNvPr id="5" name="Picture 4">
            <a:extLst>
              <a:ext uri="{FF2B5EF4-FFF2-40B4-BE49-F238E27FC236}">
                <a16:creationId xmlns:a16="http://schemas.microsoft.com/office/drawing/2014/main" id="{1BE39679-46D7-5B42-9E55-FE2DE64B9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442" y="584200"/>
            <a:ext cx="8213559" cy="5689600"/>
          </a:xfrm>
          <a:prstGeom prst="rect">
            <a:avLst/>
          </a:prstGeom>
        </p:spPr>
      </p:pic>
    </p:spTree>
    <p:extLst>
      <p:ext uri="{BB962C8B-B14F-4D97-AF65-F5344CB8AC3E}">
        <p14:creationId xmlns:p14="http://schemas.microsoft.com/office/powerpoint/2010/main" val="254474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12AD6-ED7B-4F14-A6A6-B531395ACD82}"/>
              </a:ext>
            </a:extLst>
          </p:cNvPr>
          <p:cNvSpPr>
            <a:spLocks noGrp="1"/>
          </p:cNvSpPr>
          <p:nvPr>
            <p:ph idx="1"/>
          </p:nvPr>
        </p:nvSpPr>
        <p:spPr>
          <a:xfrm>
            <a:off x="480484" y="1065850"/>
            <a:ext cx="11106149" cy="4899977"/>
          </a:xfrm>
        </p:spPr>
        <p:txBody>
          <a:bodyPr/>
          <a:lstStyle/>
          <a:p>
            <a:r>
              <a:rPr lang="en-US" dirty="0"/>
              <a:t>Kernel</a:t>
            </a:r>
          </a:p>
          <a:p>
            <a:r>
              <a:rPr lang="en-US" dirty="0" err="1"/>
              <a:t>Userspace</a:t>
            </a:r>
            <a:endParaRPr lang="en-US" dirty="0"/>
          </a:p>
          <a:p>
            <a:r>
              <a:rPr lang="en-US" dirty="0"/>
              <a:t>API – </a:t>
            </a:r>
            <a:r>
              <a:rPr lang="en-US" dirty="0" err="1"/>
              <a:t>syscalls</a:t>
            </a:r>
            <a:endParaRPr lang="en-US" dirty="0"/>
          </a:p>
          <a:p>
            <a:r>
              <a:rPr lang="en-US" dirty="0"/>
              <a:t>CLI, GUI</a:t>
            </a:r>
          </a:p>
        </p:txBody>
      </p:sp>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Kernel</a:t>
            </a:r>
          </a:p>
        </p:txBody>
      </p:sp>
      <p:pic>
        <p:nvPicPr>
          <p:cNvPr id="5" name="Picture 4">
            <a:extLst>
              <a:ext uri="{FF2B5EF4-FFF2-40B4-BE49-F238E27FC236}">
                <a16:creationId xmlns:a16="http://schemas.microsoft.com/office/drawing/2014/main" id="{1166C7DE-7DF4-974E-90B4-A45CD5C99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4203" y="1065850"/>
            <a:ext cx="6197600" cy="4899977"/>
          </a:xfrm>
          <a:prstGeom prst="rect">
            <a:avLst/>
          </a:prstGeom>
        </p:spPr>
      </p:pic>
      <p:pic>
        <p:nvPicPr>
          <p:cNvPr id="4" name="Picture 3">
            <a:extLst>
              <a:ext uri="{FF2B5EF4-FFF2-40B4-BE49-F238E27FC236}">
                <a16:creationId xmlns:a16="http://schemas.microsoft.com/office/drawing/2014/main" id="{52A446FA-D581-5249-9194-D6BD050D5A6D}"/>
              </a:ext>
            </a:extLst>
          </p:cNvPr>
          <p:cNvPicPr>
            <a:picLocks noChangeAspect="1"/>
          </p:cNvPicPr>
          <p:nvPr/>
        </p:nvPicPr>
        <p:blipFill>
          <a:blip r:embed="rId3"/>
          <a:stretch>
            <a:fillRect/>
          </a:stretch>
        </p:blipFill>
        <p:spPr>
          <a:xfrm>
            <a:off x="1336431" y="3234151"/>
            <a:ext cx="3376735" cy="3351346"/>
          </a:xfrm>
          <a:prstGeom prst="rect">
            <a:avLst/>
          </a:prstGeom>
        </p:spPr>
      </p:pic>
    </p:spTree>
    <p:extLst>
      <p:ext uri="{BB962C8B-B14F-4D97-AF65-F5344CB8AC3E}">
        <p14:creationId xmlns:p14="http://schemas.microsoft.com/office/powerpoint/2010/main" val="147686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12AD6-ED7B-4F14-A6A6-B531395ACD82}"/>
              </a:ext>
            </a:extLst>
          </p:cNvPr>
          <p:cNvSpPr>
            <a:spLocks noGrp="1"/>
          </p:cNvSpPr>
          <p:nvPr>
            <p:ph idx="1"/>
          </p:nvPr>
        </p:nvSpPr>
        <p:spPr>
          <a:xfrm>
            <a:off x="480484" y="1065850"/>
            <a:ext cx="11106149" cy="4899977"/>
          </a:xfrm>
        </p:spPr>
        <p:txBody>
          <a:bodyPr>
            <a:normAutofit lnSpcReduction="10000"/>
          </a:bodyPr>
          <a:lstStyle/>
          <a:p>
            <a:r>
              <a:rPr lang="en-US" dirty="0"/>
              <a:t>BSD 1974 (AT&amp;T)</a:t>
            </a:r>
          </a:p>
          <a:p>
            <a:endParaRPr lang="en-US" dirty="0"/>
          </a:p>
          <a:p>
            <a:endParaRPr lang="en-US" dirty="0"/>
          </a:p>
          <a:p>
            <a:r>
              <a:rPr lang="en-US" dirty="0"/>
              <a:t>FreeBSD 1993</a:t>
            </a:r>
          </a:p>
          <a:p>
            <a:r>
              <a:rPr lang="en-US" dirty="0"/>
              <a:t>NetBSD 1993 (portability)</a:t>
            </a:r>
          </a:p>
          <a:p>
            <a:r>
              <a:rPr lang="en-US" dirty="0"/>
              <a:t>OpenBSD 1995 (clean and secure)</a:t>
            </a:r>
          </a:p>
          <a:p>
            <a:endParaRPr lang="en-US" dirty="0"/>
          </a:p>
          <a:p>
            <a:endParaRPr lang="en-US" dirty="0"/>
          </a:p>
          <a:p>
            <a:r>
              <a:rPr lang="en-US" dirty="0"/>
              <a:t>FreeBSD. </a:t>
            </a:r>
            <a:r>
              <a:rPr lang="ru-RU" dirty="0"/>
              <a:t>Архитектура и реализация</a:t>
            </a:r>
            <a:r>
              <a:rPr lang="en-US" dirty="0"/>
              <a:t> </a:t>
            </a:r>
            <a:r>
              <a:rPr lang="ru-RU" dirty="0" err="1"/>
              <a:t>МакКузик</a:t>
            </a:r>
            <a:endParaRPr lang="ru-RU" dirty="0"/>
          </a:p>
          <a:p>
            <a:r>
              <a:rPr lang="en-US" dirty="0"/>
              <a:t>FreeBSD. </a:t>
            </a:r>
            <a:r>
              <a:rPr lang="ru-RU" dirty="0"/>
              <a:t>Подробное руководство Лукас</a:t>
            </a:r>
          </a:p>
          <a:p>
            <a:r>
              <a:rPr lang="en-US" dirty="0"/>
              <a:t>Absolute FreeBSD/OpenBSD Lukas</a:t>
            </a:r>
          </a:p>
        </p:txBody>
      </p:sp>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BSD</a:t>
            </a:r>
          </a:p>
        </p:txBody>
      </p:sp>
      <p:pic>
        <p:nvPicPr>
          <p:cNvPr id="4" name="Picture 3">
            <a:extLst>
              <a:ext uri="{FF2B5EF4-FFF2-40B4-BE49-F238E27FC236}">
                <a16:creationId xmlns:a16="http://schemas.microsoft.com/office/drawing/2014/main" id="{22760CC0-AF24-5845-A343-EFB89B3BF464}"/>
              </a:ext>
            </a:extLst>
          </p:cNvPr>
          <p:cNvPicPr>
            <a:picLocks noChangeAspect="1"/>
          </p:cNvPicPr>
          <p:nvPr/>
        </p:nvPicPr>
        <p:blipFill>
          <a:blip r:embed="rId2"/>
          <a:stretch>
            <a:fillRect/>
          </a:stretch>
        </p:blipFill>
        <p:spPr>
          <a:xfrm>
            <a:off x="4994030" y="1065850"/>
            <a:ext cx="5859585" cy="3515751"/>
          </a:xfrm>
          <a:prstGeom prst="rect">
            <a:avLst/>
          </a:prstGeom>
        </p:spPr>
      </p:pic>
    </p:spTree>
    <p:extLst>
      <p:ext uri="{BB962C8B-B14F-4D97-AF65-F5344CB8AC3E}">
        <p14:creationId xmlns:p14="http://schemas.microsoft.com/office/powerpoint/2010/main" val="306499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C9ADCFE-08B4-4D4F-9024-6B9F5981C30A}"/>
              </a:ext>
            </a:extLst>
          </p:cNvPr>
          <p:cNvPicPr>
            <a:picLocks noGrp="1" noChangeAspect="1"/>
          </p:cNvPicPr>
          <p:nvPr>
            <p:ph idx="1"/>
          </p:nvPr>
        </p:nvPicPr>
        <p:blipFill>
          <a:blip r:embed="rId2"/>
          <a:stretch>
            <a:fillRect/>
          </a:stretch>
        </p:blipFill>
        <p:spPr>
          <a:xfrm>
            <a:off x="8104094" y="1232481"/>
            <a:ext cx="2835254" cy="3813455"/>
          </a:xfrm>
        </p:spPr>
      </p:pic>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err="1"/>
              <a:t>Minix</a:t>
            </a:r>
            <a:endParaRPr lang="en-US" dirty="0"/>
          </a:p>
        </p:txBody>
      </p:sp>
      <p:pic>
        <p:nvPicPr>
          <p:cNvPr id="5" name="Picture 4">
            <a:extLst>
              <a:ext uri="{FF2B5EF4-FFF2-40B4-BE49-F238E27FC236}">
                <a16:creationId xmlns:a16="http://schemas.microsoft.com/office/drawing/2014/main" id="{E1693CF1-585A-3F40-9569-DD1ABB89D123}"/>
              </a:ext>
            </a:extLst>
          </p:cNvPr>
          <p:cNvPicPr>
            <a:picLocks noChangeAspect="1"/>
          </p:cNvPicPr>
          <p:nvPr/>
        </p:nvPicPr>
        <p:blipFill>
          <a:blip r:embed="rId3"/>
          <a:stretch>
            <a:fillRect/>
          </a:stretch>
        </p:blipFill>
        <p:spPr>
          <a:xfrm>
            <a:off x="3194205" y="1340315"/>
            <a:ext cx="4064000" cy="2616200"/>
          </a:xfrm>
          <a:prstGeom prst="rect">
            <a:avLst/>
          </a:prstGeom>
        </p:spPr>
      </p:pic>
      <p:pic>
        <p:nvPicPr>
          <p:cNvPr id="6" name="Picture 5">
            <a:extLst>
              <a:ext uri="{FF2B5EF4-FFF2-40B4-BE49-F238E27FC236}">
                <a16:creationId xmlns:a16="http://schemas.microsoft.com/office/drawing/2014/main" id="{AD620538-2020-AA40-B1DE-1CB5A34EC87B}"/>
              </a:ext>
            </a:extLst>
          </p:cNvPr>
          <p:cNvPicPr>
            <a:picLocks noChangeAspect="1"/>
          </p:cNvPicPr>
          <p:nvPr/>
        </p:nvPicPr>
        <p:blipFill>
          <a:blip r:embed="rId4"/>
          <a:stretch>
            <a:fillRect/>
          </a:stretch>
        </p:blipFill>
        <p:spPr>
          <a:xfrm>
            <a:off x="3115852" y="4163420"/>
            <a:ext cx="4231599" cy="2181624"/>
          </a:xfrm>
          <a:prstGeom prst="rect">
            <a:avLst/>
          </a:prstGeom>
        </p:spPr>
      </p:pic>
      <p:sp>
        <p:nvSpPr>
          <p:cNvPr id="7" name="TextBox 6">
            <a:extLst>
              <a:ext uri="{FF2B5EF4-FFF2-40B4-BE49-F238E27FC236}">
                <a16:creationId xmlns:a16="http://schemas.microsoft.com/office/drawing/2014/main" id="{E6E3784D-8E4A-A944-B9F0-ACF8DD32F684}"/>
              </a:ext>
            </a:extLst>
          </p:cNvPr>
          <p:cNvSpPr txBox="1"/>
          <p:nvPr/>
        </p:nvSpPr>
        <p:spPr>
          <a:xfrm>
            <a:off x="345688" y="1471961"/>
            <a:ext cx="2770164" cy="3970318"/>
          </a:xfrm>
          <a:prstGeom prst="rect">
            <a:avLst/>
          </a:prstGeom>
          <a:noFill/>
        </p:spPr>
        <p:txBody>
          <a:bodyPr wrap="square" rtlCol="0">
            <a:spAutoFit/>
          </a:bodyPr>
          <a:lstStyle/>
          <a:p>
            <a:r>
              <a:rPr lang="en-GB" dirty="0"/>
              <a:t>1987</a:t>
            </a:r>
          </a:p>
          <a:p>
            <a:br>
              <a:rPr lang="en-GB" dirty="0"/>
            </a:br>
            <a:r>
              <a:rPr lang="en-GB" dirty="0"/>
              <a:t>Early versions of MINIX were created by </a:t>
            </a:r>
            <a:r>
              <a:rPr lang="en-GB" dirty="0">
                <a:hlinkClick r:id="rId5"/>
              </a:rPr>
              <a:t>Andrew S. Tanenbaum</a:t>
            </a:r>
            <a:r>
              <a:rPr lang="en-GB" dirty="0"/>
              <a:t> for educational purposes. Starting with </a:t>
            </a:r>
            <a:r>
              <a:rPr lang="en-GB" dirty="0">
                <a:hlinkClick r:id="rId6"/>
              </a:rPr>
              <a:t>MINIX 3</a:t>
            </a:r>
            <a:r>
              <a:rPr lang="en-GB" dirty="0"/>
              <a:t>, the primary aim of development shifted from education to the creation of a </a:t>
            </a:r>
            <a:r>
              <a:rPr lang="en-GB" dirty="0">
                <a:hlinkClick r:id="rId7"/>
              </a:rPr>
              <a:t>highly reliable</a:t>
            </a:r>
            <a:r>
              <a:rPr lang="en-GB" dirty="0"/>
              <a:t> and self-healing microkernel OS. MINIX is now developed as </a:t>
            </a:r>
            <a:r>
              <a:rPr lang="en-GB" dirty="0">
                <a:hlinkClick r:id="rId8"/>
              </a:rPr>
              <a:t>open-source software</a:t>
            </a:r>
            <a:r>
              <a:rPr lang="en-GB" dirty="0"/>
              <a:t>.</a:t>
            </a:r>
            <a:endParaRPr lang="en-RU" dirty="0"/>
          </a:p>
        </p:txBody>
      </p:sp>
    </p:spTree>
    <p:extLst>
      <p:ext uri="{BB962C8B-B14F-4D97-AF65-F5344CB8AC3E}">
        <p14:creationId xmlns:p14="http://schemas.microsoft.com/office/powerpoint/2010/main" val="176312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12AD6-ED7B-4F14-A6A6-B531395ACD82}"/>
              </a:ext>
            </a:extLst>
          </p:cNvPr>
          <p:cNvSpPr>
            <a:spLocks noGrp="1"/>
          </p:cNvSpPr>
          <p:nvPr>
            <p:ph idx="1"/>
          </p:nvPr>
        </p:nvSpPr>
        <p:spPr>
          <a:xfrm>
            <a:off x="480484" y="1159727"/>
            <a:ext cx="3366687" cy="4806100"/>
          </a:xfrm>
        </p:spPr>
        <p:txBody>
          <a:bodyPr>
            <a:normAutofit fontScale="92500" lnSpcReduction="20000"/>
          </a:bodyPr>
          <a:lstStyle/>
          <a:p>
            <a:r>
              <a:rPr lang="en-GB" dirty="0">
                <a:hlinkClick r:id="rId2"/>
              </a:rPr>
              <a:t>Linus Torvalds</a:t>
            </a:r>
            <a:r>
              <a:rPr lang="en-GB" dirty="0"/>
              <a:t> used and appreciated </a:t>
            </a:r>
            <a:r>
              <a:rPr lang="en-GB" dirty="0" err="1"/>
              <a:t>Minix</a:t>
            </a:r>
            <a:r>
              <a:rPr lang="en-GB" dirty="0"/>
              <a:t>,</a:t>
            </a:r>
            <a:r>
              <a:rPr lang="en-GB" baseline="30000" dirty="0">
                <a:hlinkClick r:id="rId3"/>
              </a:rPr>
              <a:t>[19]</a:t>
            </a:r>
            <a:r>
              <a:rPr lang="en-GB" dirty="0"/>
              <a:t> but his design deviated from the </a:t>
            </a:r>
            <a:r>
              <a:rPr lang="en-GB" dirty="0" err="1"/>
              <a:t>Minix</a:t>
            </a:r>
            <a:r>
              <a:rPr lang="en-GB" dirty="0"/>
              <a:t> architecture in significant ways, most notably by employing a </a:t>
            </a:r>
            <a:r>
              <a:rPr lang="en-GB" dirty="0">
                <a:hlinkClick r:id="rId4"/>
              </a:rPr>
              <a:t>monolithic kernel</a:t>
            </a:r>
            <a:r>
              <a:rPr lang="en-GB" dirty="0"/>
              <a:t> instead of a </a:t>
            </a:r>
            <a:r>
              <a:rPr lang="en-GB" dirty="0">
                <a:hlinkClick r:id="rId5"/>
              </a:rPr>
              <a:t>microkernel</a:t>
            </a:r>
            <a:r>
              <a:rPr lang="en-GB" dirty="0"/>
              <a:t>. This was disapproved of by Tanenbaum in the </a:t>
            </a:r>
            <a:r>
              <a:rPr lang="en-GB" dirty="0">
                <a:hlinkClick r:id="rId6"/>
              </a:rPr>
              <a:t>Tanenbaum–Torvalds debate</a:t>
            </a:r>
            <a:r>
              <a:rPr lang="en-GB" dirty="0"/>
              <a:t>. Tanenbaum explained again his rationale for using a microkernel in May 2006.</a:t>
            </a:r>
            <a:r>
              <a:rPr lang="en-GB" baseline="30000" dirty="0">
                <a:hlinkClick r:id="rId7"/>
              </a:rPr>
              <a:t>[20]</a:t>
            </a:r>
            <a:endParaRPr lang="en-GB" dirty="0"/>
          </a:p>
          <a:p>
            <a:r>
              <a:rPr lang="en-GB" dirty="0"/>
              <a:t>Early Linux kernel development was done on a </a:t>
            </a:r>
            <a:r>
              <a:rPr lang="en-GB" dirty="0" err="1"/>
              <a:t>Minix</a:t>
            </a:r>
            <a:r>
              <a:rPr lang="en-GB" dirty="0"/>
              <a:t> host system, which led to Linux inheriting various features from </a:t>
            </a:r>
            <a:r>
              <a:rPr lang="en-GB" dirty="0" err="1"/>
              <a:t>Minix</a:t>
            </a:r>
            <a:r>
              <a:rPr lang="en-GB" dirty="0"/>
              <a:t>, such as the </a:t>
            </a:r>
            <a:r>
              <a:rPr lang="en-GB" dirty="0">
                <a:hlinkClick r:id="rId8"/>
              </a:rPr>
              <a:t>Minix file system</a:t>
            </a:r>
            <a:r>
              <a:rPr lang="en-GB" dirty="0"/>
              <a:t>.</a:t>
            </a:r>
          </a:p>
          <a:p>
            <a:endParaRPr lang="en-US" dirty="0"/>
          </a:p>
        </p:txBody>
      </p:sp>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Linux</a:t>
            </a:r>
          </a:p>
        </p:txBody>
      </p:sp>
      <p:pic>
        <p:nvPicPr>
          <p:cNvPr id="4" name="Picture 3">
            <a:extLst>
              <a:ext uri="{FF2B5EF4-FFF2-40B4-BE49-F238E27FC236}">
                <a16:creationId xmlns:a16="http://schemas.microsoft.com/office/drawing/2014/main" id="{EB4E3BC4-5E3E-F84F-BA36-5ECE6563DF27}"/>
              </a:ext>
            </a:extLst>
          </p:cNvPr>
          <p:cNvPicPr>
            <a:picLocks noChangeAspect="1"/>
          </p:cNvPicPr>
          <p:nvPr/>
        </p:nvPicPr>
        <p:blipFill>
          <a:blip r:embed="rId9"/>
          <a:stretch>
            <a:fillRect/>
          </a:stretch>
        </p:blipFill>
        <p:spPr>
          <a:xfrm>
            <a:off x="4699000" y="1209907"/>
            <a:ext cx="2794000" cy="2095500"/>
          </a:xfrm>
          <a:prstGeom prst="rect">
            <a:avLst/>
          </a:prstGeom>
        </p:spPr>
      </p:pic>
      <p:pic>
        <p:nvPicPr>
          <p:cNvPr id="5" name="Picture 4">
            <a:extLst>
              <a:ext uri="{FF2B5EF4-FFF2-40B4-BE49-F238E27FC236}">
                <a16:creationId xmlns:a16="http://schemas.microsoft.com/office/drawing/2014/main" id="{48440ECD-65CC-AD45-BE49-3F122F754C9C}"/>
              </a:ext>
            </a:extLst>
          </p:cNvPr>
          <p:cNvPicPr>
            <a:picLocks noChangeAspect="1"/>
          </p:cNvPicPr>
          <p:nvPr/>
        </p:nvPicPr>
        <p:blipFill>
          <a:blip r:embed="rId10"/>
          <a:stretch>
            <a:fillRect/>
          </a:stretch>
        </p:blipFill>
        <p:spPr>
          <a:xfrm>
            <a:off x="8601927" y="1209907"/>
            <a:ext cx="2794000" cy="2095500"/>
          </a:xfrm>
          <a:prstGeom prst="rect">
            <a:avLst/>
          </a:prstGeom>
        </p:spPr>
      </p:pic>
    </p:spTree>
    <p:extLst>
      <p:ext uri="{BB962C8B-B14F-4D97-AF65-F5344CB8AC3E}">
        <p14:creationId xmlns:p14="http://schemas.microsoft.com/office/powerpoint/2010/main" val="43340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F5972F-A34C-F949-96E5-4317DDA9208E}"/>
              </a:ext>
            </a:extLst>
          </p:cNvPr>
          <p:cNvPicPr>
            <a:picLocks noGrp="1" noChangeAspect="1"/>
          </p:cNvPicPr>
          <p:nvPr>
            <p:ph idx="1"/>
          </p:nvPr>
        </p:nvPicPr>
        <p:blipFill>
          <a:blip r:embed="rId2"/>
          <a:stretch>
            <a:fillRect/>
          </a:stretch>
        </p:blipFill>
        <p:spPr>
          <a:xfrm>
            <a:off x="118306" y="2532184"/>
            <a:ext cx="11848463" cy="1969477"/>
          </a:xfrm>
        </p:spPr>
      </p:pic>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Linux versions history</a:t>
            </a:r>
          </a:p>
        </p:txBody>
      </p:sp>
    </p:spTree>
    <p:extLst>
      <p:ext uri="{BB962C8B-B14F-4D97-AF65-F5344CB8AC3E}">
        <p14:creationId xmlns:p14="http://schemas.microsoft.com/office/powerpoint/2010/main" val="349952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Linux kernel components</a:t>
            </a:r>
          </a:p>
        </p:txBody>
      </p:sp>
      <p:pic>
        <p:nvPicPr>
          <p:cNvPr id="6" name="Content Placeholder 5">
            <a:extLst>
              <a:ext uri="{FF2B5EF4-FFF2-40B4-BE49-F238E27FC236}">
                <a16:creationId xmlns:a16="http://schemas.microsoft.com/office/drawing/2014/main" id="{E2B3055A-3F85-0C40-AE54-AE7337E435A1}"/>
              </a:ext>
            </a:extLst>
          </p:cNvPr>
          <p:cNvPicPr>
            <a:picLocks noGrp="1" noChangeAspect="1"/>
          </p:cNvPicPr>
          <p:nvPr>
            <p:ph idx="1"/>
          </p:nvPr>
        </p:nvPicPr>
        <p:blipFill>
          <a:blip r:embed="rId2"/>
          <a:stretch>
            <a:fillRect/>
          </a:stretch>
        </p:blipFill>
        <p:spPr>
          <a:xfrm>
            <a:off x="3189249" y="1183976"/>
            <a:ext cx="7950820" cy="5183934"/>
          </a:xfrm>
        </p:spPr>
      </p:pic>
    </p:spTree>
    <p:extLst>
      <p:ext uri="{BB962C8B-B14F-4D97-AF65-F5344CB8AC3E}">
        <p14:creationId xmlns:p14="http://schemas.microsoft.com/office/powerpoint/2010/main" val="242927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Linux kernel components</a:t>
            </a:r>
          </a:p>
        </p:txBody>
      </p:sp>
      <p:pic>
        <p:nvPicPr>
          <p:cNvPr id="5" name="Content Placeholder 4">
            <a:extLst>
              <a:ext uri="{FF2B5EF4-FFF2-40B4-BE49-F238E27FC236}">
                <a16:creationId xmlns:a16="http://schemas.microsoft.com/office/drawing/2014/main" id="{B1178E6F-9000-AD4E-9B9A-4F1DE1A5A15E}"/>
              </a:ext>
            </a:extLst>
          </p:cNvPr>
          <p:cNvPicPr>
            <a:picLocks noGrp="1" noChangeAspect="1"/>
          </p:cNvPicPr>
          <p:nvPr>
            <p:ph idx="1"/>
          </p:nvPr>
        </p:nvPicPr>
        <p:blipFill>
          <a:blip r:embed="rId2"/>
          <a:stretch>
            <a:fillRect/>
          </a:stretch>
        </p:blipFill>
        <p:spPr>
          <a:xfrm>
            <a:off x="2475569" y="1284857"/>
            <a:ext cx="6824547" cy="5118411"/>
          </a:xfrm>
        </p:spPr>
      </p:pic>
    </p:spTree>
    <p:extLst>
      <p:ext uri="{BB962C8B-B14F-4D97-AF65-F5344CB8AC3E}">
        <p14:creationId xmlns:p14="http://schemas.microsoft.com/office/powerpoint/2010/main" val="2904429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340</Words>
  <Application>Microsoft Macintosh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Calibri</vt:lpstr>
      <vt:lpstr>Calibri Light</vt:lpstr>
      <vt:lpstr>Office Theme</vt:lpstr>
      <vt:lpstr>Linux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Architecture</dc:title>
  <dc:creator>Osmanov, Rasul (Ext)</dc:creator>
  <cp:lastModifiedBy>Osmanov, Rasul (Ext)</cp:lastModifiedBy>
  <cp:revision>12</cp:revision>
  <dcterms:created xsi:type="dcterms:W3CDTF">2020-12-05T15:16:22Z</dcterms:created>
  <dcterms:modified xsi:type="dcterms:W3CDTF">2020-12-09T09:35:29Z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929bff8-5b33-42aa-95d2-28f72e792cb0_Enabled">
    <vt:lpwstr>true</vt:lpwstr>
  </property>
  <property fmtid="{D5CDD505-2E9C-101B-9397-08002B2CF9AE}" pid="3" name="MSIP_Label_4929bff8-5b33-42aa-95d2-28f72e792cb0_SetDate">
    <vt:lpwstr>2020-12-05T15:16:22Z</vt:lpwstr>
  </property>
  <property fmtid="{D5CDD505-2E9C-101B-9397-08002B2CF9AE}" pid="4" name="MSIP_Label_4929bff8-5b33-42aa-95d2-28f72e792cb0_Method">
    <vt:lpwstr>Standard</vt:lpwstr>
  </property>
  <property fmtid="{D5CDD505-2E9C-101B-9397-08002B2CF9AE}" pid="5" name="MSIP_Label_4929bff8-5b33-42aa-95d2-28f72e792cb0_Name">
    <vt:lpwstr>Internal</vt:lpwstr>
  </property>
  <property fmtid="{D5CDD505-2E9C-101B-9397-08002B2CF9AE}" pid="6" name="MSIP_Label_4929bff8-5b33-42aa-95d2-28f72e792cb0_SiteId">
    <vt:lpwstr>f35a6974-607f-47d4-82d7-ff31d7dc53a5</vt:lpwstr>
  </property>
  <property fmtid="{D5CDD505-2E9C-101B-9397-08002B2CF9AE}" pid="7" name="MSIP_Label_4929bff8-5b33-42aa-95d2-28f72e792cb0_ActionId">
    <vt:lpwstr>bf948449-e237-4def-86d9-000056956c40</vt:lpwstr>
  </property>
  <property fmtid="{D5CDD505-2E9C-101B-9397-08002B2CF9AE}" pid="8" name="MSIP_Label_4929bff8-5b33-42aa-95d2-28f72e792cb0_ContentBits">
    <vt:lpwstr>0</vt:lpwstr>
  </property>
</Properties>
</file>