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84" r:id="rId3"/>
    <p:sldId id="394" r:id="rId4"/>
    <p:sldId id="389" r:id="rId5"/>
    <p:sldId id="385" r:id="rId6"/>
    <p:sldId id="393" r:id="rId7"/>
    <p:sldId id="386" r:id="rId8"/>
    <p:sldId id="391" r:id="rId9"/>
    <p:sldId id="387" r:id="rId10"/>
    <p:sldId id="388" r:id="rId11"/>
    <p:sldId id="390" r:id="rId12"/>
    <p:sldId id="392" r:id="rId13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8"/>
    <p:restoredTop sz="95915"/>
  </p:normalViewPr>
  <p:slideViewPr>
    <p:cSldViewPr snapToGrid="0" snapToObjects="1">
      <p:cViewPr varScale="1">
        <p:scale>
          <a:sx n="114" d="100"/>
          <a:sy n="114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9B9D-60A5-904F-8182-B323AB0CF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4D08A-03BF-894C-A13C-0CD030CA6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1CAAA-536A-034E-86A3-E6D0F882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13.01.2021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20FD8-5FE2-FA47-A684-4A99E2A5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6BD9-A082-D74F-A7EB-0C485033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6580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BC31-1BB5-434B-9899-270AB945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46282-64DA-8B4F-9458-148A71B57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8D868-5268-F745-BB22-DC686DE8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13.01.2021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955AD-DBA8-C645-A245-5A96792E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544F-3EEA-F147-A2FB-3BFA0EDD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0173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09ED4-1AFB-194B-A61C-60973DF0C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10E1D-F130-B94C-AB83-9A490E8D0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1FC46-69BD-B049-8C7B-4B23B97B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13.01.2021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6BE91-F15B-CE43-9C70-B5249B31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89DA1-CA44-104E-8A78-D3A369F5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539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06149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 marL="742932" indent="-285744">
              <a:lnSpc>
                <a:spcPct val="120000"/>
              </a:lnSpc>
              <a:buSzPct val="100000"/>
              <a:buFont typeface="Arial"/>
              <a:buChar char="•"/>
              <a:defRPr sz="1600" baseline="0"/>
            </a:lvl2pPr>
            <a:lvl3pPr>
              <a:lnSpc>
                <a:spcPct val="120000"/>
              </a:lnSpc>
              <a:defRPr sz="1467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4153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5FFA-22F9-CD40-9130-6BD55505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6520-0DD6-E54D-87C1-ED2E8D87D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76AAB-9AFA-8546-A304-5E8D2392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13.01.2021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F439A-EB85-6043-8F51-7E9EE826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28938-4D66-0C43-ABFA-E324DAD8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490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8F56-C9FD-F746-897A-543674B0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724B3-26D0-6441-BC80-72ECBCB2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B0FB9-CCA0-6049-891C-7CA6A866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13.01.2021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D8E42-E51F-714B-8A2D-0CB055D8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49229-C432-9F41-94D0-14054AF5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0406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A5ED-4723-2C49-9B82-3406D4B9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A4374-D185-3A4A-B89A-87ED71944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B18C4-75D9-2241-9EA7-A31A05856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6BFC1-0A51-F549-826D-FE6DB306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13.01.2021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EFBF6-CB1A-7B48-BA9E-5621ED93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BA2E2-224E-A343-877C-DBBBD083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4257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B107-11DA-3E43-81C1-831A467B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705F7-2028-6B4B-AD0A-CDE4E952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D824C-4AF9-B54E-9B3C-9B4BC45BC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4A370-1569-1C40-8CB9-E4E653EEA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1E775-59CB-264C-8127-05BB62518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DF091-5445-044E-9E1E-8B7890B4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13.01.2021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B83FE-8B67-AA4B-843D-209C0126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B5EAA-C609-8D42-8510-1E74BA22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4129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A73F-69C4-8645-841C-0021DBB3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C2280F-7BF1-0A48-BD83-767DCF78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13.01.2021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680-B021-C845-990E-1C137884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61C60-A3FA-434A-8381-D8E1BD32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2346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7B060-959C-E545-B1A4-023F9DBA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13.01.2021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33434-CFF7-9C4E-A0A0-9211884F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0B973-23C3-F845-94E1-28B460DC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1069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362D-8062-F941-8B76-296BBA9C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51BA-75AF-6847-93CC-09754341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530C6-D658-5947-8D2E-6EA4198D0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3222-D88A-FC41-BE4B-8E5161FF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13.01.2021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F61D1-E827-EC4C-B6BA-F2C3B65F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21691-13D1-4842-B1AE-0C9967CE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7056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DDE90-5EEE-A140-AB1D-F8CD3501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8041D-A0BC-9D4A-8B2C-1D43FB5F4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E8414-23D2-7B41-A52F-EA9C5A8FB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40F6D-BB99-F24A-93D6-3962B8E0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13.01.2021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B9E0B-6CC0-2A49-B098-F77E39E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5337B-690B-7244-BAB2-03D29D6F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4103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6E9334-D571-4141-8CAB-8574F6AF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BC19A-E0AF-5D49-A49C-60CF10543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CFB76-4B13-7F44-A837-C9D77D431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CE81-C73C-E543-9046-300010F65159}" type="datetimeFigureOut">
              <a:rPr lang="en-RU" smtClean="0"/>
              <a:t>13.01.2021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FC9B4-B750-D34F-93BC-EFC3C5BFD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1E655-DC60-4945-A817-09176053E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5311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arent_process" TargetMode="External"/><Relationship Id="rId3" Type="http://schemas.openxmlformats.org/officeDocument/2006/relationships/hyperlink" Target="https://en.wikipedia.org/wiki/Unix" TargetMode="External"/><Relationship Id="rId7" Type="http://schemas.openxmlformats.org/officeDocument/2006/relationships/hyperlink" Target="https://en.wikipedia.org/wiki/Daemon_(computing)" TargetMode="External"/><Relationship Id="rId12" Type="http://schemas.openxmlformats.org/officeDocument/2006/relationships/hyperlink" Target="https://en.wikipedia.org/wiki/Process_identifier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wiki/Booting" TargetMode="External"/><Relationship Id="rId11" Type="http://schemas.openxmlformats.org/officeDocument/2006/relationships/hyperlink" Target="https://en.wikipedia.org/wiki/Kernel_panic" TargetMode="External"/><Relationship Id="rId5" Type="http://schemas.openxmlformats.org/officeDocument/2006/relationships/hyperlink" Target="https://en.wikipedia.org/wiki/Process_(computer_science)" TargetMode="External"/><Relationship Id="rId10" Type="http://schemas.openxmlformats.org/officeDocument/2006/relationships/hyperlink" Target="https://en.wikipedia.org/wiki/Kernel_(computing)" TargetMode="External"/><Relationship Id="rId4" Type="http://schemas.openxmlformats.org/officeDocument/2006/relationships/hyperlink" Target="https://en.wikipedia.org/wiki/Operating_system" TargetMode="External"/><Relationship Id="rId9" Type="http://schemas.openxmlformats.org/officeDocument/2006/relationships/hyperlink" Target="https://en.wikipedia.org/wiki/Orphan_proces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F4EA-4EE3-BB42-8B7A-7AE9C7294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U" dirty="0"/>
              <a:t>Linux Administration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1E37F-CB8D-4847-BE6B-549763670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RU" dirty="0"/>
              <a:t>Boot process,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471701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systemd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D25B08-594F-FF45-8F41-22B4463A0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157" y="1290204"/>
            <a:ext cx="8036690" cy="45115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18331A-CC52-9B4E-86E0-DF99556AF1C8}"/>
              </a:ext>
            </a:extLst>
          </p:cNvPr>
          <p:cNvSpPr txBox="1"/>
          <p:nvPr/>
        </p:nvSpPr>
        <p:spPr>
          <a:xfrm>
            <a:off x="248356" y="5817303"/>
            <a:ext cx="10250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access.redhat.com</a:t>
            </a:r>
            <a:r>
              <a:rPr lang="en-GB" dirty="0"/>
              <a:t>/documentation/</a:t>
            </a:r>
            <a:r>
              <a:rPr lang="en-GB" dirty="0" err="1"/>
              <a:t>en</a:t>
            </a:r>
            <a:r>
              <a:rPr lang="en-GB" dirty="0"/>
              <a:t>-us/</a:t>
            </a:r>
            <a:r>
              <a:rPr lang="en-GB" dirty="0" err="1"/>
              <a:t>red_hat_enterprise_linux</a:t>
            </a:r>
            <a:r>
              <a:rPr lang="en-GB" dirty="0"/>
              <a:t>/8/html/</a:t>
            </a:r>
            <a:r>
              <a:rPr lang="en-GB" dirty="0" err="1"/>
              <a:t>configuring_basic_system_settings</a:t>
            </a:r>
            <a:r>
              <a:rPr lang="en-GB" dirty="0"/>
              <a:t>/managing-services-with-systemd_configuring-basic-system-settings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97776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system and sys V </a:t>
            </a:r>
            <a:r>
              <a:rPr lang="en-US" dirty="0" err="1"/>
              <a:t>init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544C23-3089-8E4F-B986-5E65C143F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223" y="0"/>
            <a:ext cx="364233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76EBBF-5927-4D48-A6FE-76C0965526B8}"/>
              </a:ext>
            </a:extLst>
          </p:cNvPr>
          <p:cNvSpPr txBox="1"/>
          <p:nvPr/>
        </p:nvSpPr>
        <p:spPr>
          <a:xfrm>
            <a:off x="428978" y="2020711"/>
            <a:ext cx="3804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lamiradadelreplicante.com</a:t>
            </a:r>
            <a:r>
              <a:rPr lang="en-GB" dirty="0"/>
              <a:t>/</a:t>
            </a:r>
            <a:r>
              <a:rPr lang="en-GB" dirty="0" err="1"/>
              <a:t>wp</a:t>
            </a:r>
            <a:r>
              <a:rPr lang="en-GB" dirty="0"/>
              <a:t>-content/uploads/2014/09/</a:t>
            </a:r>
            <a:r>
              <a:rPr lang="en-GB" dirty="0" err="1"/>
              <a:t>systemd</a:t>
            </a:r>
            <a:r>
              <a:rPr lang="en-GB" dirty="0"/>
              <a:t>-vs-</a:t>
            </a:r>
            <a:r>
              <a:rPr lang="en-GB" dirty="0" err="1"/>
              <a:t>sysVinit</a:t>
            </a:r>
            <a:r>
              <a:rPr lang="en-GB" dirty="0"/>
              <a:t>-</a:t>
            </a:r>
            <a:r>
              <a:rPr lang="en-GB" dirty="0" err="1"/>
              <a:t>chuleta.jpg</a:t>
            </a: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3EF9C-AB44-7041-8F5D-AE9DE9737F91}"/>
              </a:ext>
            </a:extLst>
          </p:cNvPr>
          <p:cNvSpPr txBox="1"/>
          <p:nvPr/>
        </p:nvSpPr>
        <p:spPr>
          <a:xfrm>
            <a:off x="327378" y="3420532"/>
            <a:ext cx="4549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linoxide.com</a:t>
            </a:r>
            <a:r>
              <a:rPr lang="en-GB" dirty="0"/>
              <a:t>/</a:t>
            </a:r>
            <a:r>
              <a:rPr lang="en-GB" dirty="0" err="1"/>
              <a:t>linux</a:t>
            </a:r>
            <a:r>
              <a:rPr lang="en-GB" dirty="0"/>
              <a:t>-command/</a:t>
            </a:r>
            <a:r>
              <a:rPr lang="en-GB" dirty="0" err="1"/>
              <a:t>systemd</a:t>
            </a:r>
            <a:r>
              <a:rPr lang="en-GB" dirty="0"/>
              <a:t>-vs-</a:t>
            </a:r>
            <a:r>
              <a:rPr lang="en-GB" dirty="0" err="1"/>
              <a:t>sysvinit</a:t>
            </a:r>
            <a:r>
              <a:rPr lang="en-GB" dirty="0"/>
              <a:t>-</a:t>
            </a:r>
            <a:r>
              <a:rPr lang="en-GB" dirty="0" err="1"/>
              <a:t>cheatsheet</a:t>
            </a:r>
            <a:r>
              <a:rPr lang="en-GB" dirty="0"/>
              <a:t>/</a:t>
            </a:r>
            <a:endParaRPr lang="en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225E66-0469-254A-B23F-143210C948C2}"/>
              </a:ext>
            </a:extLst>
          </p:cNvPr>
          <p:cNvSpPr txBox="1"/>
          <p:nvPr/>
        </p:nvSpPr>
        <p:spPr>
          <a:xfrm>
            <a:off x="1128889" y="4684889"/>
            <a:ext cx="344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habr.com</a:t>
            </a:r>
            <a:r>
              <a:rPr lang="en-GB" dirty="0"/>
              <a:t>/</a:t>
            </a:r>
            <a:r>
              <a:rPr lang="en-GB" dirty="0" err="1"/>
              <a:t>ru</a:t>
            </a:r>
            <a:r>
              <a:rPr lang="en-GB" dirty="0"/>
              <a:t>/post/307958/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792314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system unit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065CE-1554-7A49-A3A3-45F33AA185B0}"/>
              </a:ext>
            </a:extLst>
          </p:cNvPr>
          <p:cNvSpPr txBox="1"/>
          <p:nvPr/>
        </p:nvSpPr>
        <p:spPr>
          <a:xfrm>
            <a:off x="259645" y="1343377"/>
            <a:ext cx="46961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unit file is a plain text </a:t>
            </a:r>
            <a:r>
              <a:rPr lang="en-GB" dirty="0" err="1"/>
              <a:t>ini</a:t>
            </a:r>
            <a:r>
              <a:rPr lang="en-GB" dirty="0"/>
              <a:t>-style file that encodes information about a service, a socket, a device, a mount point, an automount point, a swap file or partition, a start-up target, a watched file system path, a timer controlled and supervised by </a:t>
            </a:r>
            <a:r>
              <a:rPr lang="en-GB" b="1" dirty="0" err="1"/>
              <a:t>systemd</a:t>
            </a:r>
            <a:r>
              <a:rPr lang="en-GB" dirty="0"/>
              <a:t>(1), a resource management slice or a group of externally created processes. See </a:t>
            </a:r>
            <a:r>
              <a:rPr lang="en-GB" b="1" dirty="0" err="1"/>
              <a:t>systemd.syntax</a:t>
            </a:r>
            <a:r>
              <a:rPr lang="en-GB" dirty="0"/>
              <a:t>(5) for a general description of the syntax.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BA9C78-E6FA-F34A-8197-7E0E8FC3698E}"/>
              </a:ext>
            </a:extLst>
          </p:cNvPr>
          <p:cNvSpPr txBox="1"/>
          <p:nvPr/>
        </p:nvSpPr>
        <p:spPr>
          <a:xfrm>
            <a:off x="5046133" y="932688"/>
            <a:ext cx="782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[Unit]</a:t>
            </a:r>
          </a:p>
          <a:p>
            <a:r>
              <a:rPr lang="en-GB" dirty="0"/>
              <a:t>Description=OpenSSH server daemon</a:t>
            </a:r>
          </a:p>
          <a:p>
            <a:r>
              <a:rPr lang="en-GB" dirty="0"/>
              <a:t>Documentation=</a:t>
            </a:r>
            <a:r>
              <a:rPr lang="en-GB" dirty="0" err="1"/>
              <a:t>man:sshd</a:t>
            </a:r>
            <a:r>
              <a:rPr lang="en-GB" dirty="0"/>
              <a:t>(8) </a:t>
            </a:r>
            <a:r>
              <a:rPr lang="en-GB" dirty="0" err="1"/>
              <a:t>man:sshd_config</a:t>
            </a:r>
            <a:r>
              <a:rPr lang="en-GB" dirty="0"/>
              <a:t>(5)</a:t>
            </a:r>
          </a:p>
          <a:p>
            <a:r>
              <a:rPr lang="en-GB" dirty="0"/>
              <a:t>After=</a:t>
            </a:r>
            <a:r>
              <a:rPr lang="en-GB" dirty="0" err="1"/>
              <a:t>network.target</a:t>
            </a:r>
            <a:r>
              <a:rPr lang="en-GB" dirty="0"/>
              <a:t> </a:t>
            </a:r>
            <a:r>
              <a:rPr lang="en-GB" dirty="0" err="1"/>
              <a:t>sshd-keygen.target</a:t>
            </a:r>
            <a:endParaRPr lang="en-GB" dirty="0"/>
          </a:p>
          <a:p>
            <a:r>
              <a:rPr lang="en-GB" dirty="0"/>
              <a:t>Wants=</a:t>
            </a:r>
            <a:r>
              <a:rPr lang="en-GB" dirty="0" err="1"/>
              <a:t>sshd-keygen.target</a:t>
            </a:r>
            <a:endParaRPr lang="en-GB" dirty="0"/>
          </a:p>
          <a:p>
            <a:br>
              <a:rPr lang="en-GB" dirty="0"/>
            </a:br>
            <a:endParaRPr lang="en-GB" dirty="0"/>
          </a:p>
          <a:p>
            <a:r>
              <a:rPr lang="en-GB" dirty="0"/>
              <a:t>[Service]</a:t>
            </a:r>
          </a:p>
          <a:p>
            <a:r>
              <a:rPr lang="en-GB" dirty="0"/>
              <a:t>Type=notify</a:t>
            </a:r>
          </a:p>
          <a:p>
            <a:r>
              <a:rPr lang="en-GB" dirty="0" err="1"/>
              <a:t>EnvironmentFile</a:t>
            </a:r>
            <a:r>
              <a:rPr lang="en-GB" dirty="0"/>
              <a:t>=-/etc/crypto-policies/back-ends/</a:t>
            </a:r>
            <a:r>
              <a:rPr lang="en-GB" dirty="0" err="1"/>
              <a:t>opensshserver.config</a:t>
            </a:r>
            <a:endParaRPr lang="en-GB" dirty="0"/>
          </a:p>
          <a:p>
            <a:r>
              <a:rPr lang="en-GB" dirty="0" err="1"/>
              <a:t>EnvironmentFile</a:t>
            </a:r>
            <a:r>
              <a:rPr lang="en-GB" dirty="0"/>
              <a:t>=-/etc/</a:t>
            </a:r>
            <a:r>
              <a:rPr lang="en-GB" dirty="0" err="1"/>
              <a:t>sysconfig</a:t>
            </a:r>
            <a:r>
              <a:rPr lang="en-GB" dirty="0"/>
              <a:t>/</a:t>
            </a:r>
            <a:r>
              <a:rPr lang="en-GB" dirty="0" err="1"/>
              <a:t>sshd</a:t>
            </a:r>
            <a:endParaRPr lang="en-GB" dirty="0"/>
          </a:p>
          <a:p>
            <a:r>
              <a:rPr lang="en-GB" dirty="0" err="1"/>
              <a:t>ExecStart</a:t>
            </a:r>
            <a:r>
              <a:rPr lang="en-GB" dirty="0"/>
              <a:t>=/</a:t>
            </a:r>
            <a:r>
              <a:rPr lang="en-GB" dirty="0" err="1"/>
              <a:t>usr</a:t>
            </a:r>
            <a:r>
              <a:rPr lang="en-GB" dirty="0"/>
              <a:t>/</a:t>
            </a:r>
            <a:r>
              <a:rPr lang="en-GB" dirty="0" err="1"/>
              <a:t>sbin</a:t>
            </a:r>
            <a:r>
              <a:rPr lang="en-GB" dirty="0"/>
              <a:t>/</a:t>
            </a:r>
            <a:r>
              <a:rPr lang="en-GB" dirty="0" err="1"/>
              <a:t>sshd</a:t>
            </a:r>
            <a:r>
              <a:rPr lang="en-GB" dirty="0"/>
              <a:t> -D $OPTIONS $CRYPTO_POLICY</a:t>
            </a:r>
          </a:p>
          <a:p>
            <a:r>
              <a:rPr lang="en-GB" dirty="0" err="1"/>
              <a:t>ExecReload</a:t>
            </a:r>
            <a:r>
              <a:rPr lang="en-GB" dirty="0"/>
              <a:t>=/bin/kill -HUP $MAINPID</a:t>
            </a:r>
          </a:p>
          <a:p>
            <a:r>
              <a:rPr lang="en-GB" dirty="0" err="1"/>
              <a:t>KillMode</a:t>
            </a:r>
            <a:r>
              <a:rPr lang="en-GB" dirty="0"/>
              <a:t>=process</a:t>
            </a:r>
          </a:p>
          <a:p>
            <a:r>
              <a:rPr lang="en-GB" dirty="0"/>
              <a:t>Restart=on-failure</a:t>
            </a:r>
          </a:p>
          <a:p>
            <a:r>
              <a:rPr lang="en-GB" dirty="0" err="1"/>
              <a:t>RestartSec</a:t>
            </a:r>
            <a:r>
              <a:rPr lang="en-GB" dirty="0"/>
              <a:t>=42s</a:t>
            </a:r>
          </a:p>
          <a:p>
            <a:br>
              <a:rPr lang="en-GB" dirty="0"/>
            </a:br>
            <a:endParaRPr lang="en-GB" dirty="0"/>
          </a:p>
          <a:p>
            <a:r>
              <a:rPr lang="en-GB" dirty="0"/>
              <a:t>[Install]</a:t>
            </a:r>
          </a:p>
          <a:p>
            <a:r>
              <a:rPr lang="en-GB" dirty="0" err="1"/>
              <a:t>WantedBy</a:t>
            </a:r>
            <a:r>
              <a:rPr lang="en-GB" dirty="0"/>
              <a:t>=multi-</a:t>
            </a:r>
            <a:r>
              <a:rPr lang="en-GB" dirty="0" err="1"/>
              <a:t>user.target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78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Boot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A22A5-8D5A-4648-AF90-BAB023638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2033410"/>
            <a:ext cx="7963310" cy="38029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8F7A44-54E4-8949-A655-E55351167C47}"/>
              </a:ext>
            </a:extLst>
          </p:cNvPr>
          <p:cNvSpPr txBox="1"/>
          <p:nvPr/>
        </p:nvSpPr>
        <p:spPr>
          <a:xfrm>
            <a:off x="1049867" y="1207911"/>
            <a:ext cx="705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www.golinuxcloud.com</a:t>
            </a:r>
            <a:r>
              <a:rPr lang="en-GB" dirty="0"/>
              <a:t>/</a:t>
            </a:r>
            <a:r>
              <a:rPr lang="en-GB" dirty="0" err="1"/>
              <a:t>linux</a:t>
            </a:r>
            <a:r>
              <a:rPr lang="en-GB" dirty="0"/>
              <a:t>-boot-process-explained-step-detail/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54474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Boot process</a:t>
            </a:r>
            <a:r>
              <a:rPr lang="ru-RU" dirty="0"/>
              <a:t> </a:t>
            </a:r>
            <a:r>
              <a:rPr lang="en-US" dirty="0"/>
              <a:t>components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C07EA-B717-0443-81C0-39849394F8AD}"/>
              </a:ext>
            </a:extLst>
          </p:cNvPr>
          <p:cNvSpPr txBox="1"/>
          <p:nvPr/>
        </p:nvSpPr>
        <p:spPr>
          <a:xfrm>
            <a:off x="903249" y="1683834"/>
            <a:ext cx="68921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dirty="0"/>
              <a:t>kernel - </a:t>
            </a:r>
            <a:r>
              <a:rPr lang="en-GB" dirty="0"/>
              <a:t>/boot/</a:t>
            </a:r>
            <a:r>
              <a:rPr lang="en-GB" dirty="0" err="1"/>
              <a:t>vmlinuz</a:t>
            </a:r>
            <a:r>
              <a:rPr lang="en-GB" dirty="0"/>
              <a:t>-*</a:t>
            </a:r>
            <a:endParaRPr lang="en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dirty="0"/>
              <a:t>initrd (fs), initramfs (cpio archive) - </a:t>
            </a:r>
            <a:r>
              <a:rPr lang="en-GB" dirty="0"/>
              <a:t>/boot/</a:t>
            </a:r>
            <a:r>
              <a:rPr lang="en-GB" dirty="0" err="1"/>
              <a:t>initramfs</a:t>
            </a:r>
            <a:r>
              <a:rPr lang="en-GB" dirty="0"/>
              <a:t>-* - initial </a:t>
            </a:r>
            <a:r>
              <a:rPr lang="en-GB" dirty="0" err="1"/>
              <a:t>ramdisk</a:t>
            </a:r>
            <a:endParaRPr lang="en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dirty="0"/>
              <a:t>init - /sbin/init or other – main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dirty="0"/>
              <a:t>root fs /dev/sda|/dev/mapper/lv-root|….</a:t>
            </a:r>
          </a:p>
        </p:txBody>
      </p:sp>
    </p:spTree>
    <p:extLst>
      <p:ext uri="{BB962C8B-B14F-4D97-AF65-F5344CB8AC3E}">
        <p14:creationId xmlns:p14="http://schemas.microsoft.com/office/powerpoint/2010/main" val="297207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grub   </a:t>
            </a:r>
            <a:r>
              <a:rPr lang="en-US" dirty="0" err="1"/>
              <a:t>lilo</a:t>
            </a:r>
            <a:r>
              <a:rPr lang="en-US" dirty="0"/>
              <a:t> (</a:t>
            </a:r>
            <a:r>
              <a:rPr lang="en-US" dirty="0" err="1"/>
              <a:t>linux</a:t>
            </a:r>
            <a:r>
              <a:rPr lang="en-US" dirty="0"/>
              <a:t> loader), </a:t>
            </a:r>
            <a:r>
              <a:rPr lang="en-US" dirty="0" err="1"/>
              <a:t>syslinux</a:t>
            </a:r>
            <a:r>
              <a:rPr lang="en-US" dirty="0"/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CDDB0C-AC1A-4C4F-8AC7-FF39D07E7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044" y="1470275"/>
            <a:ext cx="6046578" cy="4727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7CE24A-0F64-B248-A8B2-B30C54C2FDE7}"/>
              </a:ext>
            </a:extLst>
          </p:cNvPr>
          <p:cNvSpPr txBox="1"/>
          <p:nvPr/>
        </p:nvSpPr>
        <p:spPr>
          <a:xfrm>
            <a:off x="711083" y="1100943"/>
            <a:ext cx="411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en.wikipedia.org</a:t>
            </a:r>
            <a:r>
              <a:rPr lang="en-GB" dirty="0"/>
              <a:t>/wiki/GNU_GRUB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6312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/proc/1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BCCE6-B7EB-634B-B537-FBE276077794}"/>
              </a:ext>
            </a:extLst>
          </p:cNvPr>
          <p:cNvSpPr txBox="1"/>
          <p:nvPr/>
        </p:nvSpPr>
        <p:spPr>
          <a:xfrm>
            <a:off x="903387" y="1721893"/>
            <a:ext cx="43373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dirty="0"/>
              <a:t>adopt orphaned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dirty="0"/>
              <a:t>initialize 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RU" dirty="0"/>
              <a:t>mount fs (except root) /etc/fstab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RU" dirty="0"/>
              <a:t>network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dirty="0"/>
              <a:t>start daemon processes /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dirty="0"/>
              <a:t>manage start/stop/reboot/etc (runlevels)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F54D1F-50B6-9846-BCC5-1571B25CA383}"/>
              </a:ext>
            </a:extLst>
          </p:cNvPr>
          <p:cNvSpPr txBox="1"/>
          <p:nvPr/>
        </p:nvSpPr>
        <p:spPr>
          <a:xfrm>
            <a:off x="1185333" y="4120444"/>
            <a:ext cx="97632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dirty="0"/>
              <a:t>BSD init (rc scripts, run command, /sbin/rc)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dirty="0"/>
              <a:t>AT&amp;T UNIX System III -&gt; UNIX System V (runlevels, /etc/init.d, /etc/rcN.d, /sbin/init, /etc/inittab)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dirty="0"/>
              <a:t>Upstart (parallel startup, events, around sysV)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dirty="0"/>
              <a:t>Systemd (!!!) parallel, units, dependencies, sockets/services/etc…, events, dependency 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12654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init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CEB0F3-9991-D54E-8100-69CED974B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578" y="1060705"/>
            <a:ext cx="6660480" cy="49901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8FFCAD-FB42-1147-BDD2-4AB26BD388CD}"/>
              </a:ext>
            </a:extLst>
          </p:cNvPr>
          <p:cNvSpPr txBox="1"/>
          <p:nvPr/>
        </p:nvSpPr>
        <p:spPr>
          <a:xfrm>
            <a:off x="248356" y="1286933"/>
            <a:ext cx="38382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 </a:t>
            </a:r>
            <a:r>
              <a:rPr lang="en-GB" dirty="0">
                <a:hlinkClick r:id="rId3" tooltip="Unix"/>
              </a:rPr>
              <a:t>Unix</a:t>
            </a:r>
            <a:r>
              <a:rPr lang="en-GB" dirty="0"/>
              <a:t>-based computer </a:t>
            </a:r>
            <a:r>
              <a:rPr lang="en-GB" dirty="0">
                <a:hlinkClick r:id="rId4" tooltip="Operating system"/>
              </a:rPr>
              <a:t>operating systems</a:t>
            </a:r>
            <a:r>
              <a:rPr lang="en-GB" dirty="0"/>
              <a:t>, </a:t>
            </a:r>
            <a:r>
              <a:rPr lang="en-GB" b="1" dirty="0" err="1"/>
              <a:t>init</a:t>
            </a:r>
            <a:r>
              <a:rPr lang="en-GB" dirty="0"/>
              <a:t> (short for </a:t>
            </a:r>
            <a:r>
              <a:rPr lang="en-GB" i="1" dirty="0"/>
              <a:t>initialization</a:t>
            </a:r>
            <a:r>
              <a:rPr lang="en-GB" dirty="0"/>
              <a:t>) is the first </a:t>
            </a:r>
            <a:r>
              <a:rPr lang="en-GB" dirty="0">
                <a:hlinkClick r:id="rId5" tooltip="Process (computer science)"/>
              </a:rPr>
              <a:t>process</a:t>
            </a:r>
            <a:r>
              <a:rPr lang="en-GB" dirty="0"/>
              <a:t> started during </a:t>
            </a:r>
            <a:r>
              <a:rPr lang="en-GB" dirty="0">
                <a:hlinkClick r:id="rId6" tooltip="Booting"/>
              </a:rPr>
              <a:t>booting</a:t>
            </a:r>
            <a:r>
              <a:rPr lang="en-GB" dirty="0"/>
              <a:t> of the computer system. Init is a </a:t>
            </a:r>
            <a:r>
              <a:rPr lang="en-GB" dirty="0">
                <a:hlinkClick r:id="rId7" tooltip="Daemon (computing)"/>
              </a:rPr>
              <a:t>daemon</a:t>
            </a:r>
            <a:r>
              <a:rPr lang="en-GB" dirty="0"/>
              <a:t> process that continues running until the system is shut down. It is the direct or indirect </a:t>
            </a:r>
            <a:r>
              <a:rPr lang="en-GB" dirty="0">
                <a:hlinkClick r:id="rId8" tooltip="Parent process"/>
              </a:rPr>
              <a:t>ancestor</a:t>
            </a:r>
            <a:r>
              <a:rPr lang="en-GB" dirty="0"/>
              <a:t> of all other processes and automatically adopts all </a:t>
            </a:r>
            <a:r>
              <a:rPr lang="en-GB" dirty="0">
                <a:hlinkClick r:id="rId9" tooltip="Orphan process"/>
              </a:rPr>
              <a:t>orphaned processes</a:t>
            </a:r>
            <a:r>
              <a:rPr lang="en-GB" dirty="0"/>
              <a:t>. Init is started by the </a:t>
            </a:r>
            <a:r>
              <a:rPr lang="en-GB" dirty="0">
                <a:hlinkClick r:id="rId10" tooltip="Kernel (computing)"/>
              </a:rPr>
              <a:t>kernel</a:t>
            </a:r>
            <a:r>
              <a:rPr lang="en-GB" dirty="0"/>
              <a:t> during the </a:t>
            </a:r>
            <a:r>
              <a:rPr lang="en-GB" dirty="0">
                <a:hlinkClick r:id="rId6" tooltip="Booting"/>
              </a:rPr>
              <a:t>booting</a:t>
            </a:r>
            <a:r>
              <a:rPr lang="en-GB" dirty="0"/>
              <a:t> process; a </a:t>
            </a:r>
            <a:r>
              <a:rPr lang="en-GB" dirty="0">
                <a:hlinkClick r:id="rId11" tooltip="Kernel panic"/>
              </a:rPr>
              <a:t>kernel panic</a:t>
            </a:r>
            <a:r>
              <a:rPr lang="en-GB" dirty="0"/>
              <a:t> will occur if the kernel is unable to start it. Init is typically assigned </a:t>
            </a:r>
            <a:r>
              <a:rPr lang="en-GB" dirty="0">
                <a:hlinkClick r:id="rId12" tooltip="Process identifier"/>
              </a:rPr>
              <a:t>process identifier</a:t>
            </a:r>
            <a:r>
              <a:rPr lang="en-GB" dirty="0"/>
              <a:t> 1.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19940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sys V </a:t>
            </a:r>
            <a:r>
              <a:rPr lang="en-US" dirty="0" err="1"/>
              <a:t>init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7221A4-4679-F04C-A02F-5A9D51ACC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202E2A-6969-AA4B-B04D-4F57CA5C3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687" y="1119532"/>
            <a:ext cx="6495625" cy="55516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6753BC-07AE-4C41-819B-9656235F5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94" y="1119532"/>
            <a:ext cx="40513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32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runlevel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D55D8-61A5-DB4B-8867-9262BE8A4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441" y="1275925"/>
            <a:ext cx="4382814" cy="451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1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upstart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E9B54D-D7D3-0745-9046-69EF4F96E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311" y="1266384"/>
            <a:ext cx="5452533" cy="481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80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6780</TotalTime>
  <Words>571</Words>
  <Application>Microsoft Macintosh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Office Theme</vt:lpstr>
      <vt:lpstr>Linux Administration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Architecture</dc:title>
  <dc:creator>Osmanov, Rasul (Ext)</dc:creator>
  <cp:lastModifiedBy>Osmanov, Rasul (Ext)</cp:lastModifiedBy>
  <cp:revision>46</cp:revision>
  <dcterms:created xsi:type="dcterms:W3CDTF">2020-12-05T15:16:22Z</dcterms:created>
  <dcterms:modified xsi:type="dcterms:W3CDTF">2021-01-13T18:10:50Z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2020-12-05T15:16:22Z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bf948449-e237-4def-86d9-000056956c40</vt:lpwstr>
  </property>
  <property fmtid="{D5CDD505-2E9C-101B-9397-08002B2CF9AE}" pid="8" name="MSIP_Label_4929bff8-5b33-42aa-95d2-28f72e792cb0_ContentBits">
    <vt:lpwstr>0</vt:lpwstr>
  </property>
</Properties>
</file>