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  <p:sldId id="389" r:id="rId4"/>
    <p:sldId id="385" r:id="rId5"/>
    <p:sldId id="393" r:id="rId6"/>
    <p:sldId id="386" r:id="rId7"/>
    <p:sldId id="391" r:id="rId8"/>
    <p:sldId id="387" r:id="rId9"/>
    <p:sldId id="388" r:id="rId10"/>
    <p:sldId id="390" r:id="rId11"/>
    <p:sldId id="392" r:id="rId1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28.12.2020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rent_process" TargetMode="External"/><Relationship Id="rId3" Type="http://schemas.openxmlformats.org/officeDocument/2006/relationships/hyperlink" Target="https://en.wikipedia.org/wiki/Unix" TargetMode="External"/><Relationship Id="rId7" Type="http://schemas.openxmlformats.org/officeDocument/2006/relationships/hyperlink" Target="https://en.wikipedia.org/wiki/Daemon_(computing)" TargetMode="External"/><Relationship Id="rId12" Type="http://schemas.openxmlformats.org/officeDocument/2006/relationships/hyperlink" Target="https://en.wikipedia.org/wiki/Process_identifie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Booting" TargetMode="External"/><Relationship Id="rId11" Type="http://schemas.openxmlformats.org/officeDocument/2006/relationships/hyperlink" Target="https://en.wikipedia.org/wiki/Kernel_panic" TargetMode="External"/><Relationship Id="rId5" Type="http://schemas.openxmlformats.org/officeDocument/2006/relationships/hyperlink" Target="https://en.wikipedia.org/wiki/Process_(computer_science)" TargetMode="External"/><Relationship Id="rId10" Type="http://schemas.openxmlformats.org/officeDocument/2006/relationships/hyperlink" Target="https://en.wikipedia.org/wiki/Kernel_(computing)" TargetMode="External"/><Relationship Id="rId4" Type="http://schemas.openxmlformats.org/officeDocument/2006/relationships/hyperlink" Target="https://en.wikipedia.org/wiki/Operating_system" TargetMode="External"/><Relationship Id="rId9" Type="http://schemas.openxmlformats.org/officeDocument/2006/relationships/hyperlink" Target="https://en.wikipedia.org/wiki/Orphan_proces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Boot process,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and sys V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544C23-3089-8E4F-B986-5E65C143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23" y="0"/>
            <a:ext cx="364233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6EBBF-5927-4D48-A6FE-76C0965526B8}"/>
              </a:ext>
            </a:extLst>
          </p:cNvPr>
          <p:cNvSpPr txBox="1"/>
          <p:nvPr/>
        </p:nvSpPr>
        <p:spPr>
          <a:xfrm>
            <a:off x="428978" y="2020711"/>
            <a:ext cx="3804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lamiradadelreplicante.com</a:t>
            </a:r>
            <a:r>
              <a:rPr lang="en-GB" dirty="0"/>
              <a:t>/</a:t>
            </a:r>
            <a:r>
              <a:rPr lang="en-GB" dirty="0" err="1"/>
              <a:t>wp</a:t>
            </a:r>
            <a:r>
              <a:rPr lang="en-GB" dirty="0"/>
              <a:t>-content/uploads/2014/09/</a:t>
            </a:r>
            <a:r>
              <a:rPr lang="en-GB" dirty="0" err="1"/>
              <a:t>systemd</a:t>
            </a:r>
            <a:r>
              <a:rPr lang="en-GB" dirty="0"/>
              <a:t>-vs-</a:t>
            </a:r>
            <a:r>
              <a:rPr lang="en-GB" dirty="0" err="1"/>
              <a:t>sysVinit</a:t>
            </a:r>
            <a:r>
              <a:rPr lang="en-GB" dirty="0"/>
              <a:t>-</a:t>
            </a:r>
            <a:r>
              <a:rPr lang="en-GB" dirty="0" err="1"/>
              <a:t>chuleta.jpg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3EF9C-AB44-7041-8F5D-AE9DE9737F91}"/>
              </a:ext>
            </a:extLst>
          </p:cNvPr>
          <p:cNvSpPr txBox="1"/>
          <p:nvPr/>
        </p:nvSpPr>
        <p:spPr>
          <a:xfrm>
            <a:off x="327378" y="3420532"/>
            <a:ext cx="454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linoxide.com</a:t>
            </a:r>
            <a:r>
              <a:rPr lang="en-GB" dirty="0"/>
              <a:t>/</a:t>
            </a:r>
            <a:r>
              <a:rPr lang="en-GB" dirty="0" err="1"/>
              <a:t>linux</a:t>
            </a:r>
            <a:r>
              <a:rPr lang="en-GB" dirty="0"/>
              <a:t>-command/</a:t>
            </a:r>
            <a:r>
              <a:rPr lang="en-GB" dirty="0" err="1"/>
              <a:t>systemd</a:t>
            </a:r>
            <a:r>
              <a:rPr lang="en-GB" dirty="0"/>
              <a:t>-vs-</a:t>
            </a:r>
            <a:r>
              <a:rPr lang="en-GB" dirty="0" err="1"/>
              <a:t>sysvinit</a:t>
            </a:r>
            <a:r>
              <a:rPr lang="en-GB" dirty="0"/>
              <a:t>-</a:t>
            </a:r>
            <a:r>
              <a:rPr lang="en-GB" dirty="0" err="1"/>
              <a:t>cheatsheet</a:t>
            </a:r>
            <a:r>
              <a:rPr lang="en-GB" dirty="0"/>
              <a:t>/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25E66-0469-254A-B23F-143210C948C2}"/>
              </a:ext>
            </a:extLst>
          </p:cNvPr>
          <p:cNvSpPr txBox="1"/>
          <p:nvPr/>
        </p:nvSpPr>
        <p:spPr>
          <a:xfrm>
            <a:off x="1128889" y="4684889"/>
            <a:ext cx="344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habr.com</a:t>
            </a:r>
            <a:r>
              <a:rPr lang="en-GB" dirty="0"/>
              <a:t>/</a:t>
            </a:r>
            <a:r>
              <a:rPr lang="en-GB" dirty="0" err="1"/>
              <a:t>ru</a:t>
            </a:r>
            <a:r>
              <a:rPr lang="en-GB" dirty="0"/>
              <a:t>/post/307958/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923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65CE-1554-7A49-A3A3-45F33AA185B0}"/>
              </a:ext>
            </a:extLst>
          </p:cNvPr>
          <p:cNvSpPr txBox="1"/>
          <p:nvPr/>
        </p:nvSpPr>
        <p:spPr>
          <a:xfrm>
            <a:off x="259645" y="1343377"/>
            <a:ext cx="4696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unit file is a plain text </a:t>
            </a:r>
            <a:r>
              <a:rPr lang="en-GB" dirty="0" err="1"/>
              <a:t>ini</a:t>
            </a:r>
            <a:r>
              <a:rPr lang="en-GB" dirty="0"/>
              <a:t>-style file that encodes information about a service, a socket, a device, a mount point, an automount point, a swap file or partition, a start-up target, a watched file system path, a timer controlled and supervised by </a:t>
            </a:r>
            <a:r>
              <a:rPr lang="en-GB" b="1" dirty="0" err="1"/>
              <a:t>systemd</a:t>
            </a:r>
            <a:r>
              <a:rPr lang="en-GB" dirty="0"/>
              <a:t>(1), a resource management slice or a group of externally created processes. See </a:t>
            </a:r>
            <a:r>
              <a:rPr lang="en-GB" b="1" dirty="0" err="1"/>
              <a:t>systemd.syntax</a:t>
            </a:r>
            <a:r>
              <a:rPr lang="en-GB" dirty="0"/>
              <a:t>(5) for a general description of the syntax.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BA9C78-E6FA-F34A-8197-7E0E8FC3698E}"/>
              </a:ext>
            </a:extLst>
          </p:cNvPr>
          <p:cNvSpPr txBox="1"/>
          <p:nvPr/>
        </p:nvSpPr>
        <p:spPr>
          <a:xfrm>
            <a:off x="5046133" y="932688"/>
            <a:ext cx="782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[Unit]</a:t>
            </a:r>
          </a:p>
          <a:p>
            <a:r>
              <a:rPr lang="en-GB" dirty="0"/>
              <a:t>Description=OpenSSH server daemon</a:t>
            </a:r>
          </a:p>
          <a:p>
            <a:r>
              <a:rPr lang="en-GB" dirty="0"/>
              <a:t>Documentation=</a:t>
            </a:r>
            <a:r>
              <a:rPr lang="en-GB" dirty="0" err="1"/>
              <a:t>man:sshd</a:t>
            </a:r>
            <a:r>
              <a:rPr lang="en-GB" dirty="0"/>
              <a:t>(8) </a:t>
            </a:r>
            <a:r>
              <a:rPr lang="en-GB" dirty="0" err="1"/>
              <a:t>man:sshd_config</a:t>
            </a:r>
            <a:r>
              <a:rPr lang="en-GB" dirty="0"/>
              <a:t>(5)</a:t>
            </a:r>
          </a:p>
          <a:p>
            <a:r>
              <a:rPr lang="en-GB" dirty="0"/>
              <a:t>After=</a:t>
            </a:r>
            <a:r>
              <a:rPr lang="en-GB" dirty="0" err="1"/>
              <a:t>network.target</a:t>
            </a:r>
            <a:r>
              <a:rPr lang="en-GB" dirty="0"/>
              <a:t> </a:t>
            </a:r>
            <a:r>
              <a:rPr lang="en-GB" dirty="0" err="1"/>
              <a:t>sshd-keygen.target</a:t>
            </a:r>
            <a:endParaRPr lang="en-GB" dirty="0"/>
          </a:p>
          <a:p>
            <a:r>
              <a:rPr lang="en-GB" dirty="0"/>
              <a:t>Wants=</a:t>
            </a:r>
            <a:r>
              <a:rPr lang="en-GB" dirty="0" err="1"/>
              <a:t>sshd-keygen.target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[Service]</a:t>
            </a:r>
          </a:p>
          <a:p>
            <a:r>
              <a:rPr lang="en-GB" dirty="0"/>
              <a:t>Type=notify</a:t>
            </a:r>
          </a:p>
          <a:p>
            <a:r>
              <a:rPr lang="en-GB" dirty="0" err="1"/>
              <a:t>EnvironmentFile</a:t>
            </a:r>
            <a:r>
              <a:rPr lang="en-GB" dirty="0"/>
              <a:t>=-/etc/crypto-policies/back-ends/</a:t>
            </a:r>
            <a:r>
              <a:rPr lang="en-GB" dirty="0" err="1"/>
              <a:t>opensshserver.config</a:t>
            </a:r>
            <a:endParaRPr lang="en-GB" dirty="0"/>
          </a:p>
          <a:p>
            <a:r>
              <a:rPr lang="en-GB" dirty="0" err="1"/>
              <a:t>EnvironmentFile</a:t>
            </a:r>
            <a:r>
              <a:rPr lang="en-GB" dirty="0"/>
              <a:t>=-/etc/</a:t>
            </a:r>
            <a:r>
              <a:rPr lang="en-GB" dirty="0" err="1"/>
              <a:t>sysconfig</a:t>
            </a:r>
            <a:r>
              <a:rPr lang="en-GB" dirty="0"/>
              <a:t>/</a:t>
            </a:r>
            <a:r>
              <a:rPr lang="en-GB" dirty="0" err="1"/>
              <a:t>sshd</a:t>
            </a:r>
            <a:endParaRPr lang="en-GB" dirty="0"/>
          </a:p>
          <a:p>
            <a:r>
              <a:rPr lang="en-GB" dirty="0" err="1"/>
              <a:t>ExecStart</a:t>
            </a:r>
            <a:r>
              <a:rPr lang="en-GB" dirty="0"/>
              <a:t>=/</a:t>
            </a:r>
            <a:r>
              <a:rPr lang="en-GB" dirty="0" err="1"/>
              <a:t>usr</a:t>
            </a:r>
            <a:r>
              <a:rPr lang="en-GB" dirty="0"/>
              <a:t>/</a:t>
            </a:r>
            <a:r>
              <a:rPr lang="en-GB" dirty="0" err="1"/>
              <a:t>sbin</a:t>
            </a:r>
            <a:r>
              <a:rPr lang="en-GB" dirty="0"/>
              <a:t>/</a:t>
            </a:r>
            <a:r>
              <a:rPr lang="en-GB" dirty="0" err="1"/>
              <a:t>sshd</a:t>
            </a:r>
            <a:r>
              <a:rPr lang="en-GB" dirty="0"/>
              <a:t> -D $OPTIONS $CRYPTO_POLICY</a:t>
            </a:r>
          </a:p>
          <a:p>
            <a:r>
              <a:rPr lang="en-GB" dirty="0" err="1"/>
              <a:t>ExecReload</a:t>
            </a:r>
            <a:r>
              <a:rPr lang="en-GB" dirty="0"/>
              <a:t>=/bin/kill -HUP $MAINPID</a:t>
            </a:r>
          </a:p>
          <a:p>
            <a:r>
              <a:rPr lang="en-GB" dirty="0" err="1"/>
              <a:t>KillMode</a:t>
            </a:r>
            <a:r>
              <a:rPr lang="en-GB" dirty="0"/>
              <a:t>=process</a:t>
            </a:r>
          </a:p>
          <a:p>
            <a:r>
              <a:rPr lang="en-GB" dirty="0"/>
              <a:t>Restart=on-failure</a:t>
            </a:r>
          </a:p>
          <a:p>
            <a:r>
              <a:rPr lang="en-GB" dirty="0" err="1"/>
              <a:t>RestartSec</a:t>
            </a:r>
            <a:r>
              <a:rPr lang="en-GB" dirty="0"/>
              <a:t>=42s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[Install]</a:t>
            </a:r>
          </a:p>
          <a:p>
            <a:r>
              <a:rPr lang="en-GB" dirty="0" err="1"/>
              <a:t>WantedBy</a:t>
            </a:r>
            <a:r>
              <a:rPr lang="en-GB" dirty="0"/>
              <a:t>=multi-</a:t>
            </a:r>
            <a:r>
              <a:rPr lang="en-GB" dirty="0" err="1"/>
              <a:t>user.target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78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A22A5-8D5A-4648-AF90-BAB02363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033410"/>
            <a:ext cx="7963310" cy="3802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F7A44-54E4-8949-A655-E55351167C47}"/>
              </a:ext>
            </a:extLst>
          </p:cNvPr>
          <p:cNvSpPr txBox="1"/>
          <p:nvPr/>
        </p:nvSpPr>
        <p:spPr>
          <a:xfrm>
            <a:off x="1049867" y="1207911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www.golinuxcloud.com</a:t>
            </a:r>
            <a:r>
              <a:rPr lang="en-GB" dirty="0"/>
              <a:t>/</a:t>
            </a:r>
            <a:r>
              <a:rPr lang="en-GB" dirty="0" err="1"/>
              <a:t>linux</a:t>
            </a:r>
            <a:r>
              <a:rPr lang="en-GB" dirty="0"/>
              <a:t>-boot-process-explained-step-detail/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DDB0C-AC1A-4C4F-8AC7-FF39D07E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44" y="1470275"/>
            <a:ext cx="6046578" cy="472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CE24A-0F64-B248-A8B2-B30C54C2FDE7}"/>
              </a:ext>
            </a:extLst>
          </p:cNvPr>
          <p:cNvSpPr txBox="1"/>
          <p:nvPr/>
        </p:nvSpPr>
        <p:spPr>
          <a:xfrm>
            <a:off x="711083" y="1100943"/>
            <a:ext cx="41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/wiki/GNU_GRUB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31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/proc/1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BCCE6-B7EB-634B-B537-FBE276077794}"/>
              </a:ext>
            </a:extLst>
          </p:cNvPr>
          <p:cNvSpPr txBox="1"/>
          <p:nvPr/>
        </p:nvSpPr>
        <p:spPr>
          <a:xfrm>
            <a:off x="925689" y="1614311"/>
            <a:ext cx="4337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adopt orphaned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initialize 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mount fs (except root)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U" dirty="0"/>
              <a:t>network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start daemon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manage start/stop/reboot/etc (runlevels)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54D1F-50B6-9846-BCC5-1571B25CA383}"/>
              </a:ext>
            </a:extLst>
          </p:cNvPr>
          <p:cNvSpPr txBox="1"/>
          <p:nvPr/>
        </p:nvSpPr>
        <p:spPr>
          <a:xfrm>
            <a:off x="1185333" y="4120444"/>
            <a:ext cx="9763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BSD init (rc scripts, run command, /sbin/rc)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AT&amp;T UNIX System III -&gt; UNIX System V (runlevels, /etc/init.d, /etc/rcN.d)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Upstart (parallel startup, events, around sysV)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Systemd (!!!) parallel, units, dependencies, sockets/services/etc…, events, dependency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2654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EB0F3-9991-D54E-8100-69CED974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578" y="1060705"/>
            <a:ext cx="6660480" cy="49901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8FFCAD-FB42-1147-BDD2-4AB26BD388CD}"/>
              </a:ext>
            </a:extLst>
          </p:cNvPr>
          <p:cNvSpPr txBox="1"/>
          <p:nvPr/>
        </p:nvSpPr>
        <p:spPr>
          <a:xfrm>
            <a:off x="248356" y="1286933"/>
            <a:ext cx="3838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 </a:t>
            </a:r>
            <a:r>
              <a:rPr lang="en-GB" dirty="0">
                <a:hlinkClick r:id="rId3" tooltip="Unix"/>
              </a:rPr>
              <a:t>Unix</a:t>
            </a:r>
            <a:r>
              <a:rPr lang="en-GB" dirty="0"/>
              <a:t>-based computer </a:t>
            </a:r>
            <a:r>
              <a:rPr lang="en-GB" dirty="0">
                <a:hlinkClick r:id="rId4" tooltip="Operating system"/>
              </a:rPr>
              <a:t>operating systems</a:t>
            </a:r>
            <a:r>
              <a:rPr lang="en-GB" dirty="0"/>
              <a:t>, </a:t>
            </a:r>
            <a:r>
              <a:rPr lang="en-GB" b="1" dirty="0" err="1"/>
              <a:t>init</a:t>
            </a:r>
            <a:r>
              <a:rPr lang="en-GB" dirty="0"/>
              <a:t> (short for </a:t>
            </a:r>
            <a:r>
              <a:rPr lang="en-GB" i="1" dirty="0"/>
              <a:t>initialization</a:t>
            </a:r>
            <a:r>
              <a:rPr lang="en-GB" dirty="0"/>
              <a:t>) is the first </a:t>
            </a:r>
            <a:r>
              <a:rPr lang="en-GB" dirty="0">
                <a:hlinkClick r:id="rId5" tooltip="Process (computer science)"/>
              </a:rPr>
              <a:t>process</a:t>
            </a:r>
            <a:r>
              <a:rPr lang="en-GB" dirty="0"/>
              <a:t> started during </a:t>
            </a:r>
            <a:r>
              <a:rPr lang="en-GB" dirty="0">
                <a:hlinkClick r:id="rId6" tooltip="Booting"/>
              </a:rPr>
              <a:t>booting</a:t>
            </a:r>
            <a:r>
              <a:rPr lang="en-GB" dirty="0"/>
              <a:t> of the computer system. Init is a </a:t>
            </a:r>
            <a:r>
              <a:rPr lang="en-GB" dirty="0">
                <a:hlinkClick r:id="rId7" tooltip="Daemon (computing)"/>
              </a:rPr>
              <a:t>daemon</a:t>
            </a:r>
            <a:r>
              <a:rPr lang="en-GB" dirty="0"/>
              <a:t> process that continues running until the system is shut down. It is the direct or indirect </a:t>
            </a:r>
            <a:r>
              <a:rPr lang="en-GB" dirty="0">
                <a:hlinkClick r:id="rId8" tooltip="Parent process"/>
              </a:rPr>
              <a:t>ancestor</a:t>
            </a:r>
            <a:r>
              <a:rPr lang="en-GB" dirty="0"/>
              <a:t> of all other processes and automatically adopts all </a:t>
            </a:r>
            <a:r>
              <a:rPr lang="en-GB" dirty="0">
                <a:hlinkClick r:id="rId9" tooltip="Orphan process"/>
              </a:rPr>
              <a:t>orphaned processes</a:t>
            </a:r>
            <a:r>
              <a:rPr lang="en-GB" dirty="0"/>
              <a:t>. Init is started by the </a:t>
            </a:r>
            <a:r>
              <a:rPr lang="en-GB" dirty="0">
                <a:hlinkClick r:id="rId10" tooltip="Kernel (computing)"/>
              </a:rPr>
              <a:t>kernel</a:t>
            </a:r>
            <a:r>
              <a:rPr lang="en-GB" dirty="0"/>
              <a:t> during the </a:t>
            </a:r>
            <a:r>
              <a:rPr lang="en-GB" dirty="0">
                <a:hlinkClick r:id="rId6" tooltip="Booting"/>
              </a:rPr>
              <a:t>booting</a:t>
            </a:r>
            <a:r>
              <a:rPr lang="en-GB" dirty="0"/>
              <a:t> process; a </a:t>
            </a:r>
            <a:r>
              <a:rPr lang="en-GB" dirty="0">
                <a:hlinkClick r:id="rId11" tooltip="Kernel panic"/>
              </a:rPr>
              <a:t>kernel panic</a:t>
            </a:r>
            <a:r>
              <a:rPr lang="en-GB" dirty="0"/>
              <a:t> will occur if the kernel is unable to start it. Init is typically assigned </a:t>
            </a:r>
            <a:r>
              <a:rPr lang="en-GB" dirty="0">
                <a:hlinkClick r:id="rId12" tooltip="Process identifier"/>
              </a:rPr>
              <a:t>process identifier</a:t>
            </a:r>
            <a:r>
              <a:rPr lang="en-GB" dirty="0"/>
              <a:t> 1.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9940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 V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7221A4-4679-F04C-A02F-5A9D51AC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202E2A-6969-AA4B-B04D-4F57CA5C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87" y="1119532"/>
            <a:ext cx="6495625" cy="5551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753BC-07AE-4C41-819B-9656235F5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94" y="1119532"/>
            <a:ext cx="4051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runlevel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D55D8-61A5-DB4B-8867-9262BE8A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41" y="1275925"/>
            <a:ext cx="4382814" cy="45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1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upstart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E9B54D-D7D3-0745-9046-69EF4F96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11" y="1266384"/>
            <a:ext cx="5452533" cy="48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8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25B08-594F-FF45-8F41-22B4463A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157" y="1290204"/>
            <a:ext cx="8036690" cy="4511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8331A-CC52-9B4E-86E0-DF99556AF1C8}"/>
              </a:ext>
            </a:extLst>
          </p:cNvPr>
          <p:cNvSpPr txBox="1"/>
          <p:nvPr/>
        </p:nvSpPr>
        <p:spPr>
          <a:xfrm>
            <a:off x="248356" y="5817303"/>
            <a:ext cx="1025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access.redhat.com</a:t>
            </a:r>
            <a:r>
              <a:rPr lang="en-GB" dirty="0"/>
              <a:t>/documentation/</a:t>
            </a:r>
            <a:r>
              <a:rPr lang="en-GB" dirty="0" err="1"/>
              <a:t>en</a:t>
            </a:r>
            <a:r>
              <a:rPr lang="en-GB" dirty="0"/>
              <a:t>-us/</a:t>
            </a:r>
            <a:r>
              <a:rPr lang="en-GB" dirty="0" err="1"/>
              <a:t>red_hat_enterprise_linux</a:t>
            </a:r>
            <a:r>
              <a:rPr lang="en-GB" dirty="0"/>
              <a:t>/8/html/</a:t>
            </a:r>
            <a:r>
              <a:rPr lang="en-GB" dirty="0" err="1"/>
              <a:t>configuring_basic_system_settings</a:t>
            </a:r>
            <a:r>
              <a:rPr lang="en-GB" dirty="0"/>
              <a:t>/managing-services-with-systemd_configuring-basic-system-settings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9777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496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Linux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40</cp:revision>
  <dcterms:created xsi:type="dcterms:W3CDTF">2020-12-05T15:16:22Z</dcterms:created>
  <dcterms:modified xsi:type="dcterms:W3CDTF">2020-12-30T14:12:06Z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