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84" r:id="rId3"/>
    <p:sldId id="385" r:id="rId4"/>
    <p:sldId id="386" r:id="rId5"/>
    <p:sldId id="387" r:id="rId6"/>
    <p:sldId id="388" r:id="rId7"/>
    <p:sldId id="389" r:id="rId8"/>
    <p:sldId id="390" r:id="rId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7"/>
    <p:restoredTop sz="95915"/>
  </p:normalViewPr>
  <p:slideViewPr>
    <p:cSldViewPr snapToGrid="0" snapToObjects="1">
      <p:cViewPr varScale="1">
        <p:scale>
          <a:sx n="81" d="100"/>
          <a:sy n="81" d="100"/>
        </p:scale>
        <p:origin x="18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9B9D-60A5-904F-8182-B323AB0CF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4D08A-03BF-894C-A13C-0CD030CA6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1CAAA-536A-034E-86A3-E6D0F882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0FD8-5FE2-FA47-A684-4A99E2A5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6BD9-A082-D74F-A7EB-0C485033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6580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BC31-1BB5-434B-9899-270AB945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46282-64DA-8B4F-9458-148A71B57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D868-5268-F745-BB22-DC686DE8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55AD-DBA8-C645-A245-5A96792E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544F-3EEA-F147-A2FB-3BFA0EDD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017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09ED4-1AFB-194B-A61C-60973DF0C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10E1D-F130-B94C-AB83-9A490E8D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FC46-69BD-B049-8C7B-4B23B97B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BE91-F15B-CE43-9C70-B5249B31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9DA1-CA44-104E-8A78-D3A369F5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539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06149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 marL="742932" indent="-285744">
              <a:lnSpc>
                <a:spcPct val="120000"/>
              </a:lnSpc>
              <a:buSzPct val="100000"/>
              <a:buFont typeface="Arial"/>
              <a:buChar char="•"/>
              <a:defRPr sz="1600" baseline="0"/>
            </a:lvl2pPr>
            <a:lvl3pPr>
              <a:lnSpc>
                <a:spcPct val="120000"/>
              </a:lnSpc>
              <a:defRPr sz="1467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173732" marR="0" lvl="0" indent="-173732" algn="l" defTabSz="457189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53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5FFA-22F9-CD40-9130-6BD55505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6520-0DD6-E54D-87C1-ED2E8D87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6AAB-9AFA-8546-A304-5E8D2392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439A-EB85-6043-8F51-7E9EE826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8938-4D66-0C43-ABFA-E324DAD8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490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8F56-C9FD-F746-897A-543674B0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724B3-26D0-6441-BC80-72ECBCB20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0FB9-CCA0-6049-891C-7CA6A866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8E42-E51F-714B-8A2D-0CB055D8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9229-C432-9F41-94D0-14054AF5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40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A5ED-4723-2C49-9B82-3406D4B9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4374-D185-3A4A-B89A-87ED71944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B18C4-75D9-2241-9EA7-A31A05856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6BFC1-0A51-F549-826D-FE6DB306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EFBF6-CB1A-7B48-BA9E-5621ED9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A2E2-224E-A343-877C-DBBBD083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4257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B107-11DA-3E43-81C1-831A467B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705F7-2028-6B4B-AD0A-CDE4E952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D824C-4AF9-B54E-9B3C-9B4BC45BC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4A370-1569-1C40-8CB9-E4E653EEA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1E775-59CB-264C-8127-05BB6251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DF091-5445-044E-9E1E-8B7890B4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B83FE-8B67-AA4B-843D-209C0126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B5EAA-C609-8D42-8510-1E74BA22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12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A73F-69C4-8645-841C-0021DBB3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2280F-7BF1-0A48-BD83-767DCF78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84680-B021-C845-990E-1C137884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61C60-A3FA-434A-8381-D8E1BD32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2346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7B060-959C-E545-B1A4-023F9DBA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33434-CFF7-9C4E-A0A0-9211884F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0B973-23C3-F845-94E1-28B460D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069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362D-8062-F941-8B76-296BBA9C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51BA-75AF-6847-93CC-09754341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530C6-D658-5947-8D2E-6EA4198D0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3222-D88A-FC41-BE4B-8E5161F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F61D1-E827-EC4C-B6BA-F2C3B65F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1691-13D1-4842-B1AE-0C9967CE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7056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DE90-5EEE-A140-AB1D-F8CD3501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8041D-A0BC-9D4A-8B2C-1D43FB5F4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8414-23D2-7B41-A52F-EA9C5A8F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40F6D-BB99-F24A-93D6-3962B8E0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9E0B-6CC0-2A49-B098-F77E39E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5337B-690B-7244-BAB2-03D29D6F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4103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E9334-D571-4141-8CAB-8574F6AF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C19A-E0AF-5D49-A49C-60CF1054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FB76-4B13-7F44-A837-C9D77D431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CE81-C73C-E543-9046-300010F65159}" type="datetimeFigureOut">
              <a:rPr lang="en-RU" smtClean="0"/>
              <a:t>20.12.2020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C9B4-B750-D34F-93BC-EFC3C5BFD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E655-DC60-4945-A817-09176053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58AF9-EA96-8F41-BE68-1E8F7061B0A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311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F4EA-4EE3-BB42-8B7A-7AE9C7294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dirty="0"/>
              <a:t>Linux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E37F-CB8D-4847-BE6B-549763670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U" dirty="0"/>
              <a:t>Volumes, Filesystems</a:t>
            </a:r>
          </a:p>
        </p:txBody>
      </p:sp>
    </p:spTree>
    <p:extLst>
      <p:ext uri="{BB962C8B-B14F-4D97-AF65-F5344CB8AC3E}">
        <p14:creationId xmlns:p14="http://schemas.microsoft.com/office/powerpoint/2010/main" val="47170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5DBC8-929E-455F-BA07-52462E7B4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Hardware Storages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42BA8B-6477-5744-94C7-FA5AC7CEE73B}"/>
              </a:ext>
            </a:extLst>
          </p:cNvPr>
          <p:cNvSpPr>
            <a:spLocks noGrp="1"/>
          </p:cNvSpPr>
          <p:nvPr/>
        </p:nvSpPr>
        <p:spPr>
          <a:xfrm>
            <a:off x="362606" y="1334494"/>
            <a:ext cx="3992403" cy="50978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/>
              <a:t>Punch Card</a:t>
            </a:r>
          </a:p>
          <a:p>
            <a:r>
              <a:rPr lang="en-US" sz="1600" dirty="0"/>
              <a:t>Floppy Disk</a:t>
            </a:r>
          </a:p>
          <a:p>
            <a:r>
              <a:rPr lang="en-US" sz="1600" dirty="0"/>
              <a:t>Tape</a:t>
            </a:r>
          </a:p>
          <a:p>
            <a:endParaRPr lang="en-US" sz="1600" dirty="0"/>
          </a:p>
          <a:p>
            <a:r>
              <a:rPr lang="en-US" sz="1600" dirty="0"/>
              <a:t>Hard Drive Disk</a:t>
            </a:r>
          </a:p>
          <a:p>
            <a:r>
              <a:rPr lang="en-US" sz="1600" dirty="0"/>
              <a:t>Solid State Drive (SSD)</a:t>
            </a:r>
          </a:p>
          <a:p>
            <a:endParaRPr lang="en-US" sz="1600" dirty="0"/>
          </a:p>
          <a:p>
            <a:r>
              <a:rPr lang="en-US" sz="1600" dirty="0"/>
              <a:t>Compact Disc (CD)</a:t>
            </a:r>
          </a:p>
          <a:p>
            <a:r>
              <a:rPr lang="en-US" sz="1600" dirty="0"/>
              <a:t>DVD and Blu-ray Discs</a:t>
            </a:r>
          </a:p>
          <a:p>
            <a:endParaRPr lang="en-US" sz="1600" dirty="0"/>
          </a:p>
          <a:p>
            <a:r>
              <a:rPr lang="en-US" sz="1600" dirty="0"/>
              <a:t>USB Flash Drive</a:t>
            </a:r>
          </a:p>
          <a:p>
            <a:r>
              <a:rPr lang="en-US" sz="1600" dirty="0"/>
              <a:t>Secure Digital Card (SD Card)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2E5A30-856B-8047-A5C0-F762BD28FBAB}"/>
              </a:ext>
            </a:extLst>
          </p:cNvPr>
          <p:cNvSpPr txBox="1">
            <a:spLocks/>
          </p:cNvSpPr>
          <p:nvPr/>
        </p:nvSpPr>
        <p:spPr>
          <a:xfrm>
            <a:off x="8612868" y="2199290"/>
            <a:ext cx="3599983" cy="30081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IOPS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Read IOPS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Write IOPS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Sequential Read IOPS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Sequential Write IOPS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MB/s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7BCDE7-8E6D-3E46-905B-979078ED7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105" y="1858473"/>
            <a:ext cx="5667256" cy="42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4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B2AF8-0098-A740-8F9F-35E4177BB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RU" dirty="0"/>
              <a:t>NAS SAN DAS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15263AA1-7597-474C-AB63-9E318DCDA93A}"/>
              </a:ext>
            </a:extLst>
          </p:cNvPr>
          <p:cNvSpPr>
            <a:spLocks noGrp="1"/>
          </p:cNvSpPr>
          <p:nvPr/>
        </p:nvSpPr>
        <p:spPr>
          <a:xfrm>
            <a:off x="390357" y="1374115"/>
            <a:ext cx="2528182" cy="288257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/>
              <a:t>Storage Area Network</a:t>
            </a:r>
          </a:p>
          <a:p>
            <a:endParaRPr lang="en-US" sz="1600" dirty="0"/>
          </a:p>
          <a:p>
            <a:r>
              <a:rPr lang="en-US" sz="1600" dirty="0"/>
              <a:t>SCSI</a:t>
            </a:r>
          </a:p>
          <a:p>
            <a:r>
              <a:rPr lang="en-US" sz="1600" dirty="0" err="1"/>
              <a:t>FibreChannel</a:t>
            </a:r>
            <a:r>
              <a:rPr lang="en-US" sz="1600" dirty="0"/>
              <a:t> Protocol</a:t>
            </a:r>
          </a:p>
          <a:p>
            <a:r>
              <a:rPr lang="en-US" sz="1600" dirty="0"/>
              <a:t>FC over Ethernet</a:t>
            </a:r>
          </a:p>
          <a:p>
            <a:r>
              <a:rPr lang="en-US" sz="1600" dirty="0"/>
              <a:t>SCSI over Ethernet</a:t>
            </a:r>
          </a:p>
          <a:p>
            <a:r>
              <a:rPr lang="en-US" sz="1600" dirty="0"/>
              <a:t>SCSI over IP (iSCSI)</a:t>
            </a:r>
          </a:p>
          <a:p>
            <a:r>
              <a:rPr lang="en-US" sz="1600" dirty="0"/>
              <a:t>ATA over Ethernet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7582D1AE-9FDA-1742-A96D-CD7AF47E6407}"/>
              </a:ext>
            </a:extLst>
          </p:cNvPr>
          <p:cNvSpPr>
            <a:spLocks noGrp="1"/>
          </p:cNvSpPr>
          <p:nvPr/>
        </p:nvSpPr>
        <p:spPr>
          <a:xfrm>
            <a:off x="2918539" y="1374115"/>
            <a:ext cx="3251211" cy="34299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/>
              <a:t>Network Attached Storage</a:t>
            </a:r>
          </a:p>
          <a:p>
            <a:endParaRPr lang="en-US" sz="1600" dirty="0"/>
          </a:p>
          <a:p>
            <a:r>
              <a:rPr lang="en-US" sz="1600" dirty="0"/>
              <a:t>NFS</a:t>
            </a:r>
          </a:p>
          <a:p>
            <a:r>
              <a:rPr lang="en-US" sz="1600" dirty="0"/>
              <a:t>SMB/CIFS</a:t>
            </a:r>
          </a:p>
          <a:p>
            <a:r>
              <a:rPr lang="en-US" sz="1600" dirty="0"/>
              <a:t>AFP</a:t>
            </a:r>
          </a:p>
          <a:p>
            <a:r>
              <a:rPr lang="en-US" sz="1600" dirty="0"/>
              <a:t>NCP</a:t>
            </a:r>
          </a:p>
          <a:p>
            <a:r>
              <a:rPr lang="en-US" sz="1600" dirty="0"/>
              <a:t>FTP</a:t>
            </a:r>
          </a:p>
          <a:p>
            <a:r>
              <a:rPr lang="en-US" sz="1600" dirty="0"/>
              <a:t>HTTP</a:t>
            </a:r>
          </a:p>
          <a:p>
            <a:r>
              <a:rPr lang="en-US" sz="1600" dirty="0"/>
              <a:t>SSHFS</a:t>
            </a:r>
          </a:p>
          <a:p>
            <a:endParaRPr lang="en-US" sz="1600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976CFCE4-FC64-974E-94E6-3BA1ED2ADD44}"/>
              </a:ext>
            </a:extLst>
          </p:cNvPr>
          <p:cNvSpPr txBox="1">
            <a:spLocks/>
          </p:cNvSpPr>
          <p:nvPr/>
        </p:nvSpPr>
        <p:spPr>
          <a:xfrm>
            <a:off x="5571777" y="1374115"/>
            <a:ext cx="2528183" cy="380460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 Attached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NVMe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IEEE 1394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FibreChannel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PCI/PCIe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581D64C-A33C-954C-87FB-AA8584962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60" y="1374115"/>
            <a:ext cx="3702748" cy="433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0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91138-A620-E148-8855-D7C7257A7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Block Devices Storage interfaces, Block level protocols</a:t>
            </a:r>
            <a:endParaRPr lang="en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C809FB-4240-0843-B6DF-C9E1B49F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5231"/>
            <a:ext cx="4843649" cy="36747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286C0D-ABCB-CD40-BE3B-571944A1D63E}"/>
              </a:ext>
            </a:extLst>
          </p:cNvPr>
          <p:cNvSpPr txBox="1"/>
          <p:nvPr/>
        </p:nvSpPr>
        <p:spPr>
          <a:xfrm>
            <a:off x="394138" y="1806858"/>
            <a:ext cx="49819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FibreChannel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Infiniband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Thunderbolt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iSCSI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ATA over Ethernet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FibreChannel</a:t>
            </a:r>
            <a:r>
              <a:rPr lang="en-US" dirty="0"/>
              <a:t> over Ethernet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3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91138-A620-E148-8855-D7C7257A7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Virtual Block Devices, RAID</a:t>
            </a:r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17188-0DDA-4049-B981-C75A754AD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83" y="4514318"/>
            <a:ext cx="2665278" cy="1973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46CD65-DDE2-BA4E-BD74-AC6040538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75" y="4749878"/>
            <a:ext cx="3168714" cy="1858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83F97D-9174-2B42-892A-767CD4B34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30" y="1139207"/>
            <a:ext cx="3168714" cy="3168714"/>
          </a:xfrm>
          <a:prstGeom prst="rect">
            <a:avLst/>
          </a:prstGeom>
        </p:spPr>
      </p:pic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C07CD022-0F57-BC42-A80D-C7FBF6A4A334}"/>
              </a:ext>
            </a:extLst>
          </p:cNvPr>
          <p:cNvSpPr txBox="1">
            <a:spLocks/>
          </p:cNvSpPr>
          <p:nvPr/>
        </p:nvSpPr>
        <p:spPr>
          <a:xfrm>
            <a:off x="474083" y="1422400"/>
            <a:ext cx="2467148" cy="3054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RAID controller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r>
              <a:rPr lang="en-US" sz="1400" dirty="0"/>
              <a:t>MDADM</a:t>
            </a:r>
          </a:p>
          <a:p>
            <a:r>
              <a:rPr lang="en-US" sz="1400" dirty="0"/>
              <a:t>LVM</a:t>
            </a:r>
          </a:p>
          <a:p>
            <a:r>
              <a:rPr lang="en-US" sz="1400" dirty="0"/>
              <a:t>Windows NT Dynamic Disk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891D693-0D04-4D45-9831-5D3E24435A7F}"/>
              </a:ext>
            </a:extLst>
          </p:cNvPr>
          <p:cNvSpPr txBox="1">
            <a:spLocks/>
          </p:cNvSpPr>
          <p:nvPr/>
        </p:nvSpPr>
        <p:spPr>
          <a:xfrm>
            <a:off x="8709385" y="1422400"/>
            <a:ext cx="2137289" cy="3054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vert="horz" lIns="274320" tIns="34290" rIns="68580" bIns="3429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RAID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RAID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RAID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RAID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RAID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RAID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RAID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RAID 10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978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91138-A620-E148-8855-D7C7257A7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FileSystems</a:t>
            </a:r>
            <a:endParaRPr lang="en-RU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2F50D2-32A5-5C43-8233-EB79A1C0CA6F}"/>
              </a:ext>
            </a:extLst>
          </p:cNvPr>
          <p:cNvSpPr>
            <a:spLocks noGrp="1"/>
          </p:cNvSpPr>
          <p:nvPr/>
        </p:nvSpPr>
        <p:spPr>
          <a:xfrm>
            <a:off x="776109" y="1894912"/>
            <a:ext cx="1330296" cy="339725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Disk File Systems:</a:t>
            </a:r>
          </a:p>
          <a:p>
            <a:r>
              <a:rPr lang="en-US" dirty="0"/>
              <a:t>FAT 8/16/32</a:t>
            </a:r>
          </a:p>
          <a:p>
            <a:r>
              <a:rPr lang="en-US" dirty="0"/>
              <a:t>NTFS</a:t>
            </a:r>
          </a:p>
          <a:p>
            <a:r>
              <a:rPr lang="en-US" dirty="0"/>
              <a:t>Ext2/3/4</a:t>
            </a:r>
          </a:p>
          <a:p>
            <a:r>
              <a:rPr lang="en-US" dirty="0" err="1"/>
              <a:t>xfs</a:t>
            </a:r>
            <a:endParaRPr lang="en-US" dirty="0"/>
          </a:p>
          <a:p>
            <a:r>
              <a:rPr lang="en-US" dirty="0" err="1"/>
              <a:t>jfs</a:t>
            </a:r>
            <a:endParaRPr lang="en-US" dirty="0"/>
          </a:p>
          <a:p>
            <a:r>
              <a:rPr lang="en-US" dirty="0" err="1"/>
              <a:t>reiserfs</a:t>
            </a:r>
            <a:endParaRPr lang="en-US" dirty="0"/>
          </a:p>
          <a:p>
            <a:r>
              <a:rPr lang="en-US" dirty="0" err="1"/>
              <a:t>zfs</a:t>
            </a:r>
            <a:endParaRPr lang="en-US" dirty="0"/>
          </a:p>
          <a:p>
            <a:r>
              <a:rPr lang="en-US" dirty="0" err="1"/>
              <a:t>btrfs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42A49E0-40D7-2E46-994E-9090D4CE6549}"/>
              </a:ext>
            </a:extLst>
          </p:cNvPr>
          <p:cNvSpPr txBox="1">
            <a:spLocks/>
          </p:cNvSpPr>
          <p:nvPr/>
        </p:nvSpPr>
        <p:spPr>
          <a:xfrm>
            <a:off x="2383235" y="1894912"/>
            <a:ext cx="1859539" cy="339725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Shared Disk File Systems:</a:t>
            </a:r>
          </a:p>
          <a:p>
            <a:r>
              <a:rPr lang="en-US" dirty="0"/>
              <a:t>GPFS (IBM)</a:t>
            </a:r>
          </a:p>
          <a:p>
            <a:r>
              <a:rPr lang="en-US" dirty="0"/>
              <a:t>Xsan (Apple)</a:t>
            </a:r>
          </a:p>
          <a:p>
            <a:r>
              <a:rPr lang="en-US" dirty="0"/>
              <a:t>VMFS (VMware)</a:t>
            </a:r>
          </a:p>
          <a:p>
            <a:r>
              <a:rPr lang="en-US" dirty="0"/>
              <a:t>GFS2 (Red Hat)</a:t>
            </a:r>
          </a:p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270C629-F360-5843-A8DB-81C9A8BFECC9}"/>
              </a:ext>
            </a:extLst>
          </p:cNvPr>
          <p:cNvSpPr txBox="1">
            <a:spLocks/>
          </p:cNvSpPr>
          <p:nvPr/>
        </p:nvSpPr>
        <p:spPr>
          <a:xfrm>
            <a:off x="4242774" y="1894912"/>
            <a:ext cx="1859539" cy="339725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Distributed File Systems:</a:t>
            </a:r>
          </a:p>
          <a:p>
            <a:r>
              <a:rPr lang="en-US" dirty="0"/>
              <a:t>9P (Plan 9)</a:t>
            </a:r>
          </a:p>
          <a:p>
            <a:r>
              <a:rPr lang="en-US" dirty="0" err="1"/>
              <a:t>Lustre</a:t>
            </a:r>
            <a:endParaRPr lang="en-US" dirty="0"/>
          </a:p>
          <a:p>
            <a:r>
              <a:rPr lang="en-US" dirty="0"/>
              <a:t>NFS</a:t>
            </a:r>
          </a:p>
          <a:p>
            <a:r>
              <a:rPr lang="en-US" dirty="0"/>
              <a:t>SMB/CIFS</a:t>
            </a:r>
          </a:p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DB17399-DD7D-EF45-8322-8970FB638700}"/>
              </a:ext>
            </a:extLst>
          </p:cNvPr>
          <p:cNvSpPr txBox="1">
            <a:spLocks/>
          </p:cNvSpPr>
          <p:nvPr/>
        </p:nvSpPr>
        <p:spPr>
          <a:xfrm>
            <a:off x="6102312" y="1894912"/>
            <a:ext cx="3369167" cy="339725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Distributed Parallel Fault-Tolerant File Systems:</a:t>
            </a:r>
          </a:p>
          <a:p>
            <a:r>
              <a:rPr lang="en-US" dirty="0" err="1"/>
              <a:t>CephFS</a:t>
            </a:r>
            <a:endParaRPr lang="en-US" dirty="0"/>
          </a:p>
          <a:p>
            <a:r>
              <a:rPr lang="en-US" dirty="0" err="1"/>
              <a:t>glusterFS</a:t>
            </a:r>
            <a:endParaRPr lang="en-US" dirty="0"/>
          </a:p>
          <a:p>
            <a:r>
              <a:rPr lang="en-US" dirty="0" err="1"/>
              <a:t>MooseFS</a:t>
            </a:r>
            <a:endParaRPr lang="en-US" dirty="0"/>
          </a:p>
          <a:p>
            <a:endParaRPr lang="en-US" dirty="0"/>
          </a:p>
          <a:p>
            <a:r>
              <a:rPr lang="en-US" dirty="0"/>
              <a:t>GFS (google)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HDFS (Hadoop)</a:t>
            </a:r>
          </a:p>
          <a:p>
            <a:endParaRPr lang="en-US" dirty="0"/>
          </a:p>
          <a:p>
            <a:r>
              <a:rPr lang="en-US" dirty="0" err="1"/>
              <a:t>Lustre</a:t>
            </a:r>
            <a:endParaRPr lang="en-US" dirty="0"/>
          </a:p>
          <a:p>
            <a:r>
              <a:rPr lang="en-US" dirty="0"/>
              <a:t>GPFS</a:t>
            </a:r>
          </a:p>
          <a:p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6437E7B-8703-514F-8A6E-A1DD27ADED1E}"/>
              </a:ext>
            </a:extLst>
          </p:cNvPr>
          <p:cNvSpPr txBox="1">
            <a:spLocks/>
          </p:cNvSpPr>
          <p:nvPr/>
        </p:nvSpPr>
        <p:spPr>
          <a:xfrm>
            <a:off x="1873648" y="3500423"/>
            <a:ext cx="1645920" cy="194413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Exotic File Systems:</a:t>
            </a:r>
          </a:p>
          <a:p>
            <a:r>
              <a:rPr lang="en-US" dirty="0" err="1"/>
              <a:t>pingfs</a:t>
            </a:r>
            <a:endParaRPr lang="en-US" dirty="0"/>
          </a:p>
          <a:p>
            <a:r>
              <a:rPr lang="en-US" dirty="0" err="1"/>
              <a:t>pifs</a:t>
            </a:r>
            <a:endParaRPr lang="en-US" dirty="0"/>
          </a:p>
          <a:p>
            <a:r>
              <a:rPr lang="en-US" dirty="0"/>
              <a:t>IPFS</a:t>
            </a:r>
          </a:p>
          <a:p>
            <a:r>
              <a:rPr lang="en-US" dirty="0"/>
              <a:t>Gmail fs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CABC4D6-3E98-AF4C-A3EE-EE04E578E247}"/>
              </a:ext>
            </a:extLst>
          </p:cNvPr>
          <p:cNvSpPr txBox="1">
            <a:spLocks/>
          </p:cNvSpPr>
          <p:nvPr/>
        </p:nvSpPr>
        <p:spPr>
          <a:xfrm>
            <a:off x="3784690" y="3500422"/>
            <a:ext cx="1645920" cy="194413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Pseudo File Systems:</a:t>
            </a:r>
          </a:p>
          <a:p>
            <a:r>
              <a:rPr lang="en-US" dirty="0" err="1"/>
              <a:t>procfs</a:t>
            </a:r>
            <a:endParaRPr lang="en-US" dirty="0"/>
          </a:p>
          <a:p>
            <a:r>
              <a:rPr lang="en-US" dirty="0" err="1"/>
              <a:t>sysfs</a:t>
            </a:r>
            <a:endParaRPr lang="en-US" dirty="0"/>
          </a:p>
          <a:p>
            <a:r>
              <a:rPr lang="en-US" dirty="0" err="1"/>
              <a:t>devfs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1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91138-A620-E148-8855-D7C7257A7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Mount VFS</a:t>
            </a:r>
            <a:endParaRPr lang="en-R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7C62C6-C548-A249-A60F-7E1283EB3960}"/>
              </a:ext>
            </a:extLst>
          </p:cNvPr>
          <p:cNvSpPr>
            <a:spLocks noGrp="1"/>
          </p:cNvSpPr>
          <p:nvPr/>
        </p:nvSpPr>
        <p:spPr>
          <a:xfrm>
            <a:off x="441434" y="1346820"/>
            <a:ext cx="9370137" cy="36974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Kernel space vs user space</a:t>
            </a:r>
          </a:p>
          <a:p>
            <a:r>
              <a:rPr lang="en-US" dirty="0"/>
              <a:t>Kernel mount</a:t>
            </a:r>
          </a:p>
          <a:p>
            <a:r>
              <a:rPr lang="en-US" dirty="0"/>
              <a:t>FUSE mount</a:t>
            </a:r>
          </a:p>
          <a:p>
            <a:endParaRPr lang="en-US" dirty="0"/>
          </a:p>
          <a:p>
            <a:r>
              <a:rPr lang="en-US" dirty="0"/>
              <a:t>Mount options</a:t>
            </a:r>
          </a:p>
          <a:p>
            <a:r>
              <a:rPr lang="en-US" dirty="0" err="1"/>
              <a:t>ro</a:t>
            </a:r>
            <a:r>
              <a:rPr lang="en-US" dirty="0"/>
              <a:t>, remount, bind</a:t>
            </a:r>
          </a:p>
          <a:p>
            <a:r>
              <a:rPr lang="en-US" dirty="0"/>
              <a:t>slave, shared, private, </a:t>
            </a:r>
            <a:r>
              <a:rPr lang="en-US" dirty="0" err="1"/>
              <a:t>unbindable</a:t>
            </a:r>
            <a:endParaRPr lang="en-US" dirty="0"/>
          </a:p>
          <a:p>
            <a:r>
              <a:rPr lang="en-US" dirty="0"/>
              <a:t>FILESYSTEM-INDEPENDENT MOUNT OPTIONS</a:t>
            </a:r>
          </a:p>
          <a:p>
            <a:r>
              <a:rPr lang="en-US" dirty="0"/>
              <a:t>async/sync, dev/</a:t>
            </a:r>
            <a:r>
              <a:rPr lang="en-US" dirty="0" err="1"/>
              <a:t>nodev</a:t>
            </a:r>
            <a:r>
              <a:rPr lang="en-US" dirty="0"/>
              <a:t>, exec/</a:t>
            </a:r>
            <a:r>
              <a:rPr lang="en-US" dirty="0" err="1"/>
              <a:t>noexec</a:t>
            </a:r>
            <a:r>
              <a:rPr lang="en-US" dirty="0"/>
              <a:t>, </a:t>
            </a:r>
            <a:r>
              <a:rPr lang="en-US" dirty="0" err="1"/>
              <a:t>suid</a:t>
            </a:r>
            <a:r>
              <a:rPr lang="en-US" dirty="0"/>
              <a:t>/</a:t>
            </a:r>
            <a:r>
              <a:rPr lang="en-US" dirty="0" err="1"/>
              <a:t>nosuid</a:t>
            </a:r>
            <a:r>
              <a:rPr lang="en-US" dirty="0"/>
              <a:t>, </a:t>
            </a:r>
            <a:r>
              <a:rPr lang="en-US" dirty="0" err="1"/>
              <a:t>ro</a:t>
            </a:r>
            <a:r>
              <a:rPr lang="en-US" dirty="0"/>
              <a:t>/</a:t>
            </a:r>
            <a:r>
              <a:rPr lang="en-US" dirty="0" err="1"/>
              <a:t>rw</a:t>
            </a:r>
            <a:r>
              <a:rPr lang="en-US" dirty="0"/>
              <a:t>,</a:t>
            </a:r>
          </a:p>
          <a:p>
            <a:r>
              <a:rPr lang="en-US" dirty="0"/>
              <a:t>FILESYSTEM-SPECIFIC MOUNT OPTIONS</a:t>
            </a:r>
          </a:p>
          <a:p>
            <a:r>
              <a:rPr lang="en-US" dirty="0" err="1"/>
              <a:t>autodefrag</a:t>
            </a:r>
            <a:r>
              <a:rPr lang="en-US" dirty="0"/>
              <a:t>, commit=seconds, </a:t>
            </a:r>
            <a:r>
              <a:rPr lang="en-US" dirty="0" err="1"/>
              <a:t>fatal_errors</a:t>
            </a:r>
            <a:r>
              <a:rPr lang="en-US" dirty="0"/>
              <a:t>=bug/panic, </a:t>
            </a:r>
            <a:r>
              <a:rPr lang="en-US" dirty="0" err="1"/>
              <a:t>blocksize</a:t>
            </a:r>
            <a:r>
              <a:rPr lang="en-US" dirty="0"/>
              <a:t>={512|1024|2048}, </a:t>
            </a:r>
            <a:r>
              <a:rPr lang="en-US" dirty="0" err="1"/>
              <a:t>max_dir_size_kb</a:t>
            </a:r>
            <a:r>
              <a:rPr lang="en-US" dirty="0"/>
              <a:t>=n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8FFC5E-25C4-2D47-9510-E331C94A3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21" y="1346820"/>
            <a:ext cx="3035300" cy="3263900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FCAFF5B2-3340-404C-B029-3E11FE3EC1FA}"/>
              </a:ext>
            </a:extLst>
          </p:cNvPr>
          <p:cNvSpPr txBox="1"/>
          <p:nvPr/>
        </p:nvSpPr>
        <p:spPr>
          <a:xfrm>
            <a:off x="1575219" y="5211098"/>
            <a:ext cx="3986028" cy="30008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https://</a:t>
            </a:r>
            <a:r>
              <a:rPr lang="en-US" dirty="0" err="1"/>
              <a:t>www.stavros.io</a:t>
            </a:r>
            <a:r>
              <a:rPr lang="en-US" dirty="0"/>
              <a:t>/posts/python-fuse-filesystem/</a:t>
            </a:r>
          </a:p>
        </p:txBody>
      </p:sp>
    </p:spTree>
    <p:extLst>
      <p:ext uri="{BB962C8B-B14F-4D97-AF65-F5344CB8AC3E}">
        <p14:creationId xmlns:p14="http://schemas.microsoft.com/office/powerpoint/2010/main" val="173869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91138-A620-E148-8855-D7C7257A7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LVM MDADM</a:t>
            </a:r>
            <a:endParaRPr lang="en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16E76-3593-9944-88CB-A6EC503799AE}"/>
              </a:ext>
            </a:extLst>
          </p:cNvPr>
          <p:cNvSpPr txBox="1"/>
          <p:nvPr/>
        </p:nvSpPr>
        <p:spPr>
          <a:xfrm>
            <a:off x="315311" y="1305341"/>
            <a:ext cx="19549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pvcreate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pvdisplay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pvchange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pvmove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vgcreate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vgdisplay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vgscan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vgextend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vgreduce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lvdisplay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lvcreate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lvremove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lvextend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lvreduce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lvchange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FC3CB-B208-714B-8CD6-F1F2F5EDEC6B}"/>
              </a:ext>
            </a:extLst>
          </p:cNvPr>
          <p:cNvSpPr txBox="1"/>
          <p:nvPr/>
        </p:nvSpPr>
        <p:spPr>
          <a:xfrm>
            <a:off x="2270235" y="1397674"/>
            <a:ext cx="960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mdadm</a:t>
            </a:r>
            <a:r>
              <a:rPr lang="en-US" dirty="0"/>
              <a:t> --create --verbose /dev/md0 --level=5 --raid-devices=3 /dev/hde1 /dev/hdf2 /dev/hdg1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 /proc/</a:t>
            </a:r>
            <a:r>
              <a:rPr lang="en-US" dirty="0" err="1"/>
              <a:t>mdstat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mdadm</a:t>
            </a:r>
            <a:r>
              <a:rPr lang="en-US" dirty="0"/>
              <a:t> --detail --scan –verbose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mdadm</a:t>
            </a:r>
            <a:r>
              <a:rPr lang="en-US" dirty="0"/>
              <a:t> /dev/md0 --fail /dev/hde1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mdadm</a:t>
            </a:r>
            <a:r>
              <a:rPr lang="en-US" dirty="0"/>
              <a:t> /dev/md0 --remove /dev/hde1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mdadm</a:t>
            </a:r>
            <a:r>
              <a:rPr lang="en-US" dirty="0"/>
              <a:t> /dev/md0 --add /dev/hde1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mdadm</a:t>
            </a:r>
            <a:r>
              <a:rPr lang="en-US" dirty="0"/>
              <a:t> --assemble /dev/md0 /dev/hde1 /dev/hdf2 /dev/hdg1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44E78-56B4-B34C-A23A-582B0200CDE4}"/>
              </a:ext>
            </a:extLst>
          </p:cNvPr>
          <p:cNvSpPr txBox="1"/>
          <p:nvPr/>
        </p:nvSpPr>
        <p:spPr>
          <a:xfrm>
            <a:off x="2680137" y="4035973"/>
            <a:ext cx="4666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mkfs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mkfs.ext3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mkfs.ext4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mkfs.xfs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tunefs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resizefs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extfs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fsck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4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459</Words>
  <Application>Microsoft Macintosh PowerPoint</Application>
  <PresentationFormat>Widescreen</PresentationFormat>
  <Paragraphs>160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Linux Administration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Architecture</dc:title>
  <dc:creator>Osmanov, Rasul (Ext)</dc:creator>
  <cp:lastModifiedBy>Osmanov, Rasul (Ext)</cp:lastModifiedBy>
  <cp:revision>26</cp:revision>
  <dcterms:created xsi:type="dcterms:W3CDTF">2020-12-05T15:16:22Z</dcterms:created>
  <dcterms:modified xsi:type="dcterms:W3CDTF">2020-12-20T10:58:30Z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2020-12-05T15:16:22Z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bf948449-e237-4def-86d9-000056956c40</vt:lpwstr>
  </property>
  <property fmtid="{D5CDD505-2E9C-101B-9397-08002B2CF9AE}" pid="8" name="MSIP_Label_4929bff8-5b33-42aa-95d2-28f72e792cb0_ContentBits">
    <vt:lpwstr>0</vt:lpwstr>
  </property>
</Properties>
</file>