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9" r:id="rId3"/>
    <p:sldId id="264" r:id="rId4"/>
    <p:sldId id="258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D20-CEF7-43EF-9F4D-DA8A1182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4E62-CE32-49AD-884F-EE1E0279B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E02E-4D2F-4224-818A-77587B9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E04F-22AE-4925-BB42-0DE642C4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841C-F404-4701-9F39-0EC1CAB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0EAD-4519-4A33-A298-0017AF4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920B-A25E-422A-882F-C8FD5788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92E0-F4A2-4D51-B7A2-AF2A33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521A-33E5-4E65-9763-FB3071E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ECD4-280D-491D-957A-21D2ECA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BFBA7-EC6D-4C23-949D-BDA5B0C1D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C704-3C0B-4E56-A813-57F60A23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5E43-145E-4789-A3A1-5CC8817B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B659-59EF-4F6A-AF65-3C20E2F0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C53F-EC66-4347-B981-579AF394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065-B79F-4EAE-AA09-8EF17FE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816-CE16-486E-B075-CD618E8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6458-06B7-422D-A434-8351730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3954-91E7-42BD-A85C-70135C7F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0ECF-6F2D-46B9-8923-5D9FF2C4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BC43-0653-4BEA-82AD-A50B3A09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F5A8-504A-4F4A-A7BB-83A365B4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082-42A8-45C5-8708-B73EE3A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33E4-1E0A-4459-886D-8ECD8C8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0AED-706E-41A2-B662-AD41EDB2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347-D712-4B44-BAB9-B702D341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BAF-A766-4DF6-B85C-C5B0E3E3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B9077-1200-41F0-BCDB-E9F41BC9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D32A-4116-4A76-B08D-2191DABF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BBC9-6540-4F58-B8FB-069BE4B9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2E90-E0B1-4F65-B4B4-0ADD2519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7C5B-E25E-4AA4-8A3A-A9320EC0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D698-E1CD-42BE-BDF0-B87DA25E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A9A5-A803-470F-AC73-B126E88C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84C97-FEF1-478A-ABA4-E47FA9B42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EEEC1-875E-4089-8007-68BD8B388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45664-9821-47DE-B866-161C3130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47C92-E3E3-4295-A248-E786083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6F30-77E4-4D87-ABCE-FD0A7422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DDFC-9C81-47B2-82DB-37A08FC2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D838-88D9-4AC5-BCA5-6B07116E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015B-BB41-43C8-AC4D-67D7FA1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40BA-8C87-433C-A711-A742AA4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CAB7-282D-470A-8F43-864C12DB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9062-9864-402E-8F04-2CA71F7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48F77-DDD4-4F15-B4ED-262955EF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7FD5-7559-478C-AF7B-335DA9B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F8AA-D0D9-47BC-A99E-E6F24DF6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C96C2-3A6B-410B-89D9-ED093F83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ABB67-EB78-4370-AA1F-8D416AE5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AF05-1FE5-4A34-873D-F2F7EDD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F778A-0185-4191-972F-D876D3F7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2559-C101-4BB7-A245-DBBBC38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9C540-6A2F-460A-A3DC-338DE616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B083-514E-4F2E-B982-4188C40D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9349-B52A-4E44-92E3-60BC6550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6865-B230-4B49-B79A-2CF0D565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1141-99E9-4641-8FE3-A52FC8A8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F7293-4EA7-4C6E-9FC2-51DC22A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3BD1-6DB4-4192-8FAE-9DA62DF2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D199-5FB6-4615-9D0E-94BC1A67E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C8B9-D1CB-4D2F-9B3C-CBA7C09F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FF66-092A-4100-9360-C03E9568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veintopython.org/" TargetMode="External"/><Relationship Id="rId4" Type="http://schemas.openxmlformats.org/officeDocument/2006/relationships/hyperlink" Target="http://docs.pytho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95F3-4DF2-4AEC-8EC5-6BA86074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Введение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9C09-DD28-4E77-B2FF-71F03B96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История и особенности </a:t>
            </a:r>
            <a:r>
              <a:rPr lang="en-US" dirty="0"/>
              <a:t>Python</a:t>
            </a:r>
            <a:r>
              <a:rPr lang="ru-RU" dirty="0"/>
              <a:t>, инструменты разработчика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Lectures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Data types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Network Programming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Iterators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7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8B2D-8045-40F8-851C-DD08680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1766-4738-FF45-8614-DA0E5245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/>
          <a:lstStyle/>
          <a:p>
            <a:r>
              <a:rPr lang="en-RU" dirty="0"/>
              <a:t>1957 Fortran</a:t>
            </a:r>
          </a:p>
          <a:p>
            <a:r>
              <a:rPr lang="en-RU" dirty="0"/>
              <a:t>1958 Lisp</a:t>
            </a:r>
          </a:p>
          <a:p>
            <a:r>
              <a:rPr lang="en-RU" dirty="0"/>
              <a:t>1968 Logo</a:t>
            </a:r>
          </a:p>
          <a:p>
            <a:r>
              <a:rPr lang="en-RU" dirty="0"/>
              <a:t>1972 C</a:t>
            </a:r>
          </a:p>
          <a:p>
            <a:r>
              <a:rPr lang="en-RU" dirty="0"/>
              <a:t>1978 SQL</a:t>
            </a:r>
          </a:p>
          <a:p>
            <a:r>
              <a:rPr lang="en-RU" dirty="0"/>
              <a:t>1980 C++</a:t>
            </a:r>
          </a:p>
          <a:p>
            <a:r>
              <a:rPr lang="en-RU" dirty="0"/>
              <a:t>1984 Common Lisp</a:t>
            </a:r>
          </a:p>
          <a:p>
            <a:r>
              <a:rPr lang="en-RU" dirty="0"/>
              <a:t>1984 MatLab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F1449D4-1B4F-9746-83A3-D58C481457A3}"/>
              </a:ext>
            </a:extLst>
          </p:cNvPr>
          <p:cNvSpPr txBox="1">
            <a:spLocks/>
          </p:cNvSpPr>
          <p:nvPr/>
        </p:nvSpPr>
        <p:spPr>
          <a:xfrm>
            <a:off x="4548187" y="1825625"/>
            <a:ext cx="3438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dirty="0"/>
              <a:t>1986 Objective-C</a:t>
            </a:r>
          </a:p>
          <a:p>
            <a:r>
              <a:rPr lang="en-RU" dirty="0"/>
              <a:t>1986 Erlang</a:t>
            </a:r>
          </a:p>
          <a:p>
            <a:r>
              <a:rPr lang="en-RU" dirty="0"/>
              <a:t>1987 Perl</a:t>
            </a:r>
          </a:p>
          <a:p>
            <a:r>
              <a:rPr lang="en-RU" dirty="0"/>
              <a:t>1988 Wolfram</a:t>
            </a:r>
          </a:p>
          <a:p>
            <a:r>
              <a:rPr lang="en-RU" dirty="0"/>
              <a:t>1990 Haskell</a:t>
            </a:r>
          </a:p>
          <a:p>
            <a:r>
              <a:rPr lang="en-RU" dirty="0"/>
              <a:t>1990 Python</a:t>
            </a:r>
          </a:p>
          <a:p>
            <a:r>
              <a:rPr lang="en-RU" dirty="0"/>
              <a:t>1991 Visual Basic</a:t>
            </a:r>
          </a:p>
          <a:p>
            <a:r>
              <a:rPr lang="en-RU" dirty="0"/>
              <a:t>1993 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D2185F1-5FBF-8147-9891-DFDB2F5AA02B}"/>
              </a:ext>
            </a:extLst>
          </p:cNvPr>
          <p:cNvSpPr txBox="1">
            <a:spLocks/>
          </p:cNvSpPr>
          <p:nvPr/>
        </p:nvSpPr>
        <p:spPr>
          <a:xfrm>
            <a:off x="7986713" y="1825625"/>
            <a:ext cx="3438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dirty="0"/>
              <a:t>1995 Ruby</a:t>
            </a:r>
          </a:p>
          <a:p>
            <a:r>
              <a:rPr lang="en-RU" dirty="0"/>
              <a:t>1995 Java</a:t>
            </a:r>
          </a:p>
          <a:p>
            <a:r>
              <a:rPr lang="en-RU" dirty="0"/>
              <a:t>1995 JavaScript</a:t>
            </a:r>
          </a:p>
          <a:p>
            <a:r>
              <a:rPr lang="en-RU" dirty="0"/>
              <a:t>1995 PHP</a:t>
            </a:r>
          </a:p>
          <a:p>
            <a:r>
              <a:rPr lang="en-RU" dirty="0"/>
              <a:t>2001 C#</a:t>
            </a:r>
          </a:p>
          <a:p>
            <a:r>
              <a:rPr lang="en-RU" dirty="0"/>
              <a:t>2003 Scala</a:t>
            </a:r>
          </a:p>
          <a:p>
            <a:r>
              <a:rPr lang="en-RU" dirty="0"/>
              <a:t>2006 PowerShell</a:t>
            </a:r>
          </a:p>
          <a:p>
            <a:r>
              <a:rPr lang="en-RU" dirty="0"/>
              <a:t>2009 Go</a:t>
            </a:r>
          </a:p>
        </p:txBody>
      </p:sp>
    </p:spTree>
    <p:extLst>
      <p:ext uri="{BB962C8B-B14F-4D97-AF65-F5344CB8AC3E}">
        <p14:creationId xmlns:p14="http://schemas.microsoft.com/office/powerpoint/2010/main" val="9731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8B2D-8045-40F8-851C-DD08680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Guido Van Rossum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3B10D-D7C8-44E9-9DD0-21EA3255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4810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E6C6-6CE4-429C-8DD6-2EC897731055}"/>
              </a:ext>
            </a:extLst>
          </p:cNvPr>
          <p:cNvSpPr txBox="1"/>
          <p:nvPr/>
        </p:nvSpPr>
        <p:spPr>
          <a:xfrm>
            <a:off x="4769962" y="1825625"/>
            <a:ext cx="7060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Author 1991</a:t>
            </a:r>
            <a:br>
              <a:rPr lang="en-US" sz="3600" dirty="0"/>
            </a:br>
            <a:r>
              <a:rPr lang="en-US" sz="3600" dirty="0"/>
              <a:t>Benevolent dictator for life - till 2018</a:t>
            </a:r>
          </a:p>
          <a:p>
            <a:endParaRPr lang="en-US" sz="3600" dirty="0"/>
          </a:p>
          <a:p>
            <a:r>
              <a:rPr lang="en-US" sz="3600" dirty="0"/>
              <a:t>Worked at Google, Dropbox, Microsoft, etc.</a:t>
            </a:r>
          </a:p>
        </p:txBody>
      </p:sp>
    </p:spTree>
    <p:extLst>
      <p:ext uri="{BB962C8B-B14F-4D97-AF65-F5344CB8AC3E}">
        <p14:creationId xmlns:p14="http://schemas.microsoft.com/office/powerpoint/2010/main" val="127576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985-1F4C-4014-B789-3BD2592A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949B-7546-44C9-8413-F0102218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general-purpose language.</a:t>
            </a:r>
          </a:p>
          <a:p>
            <a:r>
              <a:rPr lang="en-US" dirty="0"/>
              <a:t>Easy to interface with C/</a:t>
            </a:r>
            <a:r>
              <a:rPr lang="en-US" dirty="0" err="1"/>
              <a:t>ObjC</a:t>
            </a:r>
            <a:r>
              <a:rPr lang="en-US" dirty="0"/>
              <a:t>/Java/Fortran Easy-</a:t>
            </a:r>
            <a:r>
              <a:rPr lang="en-US" dirty="0" err="1"/>
              <a:t>ish</a:t>
            </a:r>
            <a:r>
              <a:rPr lang="en-US" dirty="0"/>
              <a:t> to interface with C++</a:t>
            </a:r>
            <a:endParaRPr lang="ru-RU" dirty="0"/>
          </a:p>
          <a:p>
            <a:r>
              <a:rPr lang="en-US" dirty="0"/>
              <a:t>Great</a:t>
            </a:r>
            <a:r>
              <a:rPr lang="ru-RU" dirty="0"/>
              <a:t> </a:t>
            </a:r>
            <a:r>
              <a:rPr lang="en-US" dirty="0"/>
              <a:t>community, popularity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Web site: </a:t>
            </a:r>
            <a:r>
              <a:rPr lang="en-US" dirty="0">
                <a:hlinkClick r:id="rId2"/>
              </a:rPr>
              <a:t>http://www.python.org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http://www.python.org/doc/</a:t>
            </a:r>
            <a:r>
              <a:rPr lang="ru-RU" dirty="0"/>
              <a:t> </a:t>
            </a:r>
            <a:r>
              <a:rPr lang="en-US" dirty="0">
                <a:hlinkClick r:id="rId4"/>
              </a:rPr>
              <a:t>http://docs.python.org</a:t>
            </a:r>
            <a:endParaRPr lang="en-US" dirty="0"/>
          </a:p>
          <a:p>
            <a:r>
              <a:rPr lang="en-US" dirty="0"/>
              <a:t>Free book: </a:t>
            </a:r>
            <a:r>
              <a:rPr lang="en-US" dirty="0">
                <a:hlinkClick r:id="rId5"/>
              </a:rPr>
              <a:t>http://www.diveintopython.org</a:t>
            </a:r>
            <a:r>
              <a:rPr lang="en-US" dirty="0"/>
              <a:t> </a:t>
            </a:r>
          </a:p>
          <a:p>
            <a:r>
              <a:rPr lang="en-US" dirty="0"/>
              <a:t>Translators (</a:t>
            </a:r>
            <a:r>
              <a:rPr lang="en-US" dirty="0" err="1"/>
              <a:t>interpretators</a:t>
            </a:r>
            <a:r>
              <a:rPr lang="en-US" dirty="0"/>
              <a:t>)</a:t>
            </a:r>
            <a:r>
              <a:rPr lang="ru-RU" dirty="0"/>
              <a:t> (</a:t>
            </a:r>
            <a:r>
              <a:rPr lang="en-US" u="sng" dirty="0" err="1"/>
              <a:t>CPython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ru-RU" dirty="0"/>
              <a:t>)</a:t>
            </a:r>
          </a:p>
          <a:p>
            <a:r>
              <a:rPr lang="en-US" dirty="0"/>
              <a:t>Supports multiple paradigms: Object Oriented, Procedural, Functional, etc.</a:t>
            </a:r>
          </a:p>
          <a:p>
            <a:r>
              <a:rPr lang="en-US" dirty="0"/>
              <a:t>Brief syntax</a:t>
            </a:r>
          </a:p>
          <a:p>
            <a:r>
              <a:rPr lang="en-US" dirty="0"/>
              <a:t>Broad adoption:</a:t>
            </a:r>
            <a:r>
              <a:rPr lang="ru-RU" dirty="0"/>
              <a:t> </a:t>
            </a:r>
            <a:r>
              <a:rPr lang="en-US" dirty="0"/>
              <a:t>software development</a:t>
            </a:r>
            <a:r>
              <a:rPr lang="ru-RU" dirty="0"/>
              <a:t>, </a:t>
            </a:r>
            <a:r>
              <a:rPr lang="en-US" dirty="0"/>
              <a:t>data analysis</a:t>
            </a:r>
            <a:r>
              <a:rPr lang="ru-RU" dirty="0"/>
              <a:t>, </a:t>
            </a:r>
            <a:r>
              <a:rPr lang="en-US" dirty="0" err="1"/>
              <a:t>devops</a:t>
            </a:r>
            <a:r>
              <a:rPr lang="en-US" dirty="0"/>
              <a:t>, tests,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5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6A87-56C8-49CF-AAA0-D5F5752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2 vs.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FA3E-EDC9-4F19-9D5C-049A5DDF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 started</a:t>
            </a:r>
            <a:r>
              <a:rPr lang="ru-RU" dirty="0"/>
              <a:t> </a:t>
            </a:r>
            <a:r>
              <a:rPr lang="en-US" dirty="0"/>
              <a:t>in </a:t>
            </a:r>
            <a:r>
              <a:rPr lang="ru-RU" dirty="0"/>
              <a:t>2008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Python 2 – support ended 2020</a:t>
            </a:r>
            <a:r>
              <a:rPr lang="ru-RU" dirty="0"/>
              <a:t>, </a:t>
            </a:r>
            <a:r>
              <a:rPr lang="en-US" dirty="0"/>
              <a:t>Python 3 – actively developed</a:t>
            </a:r>
            <a:r>
              <a:rPr lang="ru-RU" dirty="0"/>
              <a:t>.</a:t>
            </a:r>
          </a:p>
          <a:p>
            <a:r>
              <a:rPr lang="en-US" dirty="0"/>
              <a:t>Difference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 - </a:t>
            </a:r>
            <a:r>
              <a:rPr lang="en-US" dirty="0"/>
              <a:t>strings vs bytes</a:t>
            </a:r>
            <a:br>
              <a:rPr lang="ru-RU" dirty="0"/>
            </a:br>
            <a:r>
              <a:rPr lang="ru-RU" dirty="0"/>
              <a:t> - </a:t>
            </a:r>
            <a:r>
              <a:rPr lang="en-US" dirty="0"/>
              <a:t>classes hierarchy </a:t>
            </a:r>
            <a:br>
              <a:rPr lang="ru-RU" dirty="0"/>
            </a:br>
            <a:r>
              <a:rPr lang="ru-RU" dirty="0"/>
              <a:t> - </a:t>
            </a:r>
            <a:r>
              <a:rPr lang="en-US" dirty="0"/>
              <a:t>many </a:t>
            </a:r>
            <a:r>
              <a:rPr lang="en-US" dirty="0" err="1"/>
              <a:t>standart</a:t>
            </a:r>
            <a:r>
              <a:rPr lang="en-US" dirty="0"/>
              <a:t> functions, methods differ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Python 2 helps to understand Python 3 better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6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4020-2964-4AD5-A561-95454943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4996-64FD-4240-8A24-858B6C24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</a:t>
            </a:r>
            <a:endParaRPr lang="ru-RU" dirty="0"/>
          </a:p>
          <a:p>
            <a:r>
              <a:rPr lang="en-US" dirty="0"/>
              <a:t>Run</a:t>
            </a:r>
            <a:endParaRPr lang="ru-RU" dirty="0"/>
          </a:p>
          <a:p>
            <a:r>
              <a:rPr lang="en-US" dirty="0"/>
              <a:t>Debug</a:t>
            </a:r>
            <a:endParaRPr lang="ru-RU" dirty="0"/>
          </a:p>
          <a:p>
            <a:endParaRPr lang="en-US" dirty="0"/>
          </a:p>
          <a:p>
            <a:r>
              <a:rPr lang="en-RU" dirty="0"/>
              <a:t>Multiple files, folders tracking</a:t>
            </a:r>
          </a:p>
          <a:p>
            <a:r>
              <a:rPr lang="en-US" dirty="0"/>
              <a:t>git integration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1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</a:t>
            </a:r>
            <a:endParaRPr lang="ru-RU" dirty="0"/>
          </a:p>
          <a:p>
            <a:r>
              <a:rPr lang="en-US" dirty="0"/>
              <a:t>PyCharm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Sublime Text</a:t>
            </a:r>
          </a:p>
          <a:p>
            <a:r>
              <a:rPr lang="en-US" dirty="0" err="1"/>
              <a:t>Pydev</a:t>
            </a:r>
            <a:endParaRPr lang="en-US" dirty="0"/>
          </a:p>
          <a:p>
            <a:r>
              <a:rPr lang="en-US" dirty="0"/>
              <a:t>Visual Studio Code</a:t>
            </a:r>
          </a:p>
          <a:p>
            <a:r>
              <a:rPr lang="en-US" dirty="0"/>
              <a:t>Atom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2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763" cy="4351338"/>
          </a:xfrm>
        </p:spPr>
        <p:txBody>
          <a:bodyPr/>
          <a:lstStyle/>
          <a:p>
            <a:r>
              <a:rPr lang="en-US" dirty="0"/>
              <a:t>Brief syntax</a:t>
            </a:r>
          </a:p>
          <a:p>
            <a:r>
              <a:rPr lang="en-US" dirty="0"/>
              <a:t>Batteries included</a:t>
            </a:r>
          </a:p>
          <a:p>
            <a:endParaRPr lang="en-US" dirty="0"/>
          </a:p>
          <a:p>
            <a:r>
              <a:rPr lang="en-US" dirty="0"/>
              <a:t>dynamic </a:t>
            </a:r>
            <a:r>
              <a:rPr lang="en-US" dirty="0" err="1"/>
              <a:t>typisation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complex data structures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FB2FE-4354-A24A-8D03-58BDBF3E78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576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Structured</a:t>
            </a:r>
          </a:p>
          <a:p>
            <a:r>
              <a:rPr lang="en-US" dirty="0"/>
              <a:t>Generic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Modules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4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Where is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NASA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Everythere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83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320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Введение</vt:lpstr>
      <vt:lpstr>Programming languages</vt:lpstr>
      <vt:lpstr>Guido Van Rossum</vt:lpstr>
      <vt:lpstr>Python:</vt:lpstr>
      <vt:lpstr>Python 2 vs. Python 3</vt:lpstr>
      <vt:lpstr>Coding</vt:lpstr>
      <vt:lpstr>IDE</vt:lpstr>
      <vt:lpstr>Features</vt:lpstr>
      <vt:lpstr>Where is used</vt:lpstr>
      <vt:lpstr>Lectures list: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Matvei Neliubov</dc:creator>
  <cp:lastModifiedBy>Osmanov, Rasul (Ext)</cp:lastModifiedBy>
  <cp:revision>35</cp:revision>
  <dcterms:created xsi:type="dcterms:W3CDTF">2018-07-19T15:36:24Z</dcterms:created>
  <dcterms:modified xsi:type="dcterms:W3CDTF">2021-01-16T13:24:34Z</dcterms:modified>
</cp:coreProperties>
</file>