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B8D5"/>
    <a:srgbClr val="B76C59"/>
    <a:srgbClr val="C6AE34"/>
    <a:srgbClr val="CC3333"/>
    <a:srgbClr val="AC5D4A"/>
    <a:srgbClr val="CDB53F"/>
    <a:srgbClr val="8ABE5A"/>
    <a:srgbClr val="D5C05F"/>
    <a:srgbClr val="CC4444"/>
    <a:srgbClr val="94C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5" autoAdjust="0"/>
    <p:restoredTop sz="95221"/>
  </p:normalViewPr>
  <p:slideViewPr>
    <p:cSldViewPr>
      <p:cViewPr>
        <p:scale>
          <a:sx n="80" d="100"/>
          <a:sy n="80" d="100"/>
        </p:scale>
        <p:origin x="712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965F-962C-4F76-BFCE-010242258197}" type="datetimeFigureOut">
              <a:rPr lang="zh-CN" altLang="en-US" smtClean="0"/>
              <a:pPr/>
              <a:t>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941F-5016-4045-9ECF-099339C0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412776"/>
            <a:ext cx="9144000" cy="5472000"/>
          </a:xfrm>
          <a:prstGeom prst="rect">
            <a:avLst/>
          </a:prstGeom>
          <a:solidFill>
            <a:srgbClr val="38B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ttangolo arrotondato 27"/>
          <p:cNvSpPr/>
          <p:nvPr/>
        </p:nvSpPr>
        <p:spPr>
          <a:xfrm>
            <a:off x="4071934" y="1357298"/>
            <a:ext cx="4499174" cy="179108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4859" y="2189253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北航饮食管理</a:t>
            </a:r>
            <a:endParaRPr lang="zh-CN" altLang="en-US" sz="4400" b="1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endParaRPr lang="zh-CN" altLang="en-US" sz="4400" b="1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200000">
            <a:off x="8172277" y="6165427"/>
            <a:ext cx="285999" cy="285753"/>
            <a:chOff x="9929850" y="1785926"/>
            <a:chExt cx="1849438" cy="1847850"/>
          </a:xfrm>
        </p:grpSpPr>
        <p:sp>
          <p:nvSpPr>
            <p:cNvPr id="51" name="Oval 45"/>
            <p:cNvSpPr>
              <a:spLocks noChangeArrowheads="1"/>
            </p:cNvSpPr>
            <p:nvPr/>
          </p:nvSpPr>
          <p:spPr bwMode="auto">
            <a:xfrm>
              <a:off x="9929850" y="1785926"/>
              <a:ext cx="1849438" cy="184785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10449755" y="2432603"/>
              <a:ext cx="809623" cy="554495"/>
            </a:xfrm>
            <a:custGeom>
              <a:avLst/>
              <a:gdLst/>
              <a:ahLst/>
              <a:cxnLst>
                <a:cxn ang="0">
                  <a:pos x="187" y="214"/>
                </a:cxn>
                <a:cxn ang="0">
                  <a:pos x="327" y="75"/>
                </a:cxn>
                <a:cxn ang="0">
                  <a:pos x="305" y="29"/>
                </a:cxn>
                <a:cxn ang="0">
                  <a:pos x="259" y="7"/>
                </a:cxn>
                <a:cxn ang="0">
                  <a:pos x="204" y="62"/>
                </a:cxn>
                <a:cxn ang="0">
                  <a:pos x="133" y="65"/>
                </a:cxn>
                <a:cxn ang="0">
                  <a:pos x="74" y="7"/>
                </a:cxn>
                <a:cxn ang="0">
                  <a:pos x="28" y="29"/>
                </a:cxn>
                <a:cxn ang="0">
                  <a:pos x="6" y="75"/>
                </a:cxn>
                <a:cxn ang="0">
                  <a:pos x="146" y="214"/>
                </a:cxn>
                <a:cxn ang="0">
                  <a:pos x="187" y="214"/>
                </a:cxn>
              </a:cxnLst>
              <a:rect l="0" t="0" r="r" b="b"/>
              <a:pathLst>
                <a:path w="333" h="228">
                  <a:moveTo>
                    <a:pt x="187" y="214"/>
                  </a:moveTo>
                  <a:cubicBezTo>
                    <a:pt x="327" y="75"/>
                    <a:pt x="327" y="75"/>
                    <a:pt x="327" y="75"/>
                  </a:cubicBezTo>
                  <a:cubicBezTo>
                    <a:pt x="333" y="68"/>
                    <a:pt x="324" y="48"/>
                    <a:pt x="305" y="29"/>
                  </a:cubicBezTo>
                  <a:cubicBezTo>
                    <a:pt x="286" y="10"/>
                    <a:pt x="265" y="0"/>
                    <a:pt x="259" y="7"/>
                  </a:cubicBezTo>
                  <a:cubicBezTo>
                    <a:pt x="204" y="62"/>
                    <a:pt x="204" y="62"/>
                    <a:pt x="204" y="62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68" y="0"/>
                    <a:pt x="47" y="10"/>
                    <a:pt x="28" y="29"/>
                  </a:cubicBezTo>
                  <a:cubicBezTo>
                    <a:pt x="10" y="48"/>
                    <a:pt x="0" y="68"/>
                    <a:pt x="6" y="75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61" y="228"/>
                    <a:pt x="178" y="225"/>
                    <a:pt x="187" y="2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AutoShape 59"/>
          <p:cNvSpPr>
            <a:spLocks noChangeAspect="1" noChangeArrowheads="1" noTextEdit="1"/>
          </p:cNvSpPr>
          <p:nvPr/>
        </p:nvSpPr>
        <p:spPr bwMode="auto">
          <a:xfrm>
            <a:off x="6715140" y="825486"/>
            <a:ext cx="113665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46" name="Group 22"/>
          <p:cNvGrpSpPr>
            <a:grpSpLocks noChangeAspect="1"/>
          </p:cNvGrpSpPr>
          <p:nvPr/>
        </p:nvGrpSpPr>
        <p:grpSpPr bwMode="auto">
          <a:xfrm>
            <a:off x="857224" y="760517"/>
            <a:ext cx="409273" cy="332880"/>
            <a:chOff x="3867" y="1295"/>
            <a:chExt cx="1259" cy="1024"/>
          </a:xfrm>
          <a:solidFill>
            <a:srgbClr val="38B8D5"/>
          </a:solidFill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867" y="1295"/>
              <a:ext cx="1259" cy="598"/>
            </a:xfrm>
            <a:custGeom>
              <a:avLst/>
              <a:gdLst/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0" t="0" r="r" b="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4042" y="1432"/>
              <a:ext cx="905" cy="887"/>
            </a:xfrm>
            <a:custGeom>
              <a:avLst/>
              <a:gdLst/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0" t="0" r="r" b="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29"/>
          <p:cNvSpPr>
            <a:spLocks noEditPoints="1"/>
          </p:cNvSpPr>
          <p:nvPr/>
        </p:nvSpPr>
        <p:spPr bwMode="auto">
          <a:xfrm>
            <a:off x="1786830" y="760517"/>
            <a:ext cx="409032" cy="382467"/>
          </a:xfrm>
          <a:custGeom>
            <a:avLst/>
            <a:gdLst/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0" t="0" r="r" b="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7" name="Group 33"/>
          <p:cNvGrpSpPr>
            <a:grpSpLocks noChangeAspect="1"/>
          </p:cNvGrpSpPr>
          <p:nvPr/>
        </p:nvGrpSpPr>
        <p:grpSpPr bwMode="auto">
          <a:xfrm>
            <a:off x="3661990" y="696772"/>
            <a:ext cx="382468" cy="382468"/>
            <a:chOff x="3747" y="1429"/>
            <a:chExt cx="1212" cy="1212"/>
          </a:xfrm>
        </p:grpSpPr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4014" y="1429"/>
              <a:ext cx="678" cy="549"/>
            </a:xfrm>
            <a:custGeom>
              <a:avLst/>
              <a:gdLst/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0" t="0" r="r" b="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3747" y="2034"/>
              <a:ext cx="1212" cy="607"/>
            </a:xfrm>
            <a:custGeom>
              <a:avLst/>
              <a:gdLst/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0" t="0" r="r" b="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40"/>
          <p:cNvSpPr>
            <a:spLocks noEditPoints="1"/>
          </p:cNvSpPr>
          <p:nvPr/>
        </p:nvSpPr>
        <p:spPr bwMode="auto">
          <a:xfrm>
            <a:off x="4527437" y="760517"/>
            <a:ext cx="473191" cy="318723"/>
          </a:xfrm>
          <a:custGeom>
            <a:avLst/>
            <a:gdLst/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0" t="0" r="r" b="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769565" y="696772"/>
            <a:ext cx="303438" cy="382468"/>
            <a:chOff x="6715140" y="933436"/>
            <a:chExt cx="1139825" cy="1436688"/>
          </a:xfrm>
        </p:grpSpPr>
        <p:sp>
          <p:nvSpPr>
            <p:cNvPr id="76" name="Freeform 62"/>
            <p:cNvSpPr>
              <a:spLocks/>
            </p:cNvSpPr>
            <p:nvPr/>
          </p:nvSpPr>
          <p:spPr bwMode="auto">
            <a:xfrm>
              <a:off x="6715140" y="1500174"/>
              <a:ext cx="1139825" cy="869950"/>
            </a:xfrm>
            <a:custGeom>
              <a:avLst/>
              <a:gdLst/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0" t="0" r="r" b="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6786578" y="933436"/>
              <a:ext cx="990600" cy="495300"/>
            </a:xfrm>
            <a:custGeom>
              <a:avLst/>
              <a:gdLst/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0" t="0" r="r" b="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3" y="2189253"/>
            <a:ext cx="3259474" cy="2857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tx2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5786" y="0"/>
            <a:ext cx="8358214" cy="107154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071546"/>
            <a:ext cx="9144000" cy="5786454"/>
          </a:xfrm>
          <a:prstGeom prst="rect">
            <a:avLst/>
          </a:prstGeom>
          <a:solidFill>
            <a:srgbClr val="8AB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ttangolo arrotondato 27"/>
          <p:cNvSpPr/>
          <p:nvPr/>
        </p:nvSpPr>
        <p:spPr>
          <a:xfrm>
            <a:off x="4071934" y="1357298"/>
            <a:ext cx="4499174" cy="179108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9286" y="1373675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基本功能</a:t>
            </a:r>
            <a:endParaRPr lang="it-IT" sz="4400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0" name="Rettangolo 7"/>
          <p:cNvSpPr/>
          <p:nvPr/>
        </p:nvSpPr>
        <p:spPr>
          <a:xfrm>
            <a:off x="785786" y="2408267"/>
            <a:ext cx="357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noProof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</a:t>
            </a:r>
            <a:r>
              <a:rPr lang="zh-CN" altLang="en-US" b="1" noProof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，陈列出食堂菜品，在菜品的介绍页面，有菜品的描述，点赞以及吐槽评论区。</a:t>
            </a:r>
          </a:p>
          <a:p>
            <a:r>
              <a:rPr lang="en-US" altLang="zh-CN" b="1" noProof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II</a:t>
            </a:r>
            <a:r>
              <a:rPr lang="zh-CN" altLang="en-US" b="1" noProof="1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，有菜品的就餐食堂以及该食堂目前的就餐人数情况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857224" cy="1071546"/>
          </a:xfrm>
          <a:prstGeom prst="rect">
            <a:avLst/>
          </a:prstGeom>
          <a:solidFill>
            <a:srgbClr val="38B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:\i08091910w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098" y="2539845"/>
            <a:ext cx="3286148" cy="2228008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grpSp>
        <p:nvGrpSpPr>
          <p:cNvPr id="13" name="Group 22"/>
          <p:cNvGrpSpPr>
            <a:grpSpLocks noChangeAspect="1"/>
          </p:cNvGrpSpPr>
          <p:nvPr/>
        </p:nvGrpSpPr>
        <p:grpSpPr bwMode="auto">
          <a:xfrm>
            <a:off x="1071538" y="563787"/>
            <a:ext cx="409273" cy="332880"/>
            <a:chOff x="3867" y="1295"/>
            <a:chExt cx="1259" cy="10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3867" y="1295"/>
              <a:ext cx="1259" cy="598"/>
            </a:xfrm>
            <a:custGeom>
              <a:avLst/>
              <a:gdLst/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0" t="0" r="r" b="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4042" y="1432"/>
              <a:ext cx="905" cy="887"/>
            </a:xfrm>
            <a:custGeom>
              <a:avLst/>
              <a:gdLst/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0" t="0" r="r" b="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29"/>
          <p:cNvSpPr>
            <a:spLocks noEditPoints="1"/>
          </p:cNvSpPr>
          <p:nvPr/>
        </p:nvSpPr>
        <p:spPr bwMode="auto">
          <a:xfrm>
            <a:off x="2001144" y="563787"/>
            <a:ext cx="409032" cy="382467"/>
          </a:xfrm>
          <a:custGeom>
            <a:avLst/>
            <a:gdLst/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0" t="0" r="r" b="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33"/>
          <p:cNvGrpSpPr>
            <a:grpSpLocks noChangeAspect="1"/>
          </p:cNvGrpSpPr>
          <p:nvPr/>
        </p:nvGrpSpPr>
        <p:grpSpPr bwMode="auto">
          <a:xfrm>
            <a:off x="3876304" y="500042"/>
            <a:ext cx="382468" cy="382468"/>
            <a:chOff x="3747" y="1429"/>
            <a:chExt cx="1212" cy="12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4014" y="1429"/>
              <a:ext cx="678" cy="549"/>
            </a:xfrm>
            <a:custGeom>
              <a:avLst/>
              <a:gdLst/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0" t="0" r="r" b="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3747" y="2034"/>
              <a:ext cx="1212" cy="607"/>
            </a:xfrm>
            <a:custGeom>
              <a:avLst/>
              <a:gdLst/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0" t="0" r="r" b="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Freeform 40"/>
          <p:cNvSpPr>
            <a:spLocks noEditPoints="1"/>
          </p:cNvSpPr>
          <p:nvPr/>
        </p:nvSpPr>
        <p:spPr bwMode="auto">
          <a:xfrm>
            <a:off x="4741751" y="563787"/>
            <a:ext cx="473191" cy="318723"/>
          </a:xfrm>
          <a:custGeom>
            <a:avLst/>
            <a:gdLst/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0" t="0" r="r" b="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983879" y="500042"/>
            <a:ext cx="303438" cy="382468"/>
            <a:chOff x="6715140" y="933436"/>
            <a:chExt cx="1139825" cy="14366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Freeform 62"/>
            <p:cNvSpPr>
              <a:spLocks/>
            </p:cNvSpPr>
            <p:nvPr/>
          </p:nvSpPr>
          <p:spPr bwMode="auto">
            <a:xfrm>
              <a:off x="6715140" y="1500174"/>
              <a:ext cx="1139825" cy="869950"/>
            </a:xfrm>
            <a:custGeom>
              <a:avLst/>
              <a:gdLst/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0" t="0" r="r" b="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6786578" y="933436"/>
              <a:ext cx="990600" cy="495300"/>
            </a:xfrm>
            <a:custGeom>
              <a:avLst/>
              <a:gdLst/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0" t="0" r="r" b="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071546"/>
            <a:ext cx="9144000" cy="5786454"/>
          </a:xfrm>
          <a:prstGeom prst="rect">
            <a:avLst/>
          </a:prstGeom>
          <a:solidFill>
            <a:srgbClr val="CC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ttangolo 5"/>
          <p:cNvSpPr/>
          <p:nvPr/>
        </p:nvSpPr>
        <p:spPr>
          <a:xfrm rot="10800000">
            <a:off x="7286645" y="5357825"/>
            <a:ext cx="785817" cy="64294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27"/>
          <p:cNvSpPr/>
          <p:nvPr/>
        </p:nvSpPr>
        <p:spPr>
          <a:xfrm>
            <a:off x="4071934" y="1357298"/>
            <a:ext cx="4499174" cy="179108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" name="Rettangolo 5"/>
          <p:cNvSpPr/>
          <p:nvPr/>
        </p:nvSpPr>
        <p:spPr>
          <a:xfrm>
            <a:off x="857224" y="2126738"/>
            <a:ext cx="7572428" cy="3643338"/>
          </a:xfrm>
          <a:prstGeom prst="roundRect">
            <a:avLst>
              <a:gd name="adj" fmla="val 2820"/>
            </a:avLst>
          </a:prstGeom>
          <a:solidFill>
            <a:schemeClr val="bg1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矩形 12"/>
          <p:cNvSpPr/>
          <p:nvPr/>
        </p:nvSpPr>
        <p:spPr>
          <a:xfrm>
            <a:off x="785786" y="0"/>
            <a:ext cx="8358214" cy="107154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857224" cy="1071546"/>
          </a:xfrm>
          <a:prstGeom prst="rect">
            <a:avLst/>
          </a:prstGeom>
          <a:solidFill>
            <a:srgbClr val="38B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7736" y="1373675"/>
            <a:ext cx="1104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Impact" pitchFamily="34" charset="0"/>
              </a:rPr>
              <a:t>Q&amp;A</a:t>
            </a:r>
            <a:endParaRPr lang="it-IT" sz="4400" dirty="0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21" name="Group 22"/>
          <p:cNvGrpSpPr>
            <a:grpSpLocks noChangeAspect="1"/>
          </p:cNvGrpSpPr>
          <p:nvPr/>
        </p:nvGrpSpPr>
        <p:grpSpPr bwMode="auto">
          <a:xfrm>
            <a:off x="1071538" y="563787"/>
            <a:ext cx="409273" cy="332880"/>
            <a:chOff x="3867" y="1295"/>
            <a:chExt cx="1259" cy="10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867" y="1295"/>
              <a:ext cx="1259" cy="598"/>
            </a:xfrm>
            <a:custGeom>
              <a:avLst/>
              <a:gdLst/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0" t="0" r="r" b="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042" y="1432"/>
              <a:ext cx="905" cy="887"/>
            </a:xfrm>
            <a:custGeom>
              <a:avLst/>
              <a:gdLst/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0" t="0" r="r" b="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29"/>
          <p:cNvSpPr>
            <a:spLocks noEditPoints="1"/>
          </p:cNvSpPr>
          <p:nvPr/>
        </p:nvSpPr>
        <p:spPr bwMode="auto">
          <a:xfrm>
            <a:off x="2001144" y="563787"/>
            <a:ext cx="409032" cy="382467"/>
          </a:xfrm>
          <a:custGeom>
            <a:avLst/>
            <a:gdLst/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0" t="0" r="r" b="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Group 33"/>
          <p:cNvGrpSpPr>
            <a:grpSpLocks noChangeAspect="1"/>
          </p:cNvGrpSpPr>
          <p:nvPr/>
        </p:nvGrpSpPr>
        <p:grpSpPr bwMode="auto">
          <a:xfrm>
            <a:off x="3876304" y="500042"/>
            <a:ext cx="382468" cy="382468"/>
            <a:chOff x="3747" y="1429"/>
            <a:chExt cx="1212" cy="12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4014" y="1429"/>
              <a:ext cx="678" cy="549"/>
            </a:xfrm>
            <a:custGeom>
              <a:avLst/>
              <a:gdLst/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0" t="0" r="r" b="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3747" y="2034"/>
              <a:ext cx="1212" cy="607"/>
            </a:xfrm>
            <a:custGeom>
              <a:avLst/>
              <a:gdLst/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0" t="0" r="r" b="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Freeform 40"/>
          <p:cNvSpPr>
            <a:spLocks noEditPoints="1"/>
          </p:cNvSpPr>
          <p:nvPr/>
        </p:nvSpPr>
        <p:spPr bwMode="auto">
          <a:xfrm>
            <a:off x="4741751" y="563787"/>
            <a:ext cx="473191" cy="318723"/>
          </a:xfrm>
          <a:custGeom>
            <a:avLst/>
            <a:gdLst/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0" t="0" r="r" b="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983879" y="500042"/>
            <a:ext cx="303438" cy="382468"/>
            <a:chOff x="6715140" y="933436"/>
            <a:chExt cx="1139825" cy="1436688"/>
          </a:xfrm>
        </p:grpSpPr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6715140" y="1500174"/>
              <a:ext cx="1139825" cy="869950"/>
            </a:xfrm>
            <a:custGeom>
              <a:avLst/>
              <a:gdLst/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0" t="0" r="r" b="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CC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6786578" y="933436"/>
              <a:ext cx="990600" cy="495300"/>
            </a:xfrm>
            <a:custGeom>
              <a:avLst/>
              <a:gdLst/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0" t="0" r="r" b="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CC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14414" y="2559602"/>
            <a:ext cx="2071702" cy="1025545"/>
            <a:chOff x="1214414" y="2488164"/>
            <a:chExt cx="2071702" cy="1025545"/>
          </a:xfrm>
        </p:grpSpPr>
        <p:sp>
          <p:nvSpPr>
            <p:cNvPr id="18" name="Rettangolo 7"/>
            <p:cNvSpPr/>
            <p:nvPr/>
          </p:nvSpPr>
          <p:spPr>
            <a:xfrm>
              <a:off x="1225333" y="2928934"/>
              <a:ext cx="20607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Android</a:t>
              </a:r>
              <a:r>
                <a:rPr lang="zh-CN" altLang="en-US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 </a:t>
              </a:r>
              <a:r>
                <a:rPr lang="en-US" altLang="zh-CN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S</a:t>
              </a:r>
              <a:r>
                <a:rPr lang="en-US" altLang="zh-CN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tudio</a:t>
              </a:r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14414" y="24881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C4444"/>
                  </a:solidFill>
                  <a:latin typeface="Yuanti SC" charset="-122"/>
                  <a:ea typeface="Yuanti SC" charset="-122"/>
                  <a:cs typeface="Yuanti SC" charset="-122"/>
                </a:rPr>
                <a:t>开发工具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37846" y="2559602"/>
            <a:ext cx="2071702" cy="2749094"/>
            <a:chOff x="1214414" y="2488164"/>
            <a:chExt cx="2071702" cy="2749094"/>
          </a:xfrm>
        </p:grpSpPr>
        <p:sp>
          <p:nvSpPr>
            <p:cNvPr id="45" name="Rettangolo 7"/>
            <p:cNvSpPr/>
            <p:nvPr/>
          </p:nvSpPr>
          <p:spPr>
            <a:xfrm>
              <a:off x="1225333" y="2928934"/>
              <a:ext cx="206078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UI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设计</a:t>
              </a:r>
            </a:p>
            <a:p>
              <a:pPr algn="ctr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菜品数据库收集</a:t>
              </a:r>
            </a:p>
            <a:p>
              <a:pPr algn="ctr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编码实现</a:t>
              </a:r>
            </a:p>
            <a:p>
              <a:pPr algn="ctr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测试</a:t>
              </a:r>
            </a:p>
            <a:p>
              <a:endParaRPr lang="it-I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14414" y="24881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C4444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开发流程</a:t>
              </a:r>
            </a:p>
          </p:txBody>
        </p:sp>
      </p:grpSp>
      <p:cxnSp>
        <p:nvCxnSpPr>
          <p:cNvPr id="51" name="直接连接符 50"/>
          <p:cNvCxnSpPr/>
          <p:nvPr/>
        </p:nvCxnSpPr>
        <p:spPr>
          <a:xfrm rot="5400000">
            <a:off x="2428065" y="4000504"/>
            <a:ext cx="2000264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4858546" y="4000504"/>
            <a:ext cx="2000264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52840" y="6000768"/>
            <a:ext cx="1463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TW" sz="3600" b="1" i="1" noProof="1" smtClean="0">
                <a:solidFill>
                  <a:schemeClr val="bg1"/>
                </a:solidFill>
                <a:latin typeface="Chiller" pitchFamily="82" charset="0"/>
                <a:cs typeface="Arial" pitchFamily="34" charset="0"/>
              </a:rPr>
              <a:t>To </a:t>
            </a:r>
            <a:r>
              <a:rPr lang="en-US" altLang="zh-CN" sz="3600" b="1" i="1" noProof="1" smtClean="0">
                <a:solidFill>
                  <a:schemeClr val="bg1"/>
                </a:solidFill>
                <a:latin typeface="Chiller" pitchFamily="82" charset="0"/>
                <a:cs typeface="Arial" pitchFamily="34" charset="0"/>
              </a:rPr>
              <a:t>you</a:t>
            </a:r>
            <a:endParaRPr lang="en-US" altLang="zh-TW" sz="3600" b="1" i="1" noProof="1" smtClean="0">
              <a:solidFill>
                <a:schemeClr val="bg1"/>
              </a:solidFill>
              <a:latin typeface="Chiller" pitchFamily="82" charset="0"/>
              <a:cs typeface="Arial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552422" y="3376440"/>
            <a:ext cx="253468" cy="27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2422" y="3901441"/>
            <a:ext cx="253468" cy="27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4552422" y="4447986"/>
            <a:ext cx="253468" cy="27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30851" y="25570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C4444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人员分工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071546"/>
            <a:ext cx="9144000" cy="5786454"/>
          </a:xfrm>
          <a:prstGeom prst="rect">
            <a:avLst/>
          </a:prstGeom>
          <a:solidFill>
            <a:srgbClr val="CDB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 descr="D:\i08091910w.jpg"/>
          <p:cNvPicPr>
            <a:picLocks noChangeAspect="1" noChangeArrowheads="1"/>
          </p:cNvPicPr>
          <p:nvPr/>
        </p:nvPicPr>
        <p:blipFill>
          <a:blip r:embed="rId2"/>
          <a:srcRect t="9565" r="2174" b="17739"/>
          <a:stretch>
            <a:fillRect/>
          </a:stretch>
        </p:blipFill>
        <p:spPr bwMode="auto">
          <a:xfrm>
            <a:off x="1071538" y="2431421"/>
            <a:ext cx="3045515" cy="2571768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7" name="Rettangolo arrotondato 27"/>
          <p:cNvSpPr/>
          <p:nvPr/>
        </p:nvSpPr>
        <p:spPr>
          <a:xfrm>
            <a:off x="4071934" y="1357298"/>
            <a:ext cx="4499174" cy="179108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86" y="0"/>
            <a:ext cx="8358214" cy="107154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857224" cy="1071546"/>
          </a:xfrm>
          <a:prstGeom prst="rect">
            <a:avLst/>
          </a:prstGeom>
          <a:solidFill>
            <a:srgbClr val="CC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2904" y="1373675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（见模拟演示）</a:t>
            </a:r>
            <a:endParaRPr lang="it-IT" sz="44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9" name="Group 22"/>
          <p:cNvGrpSpPr>
            <a:grpSpLocks noChangeAspect="1"/>
          </p:cNvGrpSpPr>
          <p:nvPr/>
        </p:nvGrpSpPr>
        <p:grpSpPr bwMode="auto">
          <a:xfrm>
            <a:off x="1071538" y="563787"/>
            <a:ext cx="409273" cy="332880"/>
            <a:chOff x="3867" y="1295"/>
            <a:chExt cx="1259" cy="10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3867" y="1295"/>
              <a:ext cx="1259" cy="598"/>
            </a:xfrm>
            <a:custGeom>
              <a:avLst/>
              <a:gdLst/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0" t="0" r="r" b="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4042" y="1432"/>
              <a:ext cx="905" cy="887"/>
            </a:xfrm>
            <a:custGeom>
              <a:avLst/>
              <a:gdLst/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0" t="0" r="r" b="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Freeform 29"/>
          <p:cNvSpPr>
            <a:spLocks noEditPoints="1"/>
          </p:cNvSpPr>
          <p:nvPr/>
        </p:nvSpPr>
        <p:spPr bwMode="auto">
          <a:xfrm>
            <a:off x="2001144" y="563787"/>
            <a:ext cx="409032" cy="382467"/>
          </a:xfrm>
          <a:custGeom>
            <a:avLst/>
            <a:gdLst/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0" t="0" r="r" b="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Group 33"/>
          <p:cNvGrpSpPr>
            <a:grpSpLocks noChangeAspect="1"/>
          </p:cNvGrpSpPr>
          <p:nvPr/>
        </p:nvGrpSpPr>
        <p:grpSpPr bwMode="auto">
          <a:xfrm>
            <a:off x="3876304" y="500042"/>
            <a:ext cx="382468" cy="382468"/>
            <a:chOff x="3747" y="1429"/>
            <a:chExt cx="1212" cy="1212"/>
          </a:xfrm>
        </p:grpSpPr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4014" y="1429"/>
              <a:ext cx="678" cy="549"/>
            </a:xfrm>
            <a:custGeom>
              <a:avLst/>
              <a:gdLst/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0" t="0" r="r" b="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C6AE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3747" y="2034"/>
              <a:ext cx="1212" cy="607"/>
            </a:xfrm>
            <a:custGeom>
              <a:avLst/>
              <a:gdLst/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0" t="0" r="r" b="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C6AE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Freeform 40"/>
          <p:cNvSpPr>
            <a:spLocks noEditPoints="1"/>
          </p:cNvSpPr>
          <p:nvPr/>
        </p:nvSpPr>
        <p:spPr bwMode="auto">
          <a:xfrm>
            <a:off x="4741751" y="563787"/>
            <a:ext cx="473191" cy="318723"/>
          </a:xfrm>
          <a:custGeom>
            <a:avLst/>
            <a:gdLst/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0" t="0" r="r" b="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983879" y="500042"/>
            <a:ext cx="303438" cy="382468"/>
            <a:chOff x="6715140" y="933436"/>
            <a:chExt cx="1139825" cy="14366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Freeform 62"/>
            <p:cNvSpPr>
              <a:spLocks/>
            </p:cNvSpPr>
            <p:nvPr/>
          </p:nvSpPr>
          <p:spPr bwMode="auto">
            <a:xfrm>
              <a:off x="6715140" y="1500174"/>
              <a:ext cx="1139825" cy="869950"/>
            </a:xfrm>
            <a:custGeom>
              <a:avLst/>
              <a:gdLst/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0" t="0" r="r" b="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6786578" y="933436"/>
              <a:ext cx="990600" cy="495300"/>
            </a:xfrm>
            <a:custGeom>
              <a:avLst/>
              <a:gdLst/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0" t="0" r="r" b="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4551112" y="2181517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Impact" pitchFamily="34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  <a:r>
              <a:rPr lang="zh-CN" altLang="en-US" sz="2400" b="1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服务器的连接</a:t>
            </a:r>
            <a:endParaRPr lang="zh-CN" altLang="en-US" sz="24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51112" y="2788740"/>
            <a:ext cx="1734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Impact" pitchFamily="34" charset="0"/>
              </a:rPr>
              <a:t>2.  </a:t>
            </a:r>
            <a:r>
              <a:rPr lang="zh-CN" altLang="en-US" sz="24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信息推送</a:t>
            </a:r>
            <a:endParaRPr lang="zh-CN" altLang="en-US" sz="24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29100" y="3395963"/>
            <a:ext cx="2125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Impact" pitchFamily="34" charset="0"/>
              </a:rPr>
              <a:t>3</a:t>
            </a:r>
            <a:r>
              <a:rPr lang="it-IT" sz="24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.  </a:t>
            </a:r>
            <a:r>
              <a:rPr lang="zh-CN" altLang="en-US" sz="2400" b="1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菜品的标签</a:t>
            </a:r>
            <a:endParaRPr lang="zh-CN" altLang="en-US" sz="24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52" y="1274348"/>
            <a:ext cx="2189186" cy="39521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94" y="1820703"/>
            <a:ext cx="2207161" cy="3984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071546"/>
            <a:ext cx="9144000" cy="5786454"/>
          </a:xfrm>
          <a:prstGeom prst="rect">
            <a:avLst/>
          </a:prstGeom>
          <a:solidFill>
            <a:srgbClr val="AC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ttangolo arrotondato 27"/>
          <p:cNvSpPr/>
          <p:nvPr/>
        </p:nvSpPr>
        <p:spPr>
          <a:xfrm>
            <a:off x="4071934" y="1357298"/>
            <a:ext cx="4499174" cy="179108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86" y="0"/>
            <a:ext cx="8358214" cy="107154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857224" cy="1071546"/>
          </a:xfrm>
          <a:prstGeom prst="rect">
            <a:avLst/>
          </a:prstGeom>
          <a:solidFill>
            <a:srgbClr val="CDB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75602" y="3462859"/>
            <a:ext cx="4541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Impact" pitchFamily="34" charset="0"/>
              </a:rPr>
              <a:t>T</a:t>
            </a:r>
            <a:r>
              <a:rPr lang="en-US" altLang="zh-CN" sz="6600" dirty="0" smtClean="0">
                <a:solidFill>
                  <a:schemeClr val="bg1"/>
                </a:solidFill>
                <a:latin typeface="Impact" pitchFamily="34" charset="0"/>
              </a:rPr>
              <a:t>hank</a:t>
            </a:r>
            <a:r>
              <a:rPr lang="zh-CN" altLang="en-US" sz="6600" dirty="0" smtClean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Impact" pitchFamily="34" charset="0"/>
              </a:rPr>
              <a:t>you</a:t>
            </a:r>
            <a:r>
              <a:rPr lang="zh-CN" altLang="en-US" sz="6600" dirty="0" smtClean="0">
                <a:solidFill>
                  <a:schemeClr val="bg1"/>
                </a:solidFill>
                <a:latin typeface="Impact" pitchFamily="34" charset="0"/>
              </a:rPr>
              <a:t>！</a:t>
            </a:r>
            <a:endParaRPr lang="it-IT" sz="6600" dirty="0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9" name="Group 22"/>
          <p:cNvGrpSpPr>
            <a:grpSpLocks noChangeAspect="1"/>
          </p:cNvGrpSpPr>
          <p:nvPr/>
        </p:nvGrpSpPr>
        <p:grpSpPr bwMode="auto">
          <a:xfrm>
            <a:off x="1071538" y="563787"/>
            <a:ext cx="409273" cy="332880"/>
            <a:chOff x="3867" y="1295"/>
            <a:chExt cx="1259" cy="10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3867" y="1295"/>
              <a:ext cx="1259" cy="598"/>
            </a:xfrm>
            <a:custGeom>
              <a:avLst/>
              <a:gdLst/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0" t="0" r="r" b="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4042" y="1432"/>
              <a:ext cx="905" cy="887"/>
            </a:xfrm>
            <a:custGeom>
              <a:avLst/>
              <a:gdLst/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0" t="0" r="r" b="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Freeform 29"/>
          <p:cNvSpPr>
            <a:spLocks noEditPoints="1"/>
          </p:cNvSpPr>
          <p:nvPr/>
        </p:nvSpPr>
        <p:spPr bwMode="auto">
          <a:xfrm>
            <a:off x="2001144" y="563787"/>
            <a:ext cx="409032" cy="382467"/>
          </a:xfrm>
          <a:custGeom>
            <a:avLst/>
            <a:gdLst/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0" t="0" r="r" b="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Group 33"/>
          <p:cNvGrpSpPr>
            <a:grpSpLocks noChangeAspect="1"/>
          </p:cNvGrpSpPr>
          <p:nvPr/>
        </p:nvGrpSpPr>
        <p:grpSpPr bwMode="auto">
          <a:xfrm>
            <a:off x="3876304" y="500042"/>
            <a:ext cx="382468" cy="382468"/>
            <a:chOff x="3747" y="1429"/>
            <a:chExt cx="1212" cy="12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4014" y="1429"/>
              <a:ext cx="678" cy="549"/>
            </a:xfrm>
            <a:custGeom>
              <a:avLst/>
              <a:gdLst/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0" t="0" r="r" b="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3747" y="2034"/>
              <a:ext cx="1212" cy="607"/>
            </a:xfrm>
            <a:custGeom>
              <a:avLst/>
              <a:gdLst/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0" t="0" r="r" b="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Freeform 40"/>
          <p:cNvSpPr>
            <a:spLocks noEditPoints="1"/>
          </p:cNvSpPr>
          <p:nvPr/>
        </p:nvSpPr>
        <p:spPr bwMode="auto">
          <a:xfrm>
            <a:off x="4741751" y="563787"/>
            <a:ext cx="473191" cy="318723"/>
          </a:xfrm>
          <a:custGeom>
            <a:avLst/>
            <a:gdLst/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0" t="0" r="r" b="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B76C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983879" y="500042"/>
            <a:ext cx="303438" cy="382468"/>
            <a:chOff x="6715140" y="933436"/>
            <a:chExt cx="1139825" cy="14366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Freeform 62"/>
            <p:cNvSpPr>
              <a:spLocks/>
            </p:cNvSpPr>
            <p:nvPr/>
          </p:nvSpPr>
          <p:spPr bwMode="auto">
            <a:xfrm>
              <a:off x="6715140" y="1500174"/>
              <a:ext cx="1139825" cy="869950"/>
            </a:xfrm>
            <a:custGeom>
              <a:avLst/>
              <a:gdLst/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0" t="0" r="r" b="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6786578" y="933436"/>
              <a:ext cx="990600" cy="495300"/>
            </a:xfrm>
            <a:custGeom>
              <a:avLst/>
              <a:gdLst/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0" t="0" r="r" b="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83</Words>
  <Application>Microsoft Macintosh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 Black</vt:lpstr>
      <vt:lpstr>Calibri</vt:lpstr>
      <vt:lpstr>Chiller</vt:lpstr>
      <vt:lpstr>Heiti SC Light</vt:lpstr>
      <vt:lpstr>Impact</vt:lpstr>
      <vt:lpstr>Lantinghei SC Demibold</vt:lpstr>
      <vt:lpstr>Yuanti SC</vt:lpstr>
      <vt:lpstr>宋体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yingzi</dc:creator>
  <cp:lastModifiedBy>Microsoft Office 用户</cp:lastModifiedBy>
  <cp:revision>112</cp:revision>
  <dcterms:created xsi:type="dcterms:W3CDTF">2011-03-25T03:20:35Z</dcterms:created>
  <dcterms:modified xsi:type="dcterms:W3CDTF">2015-12-22T08:28:03Z</dcterms:modified>
</cp:coreProperties>
</file>