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64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aike.baidu.com/pic/Go%E8%AF%AD%E8%A8%80/3246011/0/647912d71bae5c8fa044df45?fr=lemma&amp;ct=sing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33D36-9568-4B43-BBEA-9D2FBADEE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Go-2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27E2B-2A4C-4D0C-A312-8F95D5ADE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季豪 </a:t>
            </a:r>
            <a:r>
              <a:rPr lang="en-US" altLang="zh-CN" dirty="0"/>
              <a:t>2018.6.5</a:t>
            </a:r>
            <a:endParaRPr lang="zh-CN" altLang="en-US" dirty="0"/>
          </a:p>
        </p:txBody>
      </p:sp>
      <p:pic>
        <p:nvPicPr>
          <p:cNvPr id="4" name="Picture 4" descr="https://timgsa.baidu.com/timg?image&amp;quality=80&amp;size=b9999_10000&amp;sec=1528101662815&amp;di=6dd191ff68c9353afd84fe9517342622&amp;imgtype=0&amp;src=http%3A%2F%2Fstatic.open-open.com%2Flib%2FuploadImg%2F20150302%2F20150302165415_953.png">
            <a:extLst>
              <a:ext uri="{FF2B5EF4-FFF2-40B4-BE49-F238E27FC236}">
                <a16:creationId xmlns:a16="http://schemas.microsoft.com/office/drawing/2014/main" id="{588C038C-B01B-40D3-8FA0-F46867C3B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128" y="1788454"/>
            <a:ext cx="2350604" cy="23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844E94-A0E7-4CB0-8109-E38D4EBC7152}"/>
              </a:ext>
            </a:extLst>
          </p:cNvPr>
          <p:cNvSpPr/>
          <p:nvPr/>
        </p:nvSpPr>
        <p:spPr>
          <a:xfrm>
            <a:off x="4535058" y="4742783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https://github.com/golang/go</a:t>
            </a:r>
          </a:p>
        </p:txBody>
      </p:sp>
    </p:spTree>
    <p:extLst>
      <p:ext uri="{BB962C8B-B14F-4D97-AF65-F5344CB8AC3E}">
        <p14:creationId xmlns:p14="http://schemas.microsoft.com/office/powerpoint/2010/main" val="280631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802A-3110-4E61-A14E-140282BD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变量（</a:t>
            </a:r>
            <a:r>
              <a:rPr lang="en-US" altLang="zh-CN" dirty="0"/>
              <a:t> variables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BEC3C-28D7-4EF1-8C60-018E06FA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var </a:t>
            </a:r>
            <a:r>
              <a:rPr lang="zh-CN" altLang="en-US" dirty="0"/>
              <a:t>语句用于声明一个变量列表，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跟函数的参数列表一样，类型在最后。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zh-CN" altLang="en-US" dirty="0"/>
              <a:t>语句可以出现在包或函数级别。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DDFE4F-DA7F-43CA-8D51-CA5E3E75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025" y="1467400"/>
            <a:ext cx="5542857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3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802A-3110-4E61-A14E-140282BD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变量的初始化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BEC3C-28D7-4EF1-8C60-018E06FA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变量声明可以包含初始值，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每个变量对应一个。</a:t>
            </a:r>
          </a:p>
          <a:p>
            <a:pPr marL="0" indent="0">
              <a:buNone/>
            </a:pPr>
            <a:r>
              <a:rPr lang="zh-CN" altLang="en-US" dirty="0"/>
              <a:t>如果初始化值已存在，则可以省略类型；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变量会从初始值中获得类型。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pt-BR" altLang="zh-CN" dirty="0"/>
              <a:t>var (</a:t>
            </a:r>
          </a:p>
          <a:p>
            <a:pPr marL="0" indent="0">
              <a:buNone/>
            </a:pPr>
            <a:r>
              <a:rPr lang="pt-BR" altLang="zh-CN" dirty="0"/>
              <a:t>	a        = 1</a:t>
            </a:r>
          </a:p>
          <a:p>
            <a:pPr marL="0" indent="0">
              <a:buNone/>
            </a:pPr>
            <a:r>
              <a:rPr lang="pt-BR" altLang="zh-CN" dirty="0"/>
              <a:t>	b uint64 = 3</a:t>
            </a:r>
          </a:p>
          <a:p>
            <a:pPr marL="0" indent="0">
              <a:buNone/>
            </a:pPr>
            <a:r>
              <a:rPr lang="pt-BR" altLang="zh-CN" dirty="0"/>
              <a:t>	e        = 3.14</a:t>
            </a:r>
          </a:p>
          <a:p>
            <a:pPr marL="0" indent="0">
              <a:buNone/>
            </a:pPr>
            <a:r>
              <a:rPr lang="pt-BR" altLang="zh-CN" dirty="0"/>
              <a:t>	d        = 4</a:t>
            </a:r>
          </a:p>
          <a:p>
            <a:pPr marL="0" indent="0">
              <a:buNone/>
            </a:pPr>
            <a:r>
              <a:rPr lang="pt-BR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FA4B87-F064-49FC-AF6A-2BAC8F73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539" y="990600"/>
            <a:ext cx="607619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2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0A80B-CF03-44B9-B369-CE81C288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短变量声明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2E31E-AEEC-4F2F-8A0B-EB85A78A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在函数中，简洁赋值语句 </a:t>
            </a:r>
            <a:r>
              <a:rPr lang="en-US" altLang="zh-CN" dirty="0"/>
              <a:t>:= </a:t>
            </a:r>
            <a:r>
              <a:rPr lang="zh-CN" altLang="en-US" dirty="0"/>
              <a:t>可在类型明确的地方代替 </a:t>
            </a:r>
            <a:r>
              <a:rPr lang="en-US" altLang="zh-CN" dirty="0"/>
              <a:t>var </a:t>
            </a:r>
            <a:r>
              <a:rPr lang="zh-CN" altLang="en-US" dirty="0"/>
              <a:t>声明。</a:t>
            </a:r>
          </a:p>
          <a:p>
            <a:pPr marL="0" indent="0">
              <a:buNone/>
            </a:pPr>
            <a:r>
              <a:rPr lang="zh-CN" altLang="en-US" dirty="0"/>
              <a:t>函数外的每个语句都必须以关键字开始（</a:t>
            </a:r>
            <a:r>
              <a:rPr lang="en-US" altLang="zh-CN" dirty="0"/>
              <a:t>var,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zh-CN" altLang="en-US" dirty="0"/>
              <a:t>等等），因此 </a:t>
            </a:r>
            <a:r>
              <a:rPr lang="en-US" altLang="zh-CN" dirty="0"/>
              <a:t>:= </a:t>
            </a:r>
            <a:r>
              <a:rPr lang="zh-CN" altLang="en-US" dirty="0"/>
              <a:t>结构不能在函数外使用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6B19DF-1F06-4BF3-9930-47F08BE0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24" y="3219905"/>
            <a:ext cx="4590476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2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3B5EC-835E-4873-867A-A8221F5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基本类型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EF02F-99BD-4E86-BB11-E1D84CF8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Go </a:t>
            </a:r>
            <a:r>
              <a:rPr lang="zh-CN" altLang="en-US" dirty="0"/>
              <a:t>的基本类型有</a:t>
            </a:r>
          </a:p>
          <a:p>
            <a:pPr marL="0" indent="0">
              <a:buNone/>
            </a:pPr>
            <a:r>
              <a:rPr lang="en-US" altLang="zh-CN" dirty="0"/>
              <a:t>bool string</a:t>
            </a:r>
          </a:p>
          <a:p>
            <a:pPr marL="0" indent="0">
              <a:buNone/>
            </a:pPr>
            <a:r>
              <a:rPr lang="en-US" altLang="zh-CN" dirty="0"/>
              <a:t>int  int8  int16  int32  int64</a:t>
            </a:r>
          </a:p>
          <a:p>
            <a:pPr marL="0" indent="0">
              <a:buNone/>
            </a:pPr>
            <a:r>
              <a:rPr lang="en-US" altLang="zh-CN" dirty="0" err="1"/>
              <a:t>uint</a:t>
            </a:r>
            <a:r>
              <a:rPr lang="en-US" altLang="zh-CN" dirty="0"/>
              <a:t> uint8 uint16 uint32 uint64 </a:t>
            </a:r>
            <a:r>
              <a:rPr lang="en-US" altLang="zh-CN" dirty="0" err="1"/>
              <a:t>uintptr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byte // uint8 </a:t>
            </a:r>
            <a:r>
              <a:rPr lang="zh-CN" altLang="en-US" dirty="0"/>
              <a:t>的别名</a:t>
            </a:r>
          </a:p>
          <a:p>
            <a:pPr marL="0" indent="0">
              <a:buNone/>
            </a:pPr>
            <a:r>
              <a:rPr lang="en-US" altLang="zh-CN" dirty="0"/>
              <a:t>rune // int32 </a:t>
            </a:r>
            <a:r>
              <a:rPr lang="zh-CN" altLang="en-US" dirty="0"/>
              <a:t>的别名  </a:t>
            </a:r>
            <a:r>
              <a:rPr lang="en-US" altLang="zh-CN" dirty="0"/>
              <a:t>// </a:t>
            </a:r>
            <a:r>
              <a:rPr lang="zh-CN" altLang="en-US" dirty="0"/>
              <a:t>表示一个 </a:t>
            </a:r>
            <a:r>
              <a:rPr lang="en-US" altLang="zh-CN" dirty="0"/>
              <a:t>Unicode </a:t>
            </a:r>
            <a:r>
              <a:rPr lang="zh-CN" altLang="en-US" dirty="0"/>
              <a:t>码点</a:t>
            </a:r>
          </a:p>
          <a:p>
            <a:pPr marL="0" indent="0">
              <a:buNone/>
            </a:pPr>
            <a:r>
              <a:rPr lang="en-US" altLang="zh-CN" dirty="0"/>
              <a:t>float32 float64</a:t>
            </a:r>
          </a:p>
          <a:p>
            <a:pPr marL="0" indent="0">
              <a:buNone/>
            </a:pPr>
            <a:r>
              <a:rPr lang="en-US" altLang="zh-CN" dirty="0"/>
              <a:t>complex64 complex128</a:t>
            </a:r>
          </a:p>
          <a:p>
            <a:pPr marL="0" indent="0">
              <a:buNone/>
            </a:pPr>
            <a:r>
              <a:rPr lang="zh-CN" altLang="en-US" dirty="0"/>
              <a:t>本例展示了几种类型的变量。 同导入语句一样，变量声明也可以“分组”成一个语法块。</a:t>
            </a:r>
          </a:p>
          <a:p>
            <a:pPr marL="0" indent="0">
              <a:buNone/>
            </a:pPr>
            <a:r>
              <a:rPr lang="en-US" altLang="zh-CN" dirty="0"/>
              <a:t>int, </a:t>
            </a:r>
            <a:r>
              <a:rPr lang="en-US" altLang="zh-CN" dirty="0" err="1"/>
              <a:t>uint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uintptr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32 </a:t>
            </a:r>
            <a:r>
              <a:rPr lang="zh-CN" altLang="en-US" dirty="0"/>
              <a:t>位系统上通常为 </a:t>
            </a:r>
            <a:r>
              <a:rPr lang="en-US" altLang="zh-CN" dirty="0"/>
              <a:t>32 </a:t>
            </a:r>
            <a:r>
              <a:rPr lang="zh-CN" altLang="en-US" dirty="0"/>
              <a:t>位宽，在 </a:t>
            </a:r>
            <a:r>
              <a:rPr lang="en-US" altLang="zh-CN" dirty="0"/>
              <a:t>64 </a:t>
            </a:r>
            <a:r>
              <a:rPr lang="zh-CN" altLang="en-US" dirty="0"/>
              <a:t>位系统上则为 </a:t>
            </a:r>
            <a:r>
              <a:rPr lang="en-US" altLang="zh-CN" dirty="0"/>
              <a:t>64 </a:t>
            </a:r>
            <a:r>
              <a:rPr lang="zh-CN" altLang="en-US" dirty="0"/>
              <a:t>位宽。 当你需要一个整数值时应使用 </a:t>
            </a:r>
            <a:r>
              <a:rPr lang="en-US" altLang="zh-CN" dirty="0"/>
              <a:t>int </a:t>
            </a:r>
            <a:r>
              <a:rPr lang="zh-CN" altLang="en-US" dirty="0"/>
              <a:t>类型，除非你有特殊的理由使用固定大小或无符号的整数类型。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C29C60-BDB5-4127-B9F6-DDCD6326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181" y="0"/>
            <a:ext cx="5004390" cy="49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6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B705F-7AE7-4644-B879-5F5CAA60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零值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65EEA2-7429-41FA-A038-1333FB3AE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没有明确初始值的变量声明会被赋予它们的 零值。</a:t>
            </a:r>
          </a:p>
          <a:p>
            <a:pPr marL="0" indent="0">
              <a:buNone/>
            </a:pPr>
            <a:r>
              <a:rPr lang="zh-CN" altLang="en-US" dirty="0"/>
              <a:t>零值是：</a:t>
            </a:r>
          </a:p>
          <a:p>
            <a:pPr marL="0" indent="0">
              <a:buNone/>
            </a:pPr>
            <a:r>
              <a:rPr lang="zh-CN" altLang="en-US" dirty="0"/>
              <a:t>数值类型为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zh-CN" altLang="en-US" dirty="0"/>
              <a:t>布尔类型为 </a:t>
            </a:r>
            <a:r>
              <a:rPr lang="en-US" altLang="zh-CN" dirty="0"/>
              <a:t>false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zh-CN" altLang="en-US" dirty="0"/>
              <a:t>字符串为 </a:t>
            </a:r>
            <a:r>
              <a:rPr lang="en-US" altLang="zh-CN" dirty="0"/>
              <a:t>""</a:t>
            </a:r>
            <a:r>
              <a:rPr lang="zh-CN" altLang="en-US" dirty="0"/>
              <a:t>（空字符串）。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6616E9-2553-4DF6-85D9-CCA23A7C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31" y="2805348"/>
            <a:ext cx="5104762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8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3103A-FC39-4AE3-8BFF-4183C7EA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</a:t>
            </a:r>
            <a:r>
              <a:rPr lang="zh-CN" altLang="en-US" dirty="0"/>
              <a:t>类型转换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37988-9772-4A5C-9896-506BDDF3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表达式 </a:t>
            </a:r>
            <a:r>
              <a:rPr lang="en-US" altLang="zh-CN" dirty="0"/>
              <a:t>T(v) </a:t>
            </a:r>
            <a:r>
              <a:rPr lang="zh-CN" altLang="en-US" dirty="0"/>
              <a:t>将值 </a:t>
            </a:r>
            <a:r>
              <a:rPr lang="en-US" altLang="zh-CN" dirty="0"/>
              <a:t>v </a:t>
            </a:r>
            <a:r>
              <a:rPr lang="zh-CN" altLang="en-US" dirty="0"/>
              <a:t>转换为类型 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一些关于数值的转换：</a:t>
            </a:r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i</a:t>
            </a:r>
            <a:r>
              <a:rPr lang="en-US" altLang="zh-CN" dirty="0"/>
              <a:t> int = 42</a:t>
            </a:r>
          </a:p>
          <a:p>
            <a:pPr marL="0" indent="0">
              <a:buNone/>
            </a:pPr>
            <a:r>
              <a:rPr lang="en-US" altLang="zh-CN" dirty="0"/>
              <a:t>var f float64 = float64(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var u </a:t>
            </a:r>
            <a:r>
              <a:rPr lang="en-US" altLang="zh-CN" dirty="0" err="1"/>
              <a:t>uint</a:t>
            </a:r>
            <a:r>
              <a:rPr lang="en-US" altLang="zh-CN" dirty="0"/>
              <a:t> = </a:t>
            </a:r>
            <a:r>
              <a:rPr lang="en-US" altLang="zh-CN" dirty="0" err="1"/>
              <a:t>uint</a:t>
            </a:r>
            <a:r>
              <a:rPr lang="en-US" altLang="zh-CN" dirty="0"/>
              <a:t>(f)</a:t>
            </a:r>
          </a:p>
          <a:p>
            <a:pPr marL="0" indent="0">
              <a:buNone/>
            </a:pPr>
            <a:r>
              <a:rPr lang="zh-CN" altLang="en-US" dirty="0"/>
              <a:t>或者，更加简单的形式：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:= 42</a:t>
            </a:r>
          </a:p>
          <a:p>
            <a:pPr marL="0" indent="0">
              <a:buNone/>
            </a:pPr>
            <a:r>
              <a:rPr lang="en-US" altLang="zh-CN" dirty="0"/>
              <a:t>f := float64(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u := </a:t>
            </a:r>
            <a:r>
              <a:rPr lang="en-US" altLang="zh-CN" dirty="0" err="1"/>
              <a:t>uint</a:t>
            </a:r>
            <a:r>
              <a:rPr lang="en-US" altLang="zh-CN" dirty="0"/>
              <a:t>(f)</a:t>
            </a:r>
          </a:p>
          <a:p>
            <a:pPr marL="0" indent="0">
              <a:buNone/>
            </a:pPr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不同的是，</a:t>
            </a:r>
            <a:r>
              <a:rPr lang="en-US" altLang="zh-CN" dirty="0"/>
              <a:t>Go </a:t>
            </a:r>
            <a:r>
              <a:rPr lang="zh-CN" altLang="en-US" dirty="0"/>
              <a:t>在不同类型的项之间赋值时需要显式转换。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506A3A-DFEE-436E-A387-E64ABFEF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1078908"/>
            <a:ext cx="4723809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6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3227-AA8E-45E1-9728-3AA27CB4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</a:t>
            </a:r>
            <a:r>
              <a:rPr lang="zh-CN" altLang="en-US" dirty="0"/>
              <a:t>类型推导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7A183-D530-4B38-BDC4-10F7F606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在声明一个变量而不指定其类型时（即使用不带类型的 </a:t>
            </a:r>
            <a:r>
              <a:rPr lang="en-US" altLang="zh-CN" dirty="0"/>
              <a:t>:= </a:t>
            </a:r>
            <a:r>
              <a:rPr lang="zh-CN" altLang="en-US" dirty="0"/>
              <a:t>语法或 </a:t>
            </a:r>
            <a:r>
              <a:rPr lang="en-US" altLang="zh-CN" dirty="0"/>
              <a:t>var = </a:t>
            </a:r>
            <a:r>
              <a:rPr lang="zh-CN" altLang="en-US" dirty="0"/>
              <a:t>表达式语法），变量的类型由右值推导得出。</a:t>
            </a:r>
          </a:p>
          <a:p>
            <a:pPr marL="0" indent="0">
              <a:buNone/>
            </a:pPr>
            <a:r>
              <a:rPr lang="zh-CN" altLang="en-US" dirty="0"/>
              <a:t>当右值声明了类型时，新变量的类型与其相同：</a:t>
            </a:r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i</a:t>
            </a:r>
            <a:r>
              <a:rPr lang="en-US" altLang="zh-CN" dirty="0"/>
              <a:t> int</a:t>
            </a:r>
          </a:p>
          <a:p>
            <a:pPr marL="0" indent="0">
              <a:buNone/>
            </a:pPr>
            <a:r>
              <a:rPr lang="en-US" altLang="zh-CN" dirty="0"/>
              <a:t>j := </a:t>
            </a:r>
            <a:r>
              <a:rPr lang="en-US" altLang="zh-CN" dirty="0" err="1"/>
              <a:t>i</a:t>
            </a:r>
            <a:r>
              <a:rPr lang="en-US" altLang="zh-CN" dirty="0"/>
              <a:t> // j </a:t>
            </a:r>
            <a:r>
              <a:rPr lang="zh-CN" altLang="en-US" dirty="0"/>
              <a:t>也是一个 </a:t>
            </a:r>
            <a:r>
              <a:rPr lang="en-US" altLang="zh-CN" dirty="0"/>
              <a:t>int</a:t>
            </a:r>
          </a:p>
          <a:p>
            <a:pPr marL="0" indent="0">
              <a:buNone/>
            </a:pPr>
            <a:r>
              <a:rPr lang="zh-CN" altLang="en-US" dirty="0"/>
              <a:t>不过当右边包含未指明类型的数值常量时，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新变量的类型就可能是 </a:t>
            </a:r>
            <a:r>
              <a:rPr lang="en-US" altLang="zh-CN" dirty="0"/>
              <a:t>int, float64 </a:t>
            </a:r>
            <a:r>
              <a:rPr lang="zh-CN" altLang="en-US" dirty="0"/>
              <a:t>或 </a:t>
            </a:r>
            <a:r>
              <a:rPr lang="en-US" altLang="zh-CN" dirty="0"/>
              <a:t>complex128 </a:t>
            </a:r>
            <a:r>
              <a:rPr lang="zh-CN" altLang="en-US" dirty="0"/>
              <a:t>了，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这取决于常量的精度：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:= 42           // int</a:t>
            </a:r>
          </a:p>
          <a:p>
            <a:pPr marL="0" indent="0">
              <a:buNone/>
            </a:pPr>
            <a:r>
              <a:rPr lang="en-US" altLang="zh-CN" dirty="0"/>
              <a:t>f := 3.142        // float64</a:t>
            </a:r>
          </a:p>
          <a:p>
            <a:pPr marL="0" indent="0">
              <a:buNone/>
            </a:pPr>
            <a:r>
              <a:rPr lang="en-US" altLang="zh-CN" dirty="0"/>
              <a:t>g := 0.867 + 0.5i // complex128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B1BB1-DB62-498F-89B5-158762A0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2" y="3067253"/>
            <a:ext cx="480952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B55D7-84E0-47D8-84E3-5A2000D0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</a:t>
            </a:r>
            <a:r>
              <a:rPr lang="zh-CN" altLang="en-US" dirty="0"/>
              <a:t>常量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63712-F95B-4AD7-AF0F-CD0AE8E6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常量的声明与变量类似，只不过是使用 </a:t>
            </a:r>
            <a:r>
              <a:rPr lang="en-US" altLang="zh-CN" dirty="0"/>
              <a:t>const </a:t>
            </a:r>
            <a:r>
              <a:rPr lang="zh-CN" altLang="en-US" dirty="0"/>
              <a:t>关键字。</a:t>
            </a:r>
          </a:p>
          <a:p>
            <a:pPr marL="0" indent="0">
              <a:buNone/>
            </a:pPr>
            <a:r>
              <a:rPr lang="zh-CN" altLang="en-US" dirty="0"/>
              <a:t>常量可以是字符、字符串、布尔值或数值。</a:t>
            </a:r>
          </a:p>
          <a:p>
            <a:pPr marL="0" indent="0">
              <a:buNone/>
            </a:pPr>
            <a:r>
              <a:rPr lang="zh-CN" altLang="en-US" dirty="0"/>
              <a:t>常量不能用 </a:t>
            </a:r>
            <a:r>
              <a:rPr lang="en-US" altLang="zh-CN" dirty="0"/>
              <a:t>:= </a:t>
            </a:r>
            <a:r>
              <a:rPr lang="zh-CN" altLang="en-US" dirty="0"/>
              <a:t>语法声明。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AF591F-A8BB-4E18-BFBD-18F79E45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131" y="1343629"/>
            <a:ext cx="3914286" cy="4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altLang="en-US" dirty="0">
                <a:solidFill>
                  <a:schemeClr val="tx1"/>
                </a:solidFill>
              </a:rPr>
              <a:t>包、变量和函数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二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流程控制语句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更多类型</a:t>
            </a:r>
          </a:p>
        </p:txBody>
      </p:sp>
    </p:spTree>
    <p:extLst>
      <p:ext uri="{BB962C8B-B14F-4D97-AF65-F5344CB8AC3E}">
        <p14:creationId xmlns:p14="http://schemas.microsoft.com/office/powerpoint/2010/main" val="175126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5E9F7-8170-45E5-BEAC-A7C07935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1.for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23376-8AC4-4BCD-AD68-B75E2629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Go </a:t>
            </a:r>
            <a:r>
              <a:rPr lang="zh-CN" altLang="en-US" dirty="0"/>
              <a:t>只有一种循环结构：</a:t>
            </a:r>
            <a:r>
              <a:rPr lang="en-US" altLang="zh-CN" dirty="0"/>
              <a:t>for </a:t>
            </a:r>
            <a:r>
              <a:rPr lang="zh-CN" altLang="en-US" dirty="0"/>
              <a:t>循环。</a:t>
            </a:r>
          </a:p>
          <a:p>
            <a:pPr marL="0" indent="0">
              <a:buNone/>
            </a:pPr>
            <a:r>
              <a:rPr lang="zh-CN" altLang="en-US" dirty="0"/>
              <a:t>基本的 </a:t>
            </a:r>
            <a:r>
              <a:rPr lang="en-US" altLang="zh-CN" dirty="0"/>
              <a:t>for </a:t>
            </a:r>
            <a:r>
              <a:rPr lang="zh-CN" altLang="en-US" dirty="0"/>
              <a:t>循环由三部分组成，它们用分号隔开：</a:t>
            </a:r>
          </a:p>
          <a:p>
            <a:pPr marL="0" indent="0">
              <a:buNone/>
            </a:pPr>
            <a:r>
              <a:rPr lang="zh-CN" altLang="en-US" dirty="0"/>
              <a:t>初始化语句：在第一次迭代前执行</a:t>
            </a:r>
          </a:p>
          <a:p>
            <a:pPr marL="0" indent="0">
              <a:buNone/>
            </a:pPr>
            <a:r>
              <a:rPr lang="zh-CN" altLang="en-US" dirty="0"/>
              <a:t>条件表达式：在每次迭代前求值</a:t>
            </a:r>
          </a:p>
          <a:p>
            <a:pPr marL="0" indent="0">
              <a:buNone/>
            </a:pPr>
            <a:r>
              <a:rPr lang="zh-CN" altLang="en-US" dirty="0"/>
              <a:t>后置语句：在每次迭代的结尾执行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（初始化语句和后置语句是可选的）</a:t>
            </a:r>
          </a:p>
          <a:p>
            <a:pPr marL="0" indent="0">
              <a:buNone/>
            </a:pPr>
            <a:r>
              <a:rPr lang="zh-CN" altLang="en-US" dirty="0"/>
              <a:t>初始化语句通常为一句短变量声明，该变量声明仅在 </a:t>
            </a:r>
            <a:r>
              <a:rPr lang="en-US" altLang="zh-CN" dirty="0"/>
              <a:t>for </a:t>
            </a:r>
            <a:r>
              <a:rPr lang="zh-CN" altLang="en-US" dirty="0"/>
              <a:t>语句的作用域中可见。</a:t>
            </a:r>
          </a:p>
          <a:p>
            <a:pPr marL="0" indent="0">
              <a:buNone/>
            </a:pPr>
            <a:r>
              <a:rPr lang="zh-CN" altLang="en-US" dirty="0"/>
              <a:t>一旦条件表达式的布尔值为 </a:t>
            </a:r>
            <a:r>
              <a:rPr lang="en-US" altLang="zh-CN" dirty="0"/>
              <a:t>false</a:t>
            </a:r>
            <a:r>
              <a:rPr lang="zh-CN" altLang="en-US" dirty="0"/>
              <a:t>，循环迭代就会终止。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注意：和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JavaScript </a:t>
            </a:r>
            <a:r>
              <a:rPr lang="zh-CN" altLang="en-US" dirty="0"/>
              <a:t>之类的语言不同，</a:t>
            </a:r>
            <a:r>
              <a:rPr lang="en-US" altLang="zh-CN" dirty="0"/>
              <a:t>Go </a:t>
            </a:r>
            <a:r>
              <a:rPr lang="zh-CN" altLang="en-US" dirty="0"/>
              <a:t>的 </a:t>
            </a:r>
            <a:r>
              <a:rPr lang="en-US" altLang="zh-CN" dirty="0"/>
              <a:t>for </a:t>
            </a:r>
            <a:r>
              <a:rPr lang="zh-CN" altLang="en-US" dirty="0"/>
              <a:t>语句后面没有小括号，大括号 </a:t>
            </a:r>
            <a:r>
              <a:rPr lang="en-US" altLang="zh-CN" dirty="0"/>
              <a:t>{ } </a:t>
            </a:r>
            <a:r>
              <a:rPr lang="zh-CN" altLang="en-US" dirty="0"/>
              <a:t>则是必须的。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8CF93-4105-499D-A147-757291F2C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143" y="0"/>
            <a:ext cx="3542857" cy="38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D19486-A617-4DFF-8748-AD2312F3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88" y="79005"/>
            <a:ext cx="2771429" cy="23619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F9E49F-9B07-4E55-B67C-32B47AB8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109" y="685800"/>
            <a:ext cx="3457143" cy="38380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7432BA-B761-4B0C-BA09-673CB0727029}"/>
              </a:ext>
            </a:extLst>
          </p:cNvPr>
          <p:cNvSpPr/>
          <p:nvPr/>
        </p:nvSpPr>
        <p:spPr>
          <a:xfrm>
            <a:off x="7313548" y="4523895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for 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是 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Go 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中的 “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while”</a:t>
            </a:r>
            <a:endParaRPr lang="en-US" altLang="zh-CN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4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包、变量和函数</a:t>
            </a:r>
            <a:endParaRPr lang="en-US" altLang="zh-CN" dirty="0"/>
          </a:p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流程控制语句</a:t>
            </a:r>
            <a:endParaRPr lang="en-US" altLang="zh-CN" dirty="0"/>
          </a:p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更多类型</a:t>
            </a:r>
          </a:p>
        </p:txBody>
      </p:sp>
    </p:spTree>
    <p:extLst>
      <p:ext uri="{BB962C8B-B14F-4D97-AF65-F5344CB8AC3E}">
        <p14:creationId xmlns:p14="http://schemas.microsoft.com/office/powerpoint/2010/main" val="9071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38C16-2CE1-4856-A784-8E898690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2.if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2EA80-4941-41C8-939C-28D64711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Go </a:t>
            </a:r>
            <a:r>
              <a:rPr lang="zh-CN" altLang="en-US" dirty="0"/>
              <a:t>的 </a:t>
            </a:r>
            <a:r>
              <a:rPr lang="en-US" altLang="zh-CN" dirty="0"/>
              <a:t>if </a:t>
            </a:r>
            <a:r>
              <a:rPr lang="zh-CN" altLang="en-US" dirty="0"/>
              <a:t>语句与 </a:t>
            </a:r>
            <a:r>
              <a:rPr lang="en-US" altLang="zh-CN" dirty="0"/>
              <a:t>for </a:t>
            </a:r>
            <a:r>
              <a:rPr lang="zh-CN" altLang="en-US" dirty="0"/>
              <a:t>循环类似，表达式外无需小括号 </a:t>
            </a:r>
            <a:r>
              <a:rPr lang="en-US" altLang="zh-CN" dirty="0"/>
              <a:t>( ) 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而大括号 </a:t>
            </a:r>
            <a:r>
              <a:rPr lang="en-US" altLang="zh-CN" dirty="0"/>
              <a:t>{ } </a:t>
            </a:r>
            <a:r>
              <a:rPr lang="zh-CN" altLang="en-US" dirty="0"/>
              <a:t>则是必须的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 </a:t>
            </a:r>
            <a:r>
              <a:rPr lang="en-US" altLang="zh-CN" dirty="0"/>
              <a:t>for </a:t>
            </a:r>
            <a:r>
              <a:rPr lang="zh-CN" altLang="en-US" dirty="0"/>
              <a:t>一样， </a:t>
            </a:r>
            <a:r>
              <a:rPr lang="en-US" altLang="zh-CN" dirty="0"/>
              <a:t>if </a:t>
            </a:r>
            <a:r>
              <a:rPr lang="zh-CN" altLang="en-US" dirty="0"/>
              <a:t>语句可以在条件表达式前执行一个简单语句。</a:t>
            </a:r>
          </a:p>
          <a:p>
            <a:pPr marL="0" indent="0">
              <a:buNone/>
            </a:pPr>
            <a:r>
              <a:rPr lang="zh-CN" altLang="en-US" dirty="0"/>
              <a:t>该语句声明的变量作用域仅在 </a:t>
            </a:r>
            <a:r>
              <a:rPr lang="en-US" altLang="zh-CN" dirty="0"/>
              <a:t>if </a:t>
            </a:r>
            <a:r>
              <a:rPr lang="zh-CN" altLang="en-US" dirty="0"/>
              <a:t>之内。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6BD16A-CFFC-4948-9D08-1DB86C5A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191" y="0"/>
            <a:ext cx="3923809" cy="47238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D28D6C-13A6-4335-B1DA-B397935F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97" y="1029343"/>
            <a:ext cx="3885714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41415-BE6F-4BD5-B230-2D0277A4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6CF53-37AD-415F-871E-5DE39FB0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if </a:t>
            </a:r>
            <a:r>
              <a:rPr lang="zh-CN" altLang="en-US" dirty="0"/>
              <a:t>的简短语句中声明的变量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可以在对应的 </a:t>
            </a:r>
            <a:r>
              <a:rPr lang="en-US" altLang="zh-CN" dirty="0"/>
              <a:t>else </a:t>
            </a:r>
            <a:r>
              <a:rPr lang="zh-CN" altLang="en-US" dirty="0"/>
              <a:t>块中使用。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8D3DC5-9BC4-4C05-9A07-D0CEE557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741" y="338524"/>
            <a:ext cx="4304762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1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610E2-BF7F-4A5C-95EC-138C1C8A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4.switch</a:t>
            </a:r>
            <a:r>
              <a:rPr lang="zh-CN" altLang="en-US" dirty="0"/>
              <a:t>和</a:t>
            </a:r>
            <a:r>
              <a:rPr lang="en-US" altLang="zh-CN" dirty="0"/>
              <a:t>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1AE7A-C472-47A7-9AA5-B1EDD810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switch </a:t>
            </a:r>
            <a:r>
              <a:rPr lang="zh-CN" altLang="en-US" dirty="0"/>
              <a:t>是编写一连串 </a:t>
            </a:r>
            <a:r>
              <a:rPr lang="en-US" altLang="zh-CN" dirty="0"/>
              <a:t>if - else </a:t>
            </a:r>
            <a:r>
              <a:rPr lang="zh-CN" altLang="en-US" dirty="0"/>
              <a:t>语句的简便方法。它运行第一个值等于条件表达式的 </a:t>
            </a:r>
            <a:r>
              <a:rPr lang="en-US" altLang="zh-CN" dirty="0"/>
              <a:t>case </a:t>
            </a:r>
            <a:r>
              <a:rPr lang="zh-CN" altLang="en-US" dirty="0"/>
              <a:t>语句。</a:t>
            </a:r>
          </a:p>
          <a:p>
            <a:pPr marL="0" indent="0">
              <a:buNone/>
            </a:pPr>
            <a:r>
              <a:rPr lang="en-US" altLang="zh-CN" dirty="0"/>
              <a:t>Go </a:t>
            </a:r>
            <a:r>
              <a:rPr lang="zh-CN" altLang="en-US" dirty="0"/>
              <a:t>的 </a:t>
            </a:r>
            <a:r>
              <a:rPr lang="en-US" altLang="zh-CN" dirty="0"/>
              <a:t>switch </a:t>
            </a:r>
            <a:r>
              <a:rPr lang="zh-CN" altLang="en-US" dirty="0"/>
              <a:t>语句类似于 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PHP </a:t>
            </a:r>
            <a:r>
              <a:rPr lang="zh-CN" altLang="en-US" dirty="0"/>
              <a:t>中的，不过 </a:t>
            </a:r>
            <a:r>
              <a:rPr lang="en-US" altLang="zh-CN" dirty="0"/>
              <a:t>Go </a:t>
            </a:r>
            <a:r>
              <a:rPr lang="zh-CN" altLang="en-US" dirty="0"/>
              <a:t>只运行选定的 </a:t>
            </a:r>
            <a:r>
              <a:rPr lang="en-US" altLang="zh-CN" dirty="0"/>
              <a:t>case</a:t>
            </a:r>
            <a:r>
              <a:rPr lang="zh-CN" altLang="en-US" dirty="0"/>
              <a:t>，而非之后所有的 </a:t>
            </a:r>
            <a:r>
              <a:rPr lang="en-US" altLang="zh-CN" dirty="0"/>
              <a:t>case</a:t>
            </a:r>
            <a:r>
              <a:rPr lang="zh-CN" altLang="en-US" dirty="0"/>
              <a:t>。 实际上，</a:t>
            </a:r>
            <a:r>
              <a:rPr lang="en-US" altLang="zh-CN" dirty="0"/>
              <a:t>Go </a:t>
            </a:r>
            <a:r>
              <a:rPr lang="zh-CN" altLang="en-US" dirty="0"/>
              <a:t>自动提供了在这些语言中每个 </a:t>
            </a:r>
            <a:r>
              <a:rPr lang="en-US" altLang="zh-CN" dirty="0"/>
              <a:t>case </a:t>
            </a:r>
            <a:r>
              <a:rPr lang="zh-CN" altLang="en-US" dirty="0"/>
              <a:t>后面所需的 </a:t>
            </a:r>
            <a:r>
              <a:rPr lang="en-US" altLang="zh-CN" dirty="0"/>
              <a:t>break </a:t>
            </a:r>
            <a:r>
              <a:rPr lang="zh-CN" altLang="en-US" dirty="0"/>
              <a:t>语句。 除非以 </a:t>
            </a:r>
            <a:r>
              <a:rPr lang="en-US" altLang="zh-CN" dirty="0" err="1"/>
              <a:t>fallthrough</a:t>
            </a:r>
            <a:r>
              <a:rPr lang="en-US" altLang="zh-CN" dirty="0"/>
              <a:t> </a:t>
            </a:r>
            <a:r>
              <a:rPr lang="zh-CN" altLang="en-US" dirty="0"/>
              <a:t>语句结束，否则分支会自动终止。 </a:t>
            </a:r>
            <a:r>
              <a:rPr lang="en-US" altLang="zh-CN" dirty="0"/>
              <a:t>Go </a:t>
            </a:r>
            <a:r>
              <a:rPr lang="zh-CN" altLang="en-US" dirty="0"/>
              <a:t>的另一点重要的不同在于 </a:t>
            </a:r>
            <a:r>
              <a:rPr lang="en-US" altLang="zh-CN" dirty="0"/>
              <a:t>switch </a:t>
            </a:r>
            <a:r>
              <a:rPr lang="zh-CN" altLang="en-US" dirty="0"/>
              <a:t>的 </a:t>
            </a:r>
            <a:r>
              <a:rPr lang="en-US" altLang="zh-CN" dirty="0"/>
              <a:t>case </a:t>
            </a:r>
            <a:r>
              <a:rPr lang="zh-CN" altLang="en-US" dirty="0"/>
              <a:t>无需为常量，且取值不必为整数。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switch </a:t>
            </a:r>
            <a:r>
              <a:rPr lang="zh-CN" altLang="en-US" dirty="0"/>
              <a:t>的 </a:t>
            </a:r>
            <a:r>
              <a:rPr lang="en-US" altLang="zh-CN" dirty="0"/>
              <a:t>case </a:t>
            </a:r>
            <a:r>
              <a:rPr lang="zh-CN" altLang="en-US" dirty="0"/>
              <a:t>语句从上到下顺次执行，直到匹配成功时停止。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792EE0-DB4E-4ED4-B1E0-137DB9F2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38" y="824238"/>
            <a:ext cx="3904762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8B5E6-909B-499E-BBA1-380F0413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5.defer</a:t>
            </a:r>
            <a:r>
              <a:rPr lang="zh-CN" altLang="en-US" dirty="0"/>
              <a:t>和</a:t>
            </a:r>
            <a:r>
              <a:rPr lang="en-US" altLang="zh-CN" dirty="0"/>
              <a:t>defer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73DC8-8DD0-41B9-863C-1572286E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defer </a:t>
            </a:r>
            <a:r>
              <a:rPr lang="zh-CN" altLang="en-US" dirty="0"/>
              <a:t>语句会将函数推迟到外层函数返回之后执行。</a:t>
            </a:r>
          </a:p>
          <a:p>
            <a:pPr marL="0" indent="0">
              <a:buNone/>
            </a:pPr>
            <a:r>
              <a:rPr lang="zh-CN" altLang="en-US" dirty="0"/>
              <a:t>推迟调用的函数其参数会立即求值，但直到外层函数返回前该函数都不会被调用。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推迟的函数调用会被压入一个栈中。当外层函数返回时，被推迟的函数会按照后进先出的顺序调用。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497E9-EF6D-4425-8AFC-34DA0B95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40" y="2745216"/>
            <a:ext cx="3447619" cy="3723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63860E-A76D-41C3-8ED1-E6A18CC8D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48" y="271857"/>
            <a:ext cx="3780952" cy="6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altLang="en-US" dirty="0">
                <a:solidFill>
                  <a:schemeClr val="tx1"/>
                </a:solidFill>
              </a:rPr>
              <a:t>包、变量和函数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流程控制语句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三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更多类型</a:t>
            </a:r>
          </a:p>
        </p:txBody>
      </p:sp>
    </p:spTree>
    <p:extLst>
      <p:ext uri="{BB962C8B-B14F-4D97-AF65-F5344CB8AC3E}">
        <p14:creationId xmlns:p14="http://schemas.microsoft.com/office/powerpoint/2010/main" val="718113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D560D-04F6-40FF-8088-765E5547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5779E-5DFB-4226-B9BB-46AF8A296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Go </a:t>
            </a:r>
            <a:r>
              <a:rPr lang="zh-CN" altLang="en-US" dirty="0"/>
              <a:t>拥有指针。指针保存了值的内存地址。</a:t>
            </a:r>
          </a:p>
          <a:p>
            <a:pPr marL="0" indent="0">
              <a:buNone/>
            </a:pPr>
            <a:r>
              <a:rPr lang="zh-CN" altLang="en-US" dirty="0"/>
              <a:t>类型 *</a:t>
            </a:r>
            <a:r>
              <a:rPr lang="en-US" altLang="zh-CN" dirty="0"/>
              <a:t>T </a:t>
            </a:r>
            <a:r>
              <a:rPr lang="zh-CN" altLang="en-US" dirty="0"/>
              <a:t>是指向 </a:t>
            </a:r>
            <a:r>
              <a:rPr lang="en-US" altLang="zh-CN" dirty="0"/>
              <a:t>T </a:t>
            </a:r>
            <a:r>
              <a:rPr lang="zh-CN" altLang="en-US" dirty="0"/>
              <a:t>类型值的指针。其零值为 </a:t>
            </a:r>
            <a:r>
              <a:rPr lang="en-US" altLang="zh-CN" dirty="0"/>
              <a:t>nil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var p *int</a:t>
            </a:r>
          </a:p>
          <a:p>
            <a:pPr marL="0" indent="0">
              <a:buNone/>
            </a:pPr>
            <a:r>
              <a:rPr lang="en-US" altLang="zh-CN" dirty="0"/>
              <a:t>&amp; </a:t>
            </a:r>
            <a:r>
              <a:rPr lang="zh-CN" altLang="en-US" dirty="0"/>
              <a:t>操作符会生成一个指向其操作数的指针。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:= 42</a:t>
            </a:r>
          </a:p>
          <a:p>
            <a:pPr marL="0" indent="0">
              <a:buNone/>
            </a:pPr>
            <a:r>
              <a:rPr lang="en-US" altLang="zh-CN" dirty="0"/>
              <a:t>p = &amp;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 </a:t>
            </a:r>
            <a:r>
              <a:rPr lang="zh-CN" altLang="en-US" dirty="0"/>
              <a:t>操作符表示指针指向的底层值。</a:t>
            </a:r>
          </a:p>
          <a:p>
            <a:pPr marL="0" indent="0">
              <a:buNone/>
            </a:pPr>
            <a:r>
              <a:rPr lang="en-US" altLang="zh-CN" dirty="0" err="1"/>
              <a:t>fmt.Println</a:t>
            </a:r>
            <a:r>
              <a:rPr lang="en-US" altLang="zh-CN" dirty="0"/>
              <a:t>(*p) // </a:t>
            </a:r>
            <a:r>
              <a:rPr lang="zh-CN" altLang="en-US" dirty="0"/>
              <a:t>通过指针 </a:t>
            </a:r>
            <a:r>
              <a:rPr lang="en-US" altLang="zh-CN" dirty="0"/>
              <a:t>p </a:t>
            </a:r>
            <a:r>
              <a:rPr lang="zh-CN" altLang="en-US" dirty="0"/>
              <a:t>读取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*p = 21         // </a:t>
            </a:r>
            <a:r>
              <a:rPr lang="zh-CN" altLang="en-US" dirty="0"/>
              <a:t>通过指针 </a:t>
            </a:r>
            <a:r>
              <a:rPr lang="en-US" altLang="zh-CN" dirty="0"/>
              <a:t>p </a:t>
            </a:r>
            <a:r>
              <a:rPr lang="zh-CN" altLang="en-US" dirty="0"/>
              <a:t>设置 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这也就是通常所说的“间接引用”或“重定向”。</a:t>
            </a:r>
          </a:p>
          <a:p>
            <a:pPr marL="0" indent="0">
              <a:buNone/>
            </a:pPr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不同，</a:t>
            </a:r>
            <a:r>
              <a:rPr lang="en-US" altLang="zh-CN" dirty="0"/>
              <a:t>Go </a:t>
            </a:r>
            <a:r>
              <a:rPr lang="zh-CN" altLang="en-US" dirty="0"/>
              <a:t>没有指针运算。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EC3F0-6ECD-488B-823D-BF8A8D10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72" y="990600"/>
            <a:ext cx="4609524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17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A9281-6BF6-4673-94EE-EFDC9D7C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结构体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B04E5-A120-43AC-B007-4B63638A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444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一个结构体（</a:t>
            </a:r>
            <a:r>
              <a:rPr lang="en-US" altLang="zh-CN" dirty="0"/>
              <a:t>struct</a:t>
            </a:r>
            <a:r>
              <a:rPr lang="zh-CN" altLang="en-US" dirty="0"/>
              <a:t>）就是一个字段的集合。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结构体字段使用点号来访问。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结构体字段可以通过结构体指针来访问。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如果我们有一个指向结构体的指针 </a:t>
            </a:r>
            <a:r>
              <a:rPr lang="en-US" altLang="zh-CN" dirty="0"/>
              <a:t>p</a:t>
            </a:r>
            <a:r>
              <a:rPr lang="zh-CN" altLang="en-US" dirty="0"/>
              <a:t>，那么可以通过 </a:t>
            </a:r>
            <a:r>
              <a:rPr lang="en-US" altLang="zh-CN" dirty="0"/>
              <a:t>(*p).X </a:t>
            </a:r>
            <a:r>
              <a:rPr lang="zh-CN" altLang="en-US" dirty="0"/>
              <a:t>来访问其字段 </a:t>
            </a:r>
            <a:r>
              <a:rPr lang="en-US" altLang="zh-CN" dirty="0"/>
              <a:t>X</a:t>
            </a:r>
            <a:r>
              <a:rPr lang="zh-CN" altLang="en-US" dirty="0"/>
              <a:t>。不过这么写太啰嗦了，所以语言也允许我们使用隐式间接引用，直接写 </a:t>
            </a:r>
            <a:r>
              <a:rPr lang="en-US" altLang="zh-CN" dirty="0" err="1"/>
              <a:t>p.X</a:t>
            </a:r>
            <a:r>
              <a:rPr lang="en-US" altLang="zh-CN" dirty="0"/>
              <a:t> </a:t>
            </a:r>
            <a:r>
              <a:rPr lang="zh-CN" altLang="en-US" dirty="0"/>
              <a:t>就可以。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31A8F0-883A-4A22-B2F4-ECEE7DEC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42" y="685800"/>
            <a:ext cx="3771429" cy="4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41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32090-DFA4-4262-8E70-603308C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结构体文法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38B6D-C137-47DF-87A4-13975139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结构体文法通过直接列出字段的值来新分配一个结构体。</a:t>
            </a:r>
          </a:p>
          <a:p>
            <a:pPr marL="0" indent="0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Name: </a:t>
            </a:r>
            <a:r>
              <a:rPr lang="zh-CN" altLang="en-US" dirty="0"/>
              <a:t>语法可以仅列出部分字段（字段名的顺序无关）</a:t>
            </a:r>
          </a:p>
          <a:p>
            <a:pPr marL="0" indent="0">
              <a:buNone/>
            </a:pPr>
            <a:r>
              <a:rPr lang="zh-CN" altLang="en-US" dirty="0"/>
              <a:t>特殊的前缀 </a:t>
            </a:r>
            <a:r>
              <a:rPr lang="en-US" altLang="zh-CN" dirty="0"/>
              <a:t>&amp; </a:t>
            </a:r>
            <a:r>
              <a:rPr lang="zh-CN" altLang="en-US" dirty="0"/>
              <a:t>返回一个指向结构体的指针。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927B8-A81D-49CC-B183-7809AF33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095" y="933762"/>
            <a:ext cx="4161905" cy="4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8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E96BB-08CF-4133-9BEF-246CEC42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1E3FC-6BA8-4BC2-AD9E-29FDB66D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类型 </a:t>
            </a:r>
            <a:r>
              <a:rPr lang="en-US" altLang="zh-CN" dirty="0"/>
              <a:t>[n]T </a:t>
            </a:r>
            <a:r>
              <a:rPr lang="zh-CN" altLang="en-US" dirty="0"/>
              <a:t>表示拥有 </a:t>
            </a:r>
            <a:r>
              <a:rPr lang="en-US" altLang="zh-CN" dirty="0"/>
              <a:t>n </a:t>
            </a:r>
            <a:r>
              <a:rPr lang="zh-CN" altLang="en-US" dirty="0"/>
              <a:t>个 </a:t>
            </a:r>
            <a:r>
              <a:rPr lang="en-US" altLang="zh-CN" dirty="0"/>
              <a:t>T </a:t>
            </a:r>
            <a:r>
              <a:rPr lang="zh-CN" altLang="en-US" dirty="0"/>
              <a:t>类型的值的数组。</a:t>
            </a:r>
          </a:p>
          <a:p>
            <a:pPr marL="0" indent="0">
              <a:buNone/>
            </a:pPr>
            <a:r>
              <a:rPr lang="zh-CN" altLang="en-US" dirty="0"/>
              <a:t>表达式</a:t>
            </a:r>
          </a:p>
          <a:p>
            <a:pPr marL="0" indent="0">
              <a:buNone/>
            </a:pPr>
            <a:r>
              <a:rPr lang="en-US" altLang="zh-CN" dirty="0"/>
              <a:t>var a [10]int</a:t>
            </a:r>
          </a:p>
          <a:p>
            <a:pPr marL="0" indent="0">
              <a:buNone/>
            </a:pPr>
            <a:r>
              <a:rPr lang="zh-CN" altLang="en-US" dirty="0"/>
              <a:t>会将变量 </a:t>
            </a:r>
            <a:r>
              <a:rPr lang="en-US" altLang="zh-CN" dirty="0"/>
              <a:t>a </a:t>
            </a:r>
            <a:r>
              <a:rPr lang="zh-CN" altLang="en-US" dirty="0"/>
              <a:t>声明为拥有有 </a:t>
            </a:r>
            <a:r>
              <a:rPr lang="en-US" altLang="zh-CN" dirty="0"/>
              <a:t>10 </a:t>
            </a:r>
            <a:r>
              <a:rPr lang="zh-CN" altLang="en-US" dirty="0"/>
              <a:t>个整数的数组。</a:t>
            </a:r>
          </a:p>
          <a:p>
            <a:pPr marL="0" indent="0">
              <a:buNone/>
            </a:pPr>
            <a:r>
              <a:rPr lang="zh-CN" altLang="en-US" dirty="0"/>
              <a:t>数组的长度是其类型的一部分，因此数组不能改变大小。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这看起来是个限制，不过没关系，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Go </a:t>
            </a:r>
            <a:r>
              <a:rPr lang="zh-CN" altLang="en-US" dirty="0"/>
              <a:t>提供了更加便利的方式来使用数组。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6D9B2-38FA-4F69-8C2D-34DC6408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33" y="0"/>
            <a:ext cx="3666667" cy="4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3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295C1-CC4F-4022-B11F-6ECA58D1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切片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977A0-506A-4D2F-A91F-B111F113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每个数组的大小都是固定的。而切片则为数组元素提供动态大小的、灵活的视角。在实践中，切片比数组更常用。</a:t>
            </a:r>
          </a:p>
          <a:p>
            <a:pPr marL="0" indent="0">
              <a:buNone/>
            </a:pPr>
            <a:r>
              <a:rPr lang="zh-CN" altLang="en-US" dirty="0"/>
              <a:t>类型 </a:t>
            </a:r>
            <a:r>
              <a:rPr lang="en-US" altLang="zh-CN" dirty="0"/>
              <a:t>[]T </a:t>
            </a:r>
            <a:r>
              <a:rPr lang="zh-CN" altLang="en-US" dirty="0"/>
              <a:t>表示一个元素类型为 </a:t>
            </a:r>
            <a:r>
              <a:rPr lang="en-US" altLang="zh-CN" dirty="0"/>
              <a:t>T </a:t>
            </a:r>
            <a:r>
              <a:rPr lang="zh-CN" altLang="en-US" dirty="0"/>
              <a:t>的切片。</a:t>
            </a:r>
          </a:p>
          <a:p>
            <a:pPr marL="0" indent="0">
              <a:buNone/>
            </a:pPr>
            <a:r>
              <a:rPr lang="zh-CN" altLang="en-US" dirty="0"/>
              <a:t>切片通过两个下标来界定，即一个上界和一个下界，二者以冒号分隔：</a:t>
            </a:r>
          </a:p>
          <a:p>
            <a:pPr marL="0" indent="0">
              <a:buNone/>
            </a:pPr>
            <a:r>
              <a:rPr lang="en-US" altLang="zh-CN" dirty="0"/>
              <a:t>a[low : high]</a:t>
            </a:r>
          </a:p>
          <a:p>
            <a:pPr marL="0" indent="0">
              <a:buNone/>
            </a:pPr>
            <a:r>
              <a:rPr lang="zh-CN" altLang="en-US" dirty="0"/>
              <a:t>它会选择一个半开区间，包括第一个元素，但排除最后一个元素。（前闭后开）</a:t>
            </a:r>
          </a:p>
          <a:p>
            <a:pPr marL="0" indent="0">
              <a:buNone/>
            </a:pPr>
            <a:r>
              <a:rPr lang="zh-CN" altLang="en-US" dirty="0"/>
              <a:t>以下表达式创建了一个切片，它包含 </a:t>
            </a:r>
            <a:r>
              <a:rPr lang="en-US" altLang="zh-CN" dirty="0"/>
              <a:t>a </a:t>
            </a:r>
            <a:r>
              <a:rPr lang="zh-CN" altLang="en-US" dirty="0"/>
              <a:t>中下标从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3 </a:t>
            </a:r>
            <a:r>
              <a:rPr lang="zh-CN" altLang="en-US" dirty="0"/>
              <a:t>的元素：</a:t>
            </a:r>
          </a:p>
          <a:p>
            <a:pPr marL="0" indent="0">
              <a:buNone/>
            </a:pPr>
            <a:r>
              <a:rPr lang="en-US" altLang="zh-CN" dirty="0"/>
              <a:t>a[1:4]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949826-0905-4A9B-977B-2E8565F6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50" y="1912425"/>
            <a:ext cx="3885714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3F84-A449-46AF-8149-FFA2413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E3DA4-3485-4F04-82F4-AAE83173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一</a:t>
            </a:r>
            <a:r>
              <a:rPr lang="en-US" altLang="zh-CN" dirty="0">
                <a:solidFill>
                  <a:srgbClr val="FF0000"/>
                </a:solidFill>
              </a:rPr>
              <a:t>. </a:t>
            </a:r>
            <a:r>
              <a:rPr lang="zh-CN" altLang="en-US" dirty="0">
                <a:solidFill>
                  <a:srgbClr val="FF0000"/>
                </a:solidFill>
              </a:rPr>
              <a:t>包、变量和函数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流程控制语句</a:t>
            </a:r>
            <a:endParaRPr lang="en-US" altLang="zh-CN" dirty="0"/>
          </a:p>
          <a:p>
            <a:r>
              <a:rPr lang="zh-CN" altLang="en-US" dirty="0"/>
              <a:t>三</a:t>
            </a:r>
            <a:r>
              <a:rPr lang="en-US" altLang="zh-CN" dirty="0"/>
              <a:t>. </a:t>
            </a:r>
            <a:r>
              <a:rPr lang="zh-CN" altLang="en-US" dirty="0"/>
              <a:t>更多类型</a:t>
            </a:r>
          </a:p>
        </p:txBody>
      </p:sp>
    </p:spTree>
    <p:extLst>
      <p:ext uri="{BB962C8B-B14F-4D97-AF65-F5344CB8AC3E}">
        <p14:creationId xmlns:p14="http://schemas.microsoft.com/office/powerpoint/2010/main" val="352072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50E6D-1F07-479C-9F07-514FA652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切片就像数组的引用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69D54-8142-46B7-AA00-0D9ECE3D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切片并不存储任何数据，它只是描述了底层数组中的一段。</a:t>
            </a:r>
          </a:p>
          <a:p>
            <a:pPr marL="0" indent="0">
              <a:buNone/>
            </a:pPr>
            <a:r>
              <a:rPr lang="zh-CN" altLang="en-US" dirty="0"/>
              <a:t>更改切片的元素会修改其底层数组中对应的元素。</a:t>
            </a:r>
          </a:p>
          <a:p>
            <a:pPr marL="0" indent="0">
              <a:buNone/>
            </a:pPr>
            <a:r>
              <a:rPr lang="zh-CN" altLang="en-US" dirty="0"/>
              <a:t>与它共享底层数组的切片都会观测到这些修改。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21F50A-4513-4B2B-AECA-3A7C6F11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258" y="357571"/>
            <a:ext cx="3876190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37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4558-DDE1-4A95-9096-726864EE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22E06-22F1-4C2D-B7E1-BD81D800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待续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42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B1FF3-C972-4B9C-81CE-B72CB9CA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25026-132A-427D-8A84-42006C8E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每个 </a:t>
            </a:r>
            <a:r>
              <a:rPr lang="en-US" altLang="zh-CN" dirty="0"/>
              <a:t>Go </a:t>
            </a:r>
            <a:r>
              <a:rPr lang="zh-CN" altLang="en-US" dirty="0"/>
              <a:t>程序都是由包构成的。</a:t>
            </a:r>
          </a:p>
          <a:p>
            <a:pPr marL="0" indent="0">
              <a:buNone/>
            </a:pPr>
            <a:r>
              <a:rPr lang="zh-CN" altLang="en-US" dirty="0"/>
              <a:t>程序从 </a:t>
            </a:r>
            <a:r>
              <a:rPr lang="en-US" altLang="zh-CN" dirty="0"/>
              <a:t>main </a:t>
            </a:r>
            <a:r>
              <a:rPr lang="zh-CN" altLang="en-US" dirty="0"/>
              <a:t>包开始运行。</a:t>
            </a:r>
          </a:p>
          <a:p>
            <a:pPr marL="0" indent="0">
              <a:buNone/>
            </a:pPr>
            <a:r>
              <a:rPr lang="zh-CN" altLang="en-US" dirty="0"/>
              <a:t>本程序通过导入路径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"</a:t>
            </a:r>
            <a:r>
              <a:rPr lang="en-US" altLang="zh-CN" dirty="0" err="1"/>
              <a:t>fmt</a:t>
            </a:r>
            <a:r>
              <a:rPr lang="en-US" altLang="zh-CN" dirty="0"/>
              <a:t>" </a:t>
            </a:r>
            <a:r>
              <a:rPr lang="zh-CN" altLang="en-US" dirty="0"/>
              <a:t>和 </a:t>
            </a:r>
            <a:r>
              <a:rPr lang="en-US" altLang="zh-CN" dirty="0"/>
              <a:t>"math/rand" </a:t>
            </a:r>
            <a:r>
              <a:rPr lang="zh-CN" altLang="en-US" dirty="0"/>
              <a:t>来使用这两个包。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按照约定，包名与导入路径的最后一个元素一致。例如，</a:t>
            </a:r>
            <a:r>
              <a:rPr lang="en-US" altLang="zh-CN" dirty="0"/>
              <a:t>"math/rand" </a:t>
            </a:r>
            <a:r>
              <a:rPr lang="zh-CN" altLang="en-US" dirty="0"/>
              <a:t>包中的源码均以 </a:t>
            </a:r>
            <a:r>
              <a:rPr lang="en-US" altLang="zh-CN" dirty="0"/>
              <a:t>package rand </a:t>
            </a:r>
            <a:r>
              <a:rPr lang="zh-CN" altLang="en-US" dirty="0"/>
              <a:t>语句开始。</a:t>
            </a:r>
          </a:p>
          <a:p>
            <a:pPr marL="0" indent="0">
              <a:buNone/>
            </a:pPr>
            <a:r>
              <a:rPr lang="zh-CN" altLang="en-US" dirty="0"/>
              <a:t>*注意：* 此程序的运行环境是固定的，因此 </a:t>
            </a:r>
            <a:r>
              <a:rPr lang="en-US" altLang="zh-CN" dirty="0" err="1"/>
              <a:t>rand.Intn</a:t>
            </a:r>
            <a:r>
              <a:rPr lang="en-US" altLang="zh-CN" dirty="0"/>
              <a:t> </a:t>
            </a:r>
            <a:r>
              <a:rPr lang="zh-CN" altLang="en-US" dirty="0"/>
              <a:t>总是会返回相同的数字。 （要得到不同的数字，需为生成器提供不同的种子数，参见 </a:t>
            </a:r>
            <a:r>
              <a:rPr lang="en-US" altLang="zh-CN" dirty="0" err="1"/>
              <a:t>rand.Seed</a:t>
            </a:r>
            <a:r>
              <a:rPr lang="zh-CN" altLang="en-US" dirty="0"/>
              <a:t>。 练习场中的时间为常量，因此你需要用其它的值作为种子数。）</a:t>
            </a:r>
            <a:endParaRPr lang="en-US" altLang="zh-CN" dirty="0"/>
          </a:p>
        </p:txBody>
      </p:sp>
      <p:sp>
        <p:nvSpPr>
          <p:cNvPr id="5" name="AutoShape 2" descr="Go Logo">
            <a:hlinkClick r:id="rId2" tooltip="Go Logo"/>
            <a:extLst>
              <a:ext uri="{FF2B5EF4-FFF2-40B4-BE49-F238E27FC236}">
                <a16:creationId xmlns:a16="http://schemas.microsoft.com/office/drawing/2014/main" id="{B5F6F41D-9777-4DBA-9EC6-C32A8D3D1F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4163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1108D2-B35E-48CD-BC98-8DD95C69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11" y="0"/>
            <a:ext cx="5870890" cy="41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6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76F6F-2831-4898-BF73-673AAA2A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导入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324F3-031C-4F70-80E8-10439A55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此代码用圆括号组合了导入，这是“分组”形式的导入语句。</a:t>
            </a:r>
          </a:p>
          <a:p>
            <a:pPr marL="0" indent="0">
              <a:buNone/>
            </a:pPr>
            <a:r>
              <a:rPr lang="zh-CN" altLang="en-US" dirty="0"/>
              <a:t>当然你也可以编写多个导入语句，例如：</a:t>
            </a:r>
          </a:p>
          <a:p>
            <a:pPr marL="0" indent="0">
              <a:buNone/>
            </a:pPr>
            <a:r>
              <a:rPr lang="en-US" altLang="zh-CN" dirty="0"/>
              <a:t>import "</a:t>
            </a:r>
            <a:r>
              <a:rPr lang="en-US" altLang="zh-CN" dirty="0" err="1"/>
              <a:t>fmt</a:t>
            </a:r>
            <a:r>
              <a:rPr lang="en-US" altLang="zh-CN" dirty="0"/>
              <a:t>"</a:t>
            </a:r>
          </a:p>
          <a:p>
            <a:pPr marL="0" indent="0">
              <a:buNone/>
            </a:pPr>
            <a:r>
              <a:rPr lang="en-US" altLang="zh-CN" dirty="0"/>
              <a:t>import "math"</a:t>
            </a:r>
          </a:p>
          <a:p>
            <a:pPr marL="0" indent="0">
              <a:buNone/>
            </a:pPr>
            <a:r>
              <a:rPr lang="zh-CN" altLang="en-US" dirty="0"/>
              <a:t>不过使用分组导入语句是更好的形式。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97631F-04D9-46EC-8E3C-97962C507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86" y="3229429"/>
            <a:ext cx="6085714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9CC9-6B2A-4642-B101-F7C34D7D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导出名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D09E8-14B2-4E31-95E6-14E7CC42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Go </a:t>
            </a:r>
            <a:r>
              <a:rPr lang="zh-CN" altLang="en-US" dirty="0"/>
              <a:t>中，如果一个名字以大写字母开头，那么它就是可导出的。例如，</a:t>
            </a:r>
            <a:r>
              <a:rPr lang="en-US" altLang="zh-CN" dirty="0"/>
              <a:t>Pizza </a:t>
            </a:r>
            <a:r>
              <a:rPr lang="zh-CN" altLang="en-US" dirty="0"/>
              <a:t>就是个可导出名，</a:t>
            </a:r>
            <a:r>
              <a:rPr lang="en-US" altLang="zh-CN" dirty="0"/>
              <a:t>Pi </a:t>
            </a:r>
            <a:r>
              <a:rPr lang="zh-CN" altLang="en-US" dirty="0"/>
              <a:t>也同样，它导出自 </a:t>
            </a:r>
            <a:r>
              <a:rPr lang="en-US" altLang="zh-CN" dirty="0"/>
              <a:t>math </a:t>
            </a:r>
            <a:r>
              <a:rPr lang="zh-CN" altLang="en-US" dirty="0"/>
              <a:t>包。</a:t>
            </a:r>
          </a:p>
          <a:p>
            <a:pPr marL="0" indent="0">
              <a:buNone/>
            </a:pPr>
            <a:r>
              <a:rPr lang="en-US" altLang="zh-CN" dirty="0"/>
              <a:t>pizza </a:t>
            </a:r>
            <a:r>
              <a:rPr lang="zh-CN" altLang="en-US" dirty="0"/>
              <a:t>和 </a:t>
            </a:r>
            <a:r>
              <a:rPr lang="en-US" altLang="zh-CN" dirty="0"/>
              <a:t>pi </a:t>
            </a:r>
            <a:r>
              <a:rPr lang="zh-CN" altLang="en-US" dirty="0"/>
              <a:t>并未以大写字母开头，所以它们是未导出的。</a:t>
            </a:r>
          </a:p>
          <a:p>
            <a:pPr marL="0" indent="0">
              <a:buNone/>
            </a:pPr>
            <a:r>
              <a:rPr lang="zh-CN" altLang="en-US" dirty="0"/>
              <a:t>在导入一个包时，你只能引用其中可导出的名字。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任何“未导出”的名字在该包外均无法访问。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1D6CF8-9A2D-49DF-85D9-E42356E80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766" y="3276600"/>
            <a:ext cx="457623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E3BC-92B9-46B2-9A0F-C96D4BC2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11FB4-61A6-4E33-A910-7417193E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函数可以没有参数或接受多个参数。</a:t>
            </a:r>
          </a:p>
          <a:p>
            <a:pPr marL="0" indent="0">
              <a:buNone/>
            </a:pPr>
            <a:r>
              <a:rPr lang="zh-CN" altLang="en-US" dirty="0"/>
              <a:t>在本例中，</a:t>
            </a:r>
            <a:r>
              <a:rPr lang="en-US" altLang="zh-CN" dirty="0"/>
              <a:t>add </a:t>
            </a:r>
            <a:r>
              <a:rPr lang="zh-CN" altLang="en-US" dirty="0"/>
              <a:t>接受两个 </a:t>
            </a:r>
            <a:r>
              <a:rPr lang="en-US" altLang="zh-CN" dirty="0"/>
              <a:t>int </a:t>
            </a:r>
            <a:r>
              <a:rPr lang="zh-CN" altLang="en-US" dirty="0"/>
              <a:t>类型的参数。</a:t>
            </a:r>
          </a:p>
          <a:p>
            <a:pPr marL="0" indent="0">
              <a:buNone/>
            </a:pPr>
            <a:r>
              <a:rPr lang="zh-CN" altLang="en-US" dirty="0"/>
              <a:t>注意类型在变量名 之后。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当连续两个或多个函数的已命名形参类型相同时，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除最后一个类型以外，其它都可以省略。</a:t>
            </a:r>
          </a:p>
          <a:p>
            <a:pPr marL="0" indent="0">
              <a:buNone/>
            </a:pPr>
            <a:r>
              <a:rPr lang="zh-CN" altLang="en-US" dirty="0"/>
              <a:t>在本例中，</a:t>
            </a:r>
          </a:p>
          <a:p>
            <a:pPr marL="0" indent="0">
              <a:buNone/>
            </a:pPr>
            <a:r>
              <a:rPr lang="en-US" altLang="zh-CN" i="1" dirty="0"/>
              <a:t>x int, y int</a:t>
            </a:r>
          </a:p>
          <a:p>
            <a:pPr marL="0" indent="0">
              <a:buNone/>
            </a:pPr>
            <a:r>
              <a:rPr lang="zh-CN" altLang="en-US" dirty="0"/>
              <a:t>被缩写为</a:t>
            </a:r>
          </a:p>
          <a:p>
            <a:pPr marL="0" indent="0">
              <a:buNone/>
            </a:pPr>
            <a:r>
              <a:rPr lang="en-US" altLang="zh-CN" i="1" dirty="0"/>
              <a:t>x, y int</a:t>
            </a:r>
            <a:endParaRPr lang="zh-CN" altLang="en-US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5E46B8-8A01-4CCB-997E-41B60377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89" y="1191210"/>
            <a:ext cx="3876190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1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346CF-40B0-4192-805A-CE321800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多值返回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679C1-E834-46C5-A3B3-36D8191F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函数可以返回任意数量的返回值。</a:t>
            </a:r>
          </a:p>
          <a:p>
            <a:pPr marL="0" indent="0">
              <a:buNone/>
            </a:pPr>
            <a:r>
              <a:rPr lang="en-US" altLang="zh-CN" dirty="0"/>
              <a:t>swap </a:t>
            </a:r>
            <a:r>
              <a:rPr lang="zh-CN" altLang="en-US" dirty="0"/>
              <a:t>函数返回了两个字符串。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5BC7E-9257-42EC-A8B3-15CBD3D2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31" y="685800"/>
            <a:ext cx="4438095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4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69E38-7D72-4570-A401-9D3B41AE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命名返回值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5C3E9-9B4D-416A-AC03-7F5998D3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Go </a:t>
            </a:r>
            <a:r>
              <a:rPr lang="zh-CN" altLang="en-US" sz="1400" dirty="0"/>
              <a:t>的返回值可被命名，它们会被视作定义在函数顶部的变量。</a:t>
            </a:r>
          </a:p>
          <a:p>
            <a:pPr marL="0" indent="0">
              <a:buNone/>
            </a:pPr>
            <a:r>
              <a:rPr lang="zh-CN" altLang="en-US" sz="1400" dirty="0"/>
              <a:t>返回值的名称应当具有一定的意义，它可以作为文档使用。</a:t>
            </a:r>
          </a:p>
          <a:p>
            <a:pPr marL="0" indent="0">
              <a:buNone/>
            </a:pPr>
            <a:r>
              <a:rPr lang="zh-CN" altLang="en-US" sz="1400" dirty="0"/>
              <a:t>没有参数的 </a:t>
            </a:r>
            <a:r>
              <a:rPr lang="en-US" altLang="zh-CN" sz="1400" dirty="0"/>
              <a:t>return </a:t>
            </a:r>
            <a:r>
              <a:rPr lang="zh-CN" altLang="en-US" sz="1400" dirty="0"/>
              <a:t>语句返回已命名的返回值。也就是 直接 返回。</a:t>
            </a:r>
          </a:p>
          <a:p>
            <a:pPr marL="0" indent="0">
              <a:buNone/>
            </a:pPr>
            <a:r>
              <a:rPr lang="zh-CN" altLang="en-US" sz="1400" dirty="0"/>
              <a:t>直接返回语句应当仅用在下面这样的短函数中。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在长的函数中它们会影响代码的可读性。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C4E062-EBC9-483A-A5E8-A02EE743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695" y="2286001"/>
            <a:ext cx="55433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8315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577</TotalTime>
  <Words>1966</Words>
  <Application>Microsoft Office PowerPoint</Application>
  <PresentationFormat>宽屏</PresentationFormat>
  <Paragraphs>199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华文楷体</vt:lpstr>
      <vt:lpstr>Arial</vt:lpstr>
      <vt:lpstr>Franklin Gothic Book</vt:lpstr>
      <vt:lpstr>裁剪</vt:lpstr>
      <vt:lpstr>Go-2</vt:lpstr>
      <vt:lpstr>目录</vt:lpstr>
      <vt:lpstr>目录</vt:lpstr>
      <vt:lpstr>1.包</vt:lpstr>
      <vt:lpstr>2.导入</vt:lpstr>
      <vt:lpstr>3.导出名 </vt:lpstr>
      <vt:lpstr>4.函数</vt:lpstr>
      <vt:lpstr>5.多值返回 </vt:lpstr>
      <vt:lpstr>6.命名返回值 </vt:lpstr>
      <vt:lpstr>7.变量（ variables ）</vt:lpstr>
      <vt:lpstr>8.变量的初始化 </vt:lpstr>
      <vt:lpstr>9.短变量声明</vt:lpstr>
      <vt:lpstr>10.基本类型 </vt:lpstr>
      <vt:lpstr>11.零值 </vt:lpstr>
      <vt:lpstr>12.类型转换</vt:lpstr>
      <vt:lpstr>13.类型推导</vt:lpstr>
      <vt:lpstr>14.常量</vt:lpstr>
      <vt:lpstr>目录</vt:lpstr>
      <vt:lpstr>1.for</vt:lpstr>
      <vt:lpstr>2.if</vt:lpstr>
      <vt:lpstr>3.If和else</vt:lpstr>
      <vt:lpstr>4.switch和case</vt:lpstr>
      <vt:lpstr>5.defer和defer栈</vt:lpstr>
      <vt:lpstr>目录</vt:lpstr>
      <vt:lpstr>1.指针</vt:lpstr>
      <vt:lpstr>2.结构体</vt:lpstr>
      <vt:lpstr>3.结构体文法</vt:lpstr>
      <vt:lpstr>4.数组</vt:lpstr>
      <vt:lpstr>5.切片</vt:lpstr>
      <vt:lpstr>6.切片就像数组的引用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</dc:title>
  <dc:creator>hao ji</dc:creator>
  <cp:lastModifiedBy>ji hao</cp:lastModifiedBy>
  <cp:revision>47</cp:revision>
  <dcterms:created xsi:type="dcterms:W3CDTF">2018-06-04T05:27:21Z</dcterms:created>
  <dcterms:modified xsi:type="dcterms:W3CDTF">2018-06-05T08:53:47Z</dcterms:modified>
</cp:coreProperties>
</file>