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29" r:id="rId4"/>
    <p:sldId id="29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3" r:id="rId16"/>
    <p:sldId id="314" r:id="rId17"/>
    <p:sldId id="330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C54C1-CEDF-4D17-AD8B-21B0498D35D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03543-1E3B-4E8A-923F-206BD5A2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7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使用指针接收者的原因有二：</a:t>
            </a:r>
          </a:p>
          <a:p>
            <a:r>
              <a:rPr lang="zh-CN" altLang="en-US" dirty="0"/>
              <a:t>首先，方法能够修改其接收者指向的值。</a:t>
            </a:r>
          </a:p>
          <a:p>
            <a:r>
              <a:rPr lang="zh-CN" altLang="en-US" dirty="0"/>
              <a:t>其次，这样可以避免在每次调用方法时复制该值。若值的类型为大型结构体时，这样做会更加高效。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03543-1E3B-4E8A-923F-206BD5A258E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7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33D36-9568-4B43-BBEA-9D2FBADEE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Go-3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427E2B-2A4C-4D0C-A312-8F95D5ADE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季豪 </a:t>
            </a:r>
            <a:r>
              <a:rPr lang="en-US" altLang="zh-CN" dirty="0"/>
              <a:t>2018.6.6</a:t>
            </a:r>
            <a:endParaRPr lang="zh-CN" altLang="en-US" dirty="0"/>
          </a:p>
        </p:txBody>
      </p:sp>
      <p:pic>
        <p:nvPicPr>
          <p:cNvPr id="4" name="Picture 4" descr="https://timgsa.baidu.com/timg?image&amp;quality=80&amp;size=b9999_10000&amp;sec=1528101662815&amp;di=6dd191ff68c9353afd84fe9517342622&amp;imgtype=0&amp;src=http%3A%2F%2Fstatic.open-open.com%2Flib%2FuploadImg%2F20150302%2F20150302165415_953.png">
            <a:extLst>
              <a:ext uri="{FF2B5EF4-FFF2-40B4-BE49-F238E27FC236}">
                <a16:creationId xmlns:a16="http://schemas.microsoft.com/office/drawing/2014/main" id="{588C038C-B01B-40D3-8FA0-F46867C3B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28" y="1788454"/>
            <a:ext cx="2350604" cy="235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844E94-A0E7-4CB0-8109-E38D4EBC7152}"/>
              </a:ext>
            </a:extLst>
          </p:cNvPr>
          <p:cNvSpPr/>
          <p:nvPr/>
        </p:nvSpPr>
        <p:spPr>
          <a:xfrm>
            <a:off x="4535058" y="474278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https://github.com/golang/go</a:t>
            </a:r>
          </a:p>
        </p:txBody>
      </p:sp>
    </p:spTree>
    <p:extLst>
      <p:ext uri="{BB962C8B-B14F-4D97-AF65-F5344CB8AC3E}">
        <p14:creationId xmlns:p14="http://schemas.microsoft.com/office/powerpoint/2010/main" val="280631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59988-2E27-42F8-89CC-77DB7398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</a:t>
            </a:r>
            <a:r>
              <a:rPr lang="zh-CN" altLang="en-US" dirty="0"/>
              <a:t>向切片追加元素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AB36C-9B0C-42E5-8ECA-B6850876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为切片追加新的元素是种常用的操作，为此 </a:t>
            </a:r>
            <a:r>
              <a:rPr lang="en-US" altLang="zh-CN" dirty="0"/>
              <a:t>Go </a:t>
            </a:r>
            <a:r>
              <a:rPr lang="zh-CN" altLang="en-US" dirty="0"/>
              <a:t>提供了内建的 </a:t>
            </a:r>
            <a:r>
              <a:rPr lang="en-US" altLang="zh-CN" dirty="0"/>
              <a:t>append </a:t>
            </a:r>
            <a:r>
              <a:rPr lang="zh-CN" altLang="en-US" dirty="0"/>
              <a:t>函数。内建函数的文档对此函数有详细的介绍。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append(s []T, vs ...T) []T</a:t>
            </a:r>
          </a:p>
          <a:p>
            <a:pPr marL="0" indent="0">
              <a:buNone/>
            </a:pPr>
            <a:r>
              <a:rPr lang="en-US" altLang="zh-CN" dirty="0"/>
              <a:t>append </a:t>
            </a:r>
            <a:r>
              <a:rPr lang="zh-CN" altLang="en-US" dirty="0"/>
              <a:t>的第一个参数 </a:t>
            </a:r>
            <a:r>
              <a:rPr lang="en-US" altLang="zh-CN" dirty="0"/>
              <a:t>s </a:t>
            </a:r>
            <a:r>
              <a:rPr lang="zh-CN" altLang="en-US" dirty="0"/>
              <a:t>是一个元素类型为 </a:t>
            </a:r>
            <a:r>
              <a:rPr lang="en-US" altLang="zh-CN" dirty="0"/>
              <a:t>T </a:t>
            </a:r>
            <a:r>
              <a:rPr lang="zh-CN" altLang="en-US" dirty="0"/>
              <a:t>的切片，其余类型为 </a:t>
            </a:r>
            <a:r>
              <a:rPr lang="en-US" altLang="zh-CN" dirty="0"/>
              <a:t>T </a:t>
            </a:r>
            <a:r>
              <a:rPr lang="zh-CN" altLang="en-US" dirty="0"/>
              <a:t>的值将会追加到该切片的末尾。</a:t>
            </a:r>
          </a:p>
          <a:p>
            <a:pPr marL="0" indent="0">
              <a:buNone/>
            </a:pPr>
            <a:r>
              <a:rPr lang="en-US" altLang="zh-CN" dirty="0"/>
              <a:t>append </a:t>
            </a:r>
            <a:r>
              <a:rPr lang="zh-CN" altLang="en-US" dirty="0"/>
              <a:t>的结果是一个包含原切片所有元素加上新添加元素的切片。</a:t>
            </a:r>
          </a:p>
          <a:p>
            <a:pPr marL="0" indent="0">
              <a:buNone/>
            </a:pPr>
            <a:r>
              <a:rPr lang="zh-CN" altLang="en-US" dirty="0"/>
              <a:t>当 </a:t>
            </a:r>
            <a:r>
              <a:rPr lang="en-US" altLang="zh-CN" dirty="0"/>
              <a:t>s </a:t>
            </a:r>
            <a:r>
              <a:rPr lang="zh-CN" altLang="en-US" dirty="0"/>
              <a:t>的底层数组太小，不足以容纳所有给定的值时，它就会分配一个更大的数组。返回的切片会指向这个新分配的数组。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52C993-EAB9-4440-8F9C-C80DA0BF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456" y="381724"/>
            <a:ext cx="4409524" cy="57904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722BFE-B877-4142-AD22-2CAB8FEDD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10529"/>
            <a:ext cx="866129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8E896-5875-4CB1-BC2A-94A16760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14.Range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6AEAB-5CA6-46C4-8764-B2D65996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for </a:t>
            </a:r>
            <a:r>
              <a:rPr lang="zh-CN" altLang="en-US" dirty="0"/>
              <a:t>循环的 </a:t>
            </a:r>
            <a:r>
              <a:rPr lang="en-US" altLang="zh-CN" dirty="0"/>
              <a:t>range </a:t>
            </a:r>
            <a:r>
              <a:rPr lang="zh-CN" altLang="en-US" dirty="0"/>
              <a:t>形式可遍历切片或映射。</a:t>
            </a:r>
          </a:p>
          <a:p>
            <a:pPr marL="0" indent="0">
              <a:buNone/>
            </a:pPr>
            <a:r>
              <a:rPr lang="zh-CN" altLang="en-US" dirty="0"/>
              <a:t>当使用 </a:t>
            </a:r>
            <a:r>
              <a:rPr lang="en-US" altLang="zh-CN" dirty="0"/>
              <a:t>for </a:t>
            </a:r>
            <a:r>
              <a:rPr lang="zh-CN" altLang="en-US" dirty="0"/>
              <a:t>循环遍历切片时，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每次迭代都会返回两个值。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第一个值为当前元素的下标，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第二个值为该下标所对应元素的一份副本。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23B8D6-0D61-4125-B1FB-DDA5A934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318" y="834950"/>
            <a:ext cx="5441682" cy="50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9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B7D8-BB8B-45EF-9E6D-C96246AE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15.Range</a:t>
            </a:r>
            <a:r>
              <a:rPr lang="zh-CN" altLang="en-US" dirty="0"/>
              <a:t>和</a:t>
            </a:r>
            <a:r>
              <a:rPr lang="en-US" altLang="zh-CN" dirty="0"/>
              <a:t>_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4463E-16B2-49C2-A216-5A29C282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可以将下标或值赋予 </a:t>
            </a:r>
            <a:r>
              <a:rPr lang="en-US" altLang="zh-CN" dirty="0"/>
              <a:t>_ </a:t>
            </a:r>
            <a:r>
              <a:rPr lang="zh-CN" altLang="en-US" dirty="0"/>
              <a:t>来忽略它。</a:t>
            </a:r>
          </a:p>
          <a:p>
            <a:pPr marL="0" indent="0">
              <a:buNone/>
            </a:pPr>
            <a:r>
              <a:rPr lang="zh-CN" altLang="en-US" dirty="0"/>
              <a:t>若只需要索引，去掉 </a:t>
            </a:r>
            <a:r>
              <a:rPr lang="en-US" altLang="zh-CN" dirty="0"/>
              <a:t>, value </a:t>
            </a:r>
            <a:r>
              <a:rPr lang="zh-CN" altLang="en-US" dirty="0"/>
              <a:t>的部分即可。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62F72B-543F-40A9-9991-420BB842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133" y="838867"/>
            <a:ext cx="4266667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3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B0AFC-33B1-40EB-B76A-1AEEDE06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</a:t>
            </a:r>
            <a:r>
              <a:rPr lang="zh-CN" altLang="en-US" dirty="0"/>
              <a:t>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12888-5E63-4DFC-AA3F-E48F7739C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映射将键映射到值。</a:t>
            </a:r>
          </a:p>
          <a:p>
            <a:pPr marL="0" indent="0">
              <a:buNone/>
            </a:pPr>
            <a:r>
              <a:rPr lang="zh-CN" altLang="en-US" dirty="0"/>
              <a:t>映射的零值为 </a:t>
            </a:r>
            <a:r>
              <a:rPr lang="en-US" altLang="zh-CN" dirty="0"/>
              <a:t>nil </a:t>
            </a:r>
            <a:r>
              <a:rPr lang="zh-CN" altLang="en-US" dirty="0"/>
              <a:t>。</a:t>
            </a:r>
            <a:r>
              <a:rPr lang="en-US" altLang="zh-CN" dirty="0"/>
              <a:t>nil </a:t>
            </a:r>
            <a:r>
              <a:rPr lang="zh-CN" altLang="en-US" dirty="0"/>
              <a:t>映射既没有键，也不能添加键。</a:t>
            </a:r>
          </a:p>
          <a:p>
            <a:pPr marL="0" indent="0">
              <a:buNone/>
            </a:pPr>
            <a:r>
              <a:rPr lang="en-US" altLang="zh-CN" dirty="0"/>
              <a:t>make </a:t>
            </a:r>
            <a:r>
              <a:rPr lang="zh-CN" altLang="en-US" dirty="0"/>
              <a:t>函数会返回给定类型的映射，并将其初始化备用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989A06-C121-4254-BD8E-639329A2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442" y="1428750"/>
            <a:ext cx="3923809" cy="4304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967898-A90F-431F-B1A3-146437332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45" y="1428750"/>
            <a:ext cx="5428571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966B6-8189-4112-8EC1-11A6C860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</a:t>
            </a:r>
            <a:r>
              <a:rPr lang="zh-CN" altLang="en-US" dirty="0"/>
              <a:t>修改映射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A915B-8EAA-4A45-BA75-A3306E127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在映射 </a:t>
            </a:r>
            <a:r>
              <a:rPr lang="en-US" altLang="zh-CN" dirty="0"/>
              <a:t>m </a:t>
            </a:r>
            <a:r>
              <a:rPr lang="zh-CN" altLang="en-US" dirty="0"/>
              <a:t>中插入或修改元素：</a:t>
            </a:r>
            <a:r>
              <a:rPr lang="en-US" altLang="zh-CN" dirty="0"/>
              <a:t>m[key] = </a:t>
            </a:r>
            <a:r>
              <a:rPr lang="en-US" altLang="zh-CN" dirty="0" err="1"/>
              <a:t>elem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获取元素： </a:t>
            </a:r>
            <a:r>
              <a:rPr lang="en-US" altLang="zh-CN" dirty="0" err="1"/>
              <a:t>elem</a:t>
            </a:r>
            <a:r>
              <a:rPr lang="en-US" altLang="zh-CN" dirty="0"/>
              <a:t> = m[key]</a:t>
            </a:r>
          </a:p>
          <a:p>
            <a:pPr marL="0" indent="0">
              <a:buNone/>
            </a:pPr>
            <a:r>
              <a:rPr lang="zh-CN" altLang="en-US" dirty="0"/>
              <a:t>删除元素： </a:t>
            </a:r>
            <a:r>
              <a:rPr lang="en-US" altLang="zh-CN" dirty="0"/>
              <a:t>delete(m, key)</a:t>
            </a:r>
          </a:p>
          <a:p>
            <a:pPr marL="0" indent="0">
              <a:buNone/>
            </a:pPr>
            <a:r>
              <a:rPr lang="zh-CN" altLang="en-US" dirty="0"/>
              <a:t>检测某个键是否存在： </a:t>
            </a:r>
            <a:r>
              <a:rPr lang="en-US" altLang="zh-CN" dirty="0" err="1"/>
              <a:t>elem</a:t>
            </a:r>
            <a:r>
              <a:rPr lang="en-US" altLang="zh-CN" dirty="0"/>
              <a:t>, ok = m[key]</a:t>
            </a:r>
          </a:p>
          <a:p>
            <a:pPr marL="0" indent="0">
              <a:buNone/>
            </a:pPr>
            <a:r>
              <a:rPr lang="zh-CN" altLang="en-US" dirty="0"/>
              <a:t>若 </a:t>
            </a:r>
            <a:r>
              <a:rPr lang="en-US" altLang="zh-CN" dirty="0"/>
              <a:t>key </a:t>
            </a:r>
            <a:r>
              <a:rPr lang="zh-CN" altLang="en-US" dirty="0"/>
              <a:t>在 </a:t>
            </a:r>
            <a:r>
              <a:rPr lang="en-US" altLang="zh-CN" dirty="0"/>
              <a:t>m </a:t>
            </a:r>
            <a:r>
              <a:rPr lang="zh-CN" altLang="en-US" dirty="0"/>
              <a:t>中，</a:t>
            </a:r>
            <a:r>
              <a:rPr lang="en-US" altLang="zh-CN" dirty="0"/>
              <a:t>ok </a:t>
            </a:r>
            <a:r>
              <a:rPr lang="zh-CN" altLang="en-US" dirty="0"/>
              <a:t>为 </a:t>
            </a:r>
            <a:r>
              <a:rPr lang="en-US" altLang="zh-CN" dirty="0"/>
              <a:t>true</a:t>
            </a:r>
            <a:r>
              <a:rPr lang="zh-CN" altLang="en-US" dirty="0"/>
              <a:t>；否则，</a:t>
            </a:r>
            <a:r>
              <a:rPr lang="en-US" altLang="zh-CN" dirty="0"/>
              <a:t>ok </a:t>
            </a:r>
            <a:r>
              <a:rPr lang="zh-CN" altLang="en-US" dirty="0"/>
              <a:t>为 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若 </a:t>
            </a:r>
            <a:r>
              <a:rPr lang="en-US" altLang="zh-CN" dirty="0"/>
              <a:t>key </a:t>
            </a:r>
            <a:r>
              <a:rPr lang="zh-CN" altLang="en-US" dirty="0"/>
              <a:t>不在映射中，那么 </a:t>
            </a:r>
            <a:r>
              <a:rPr lang="en-US" altLang="zh-CN" dirty="0" err="1"/>
              <a:t>elem</a:t>
            </a:r>
            <a:r>
              <a:rPr lang="en-US" altLang="zh-CN" dirty="0"/>
              <a:t> </a:t>
            </a:r>
            <a:r>
              <a:rPr lang="zh-CN" altLang="en-US" dirty="0"/>
              <a:t>是该映射元素类型的零值。</a:t>
            </a:r>
          </a:p>
          <a:p>
            <a:pPr marL="0" indent="0">
              <a:buNone/>
            </a:pPr>
            <a:r>
              <a:rPr lang="zh-CN" altLang="en-US" dirty="0"/>
              <a:t>同样的，当从 映射 中读取某个不存在的键时，结果是 映射 的元素类型的零值。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BD2FC0-0297-49A5-BE73-322C3E047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553" y="685800"/>
            <a:ext cx="5390476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6378F-D3D1-44D2-82D5-8453B43A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</a:t>
            </a:r>
            <a:r>
              <a:rPr lang="zh-CN" altLang="en-US" dirty="0"/>
              <a:t>函数值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AD169-6EFC-40F1-9B0C-1774556E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函数也是值。它们可以像其它值一样传递。</a:t>
            </a:r>
          </a:p>
          <a:p>
            <a:pPr marL="0" indent="0">
              <a:buNone/>
            </a:pPr>
            <a:r>
              <a:rPr lang="zh-CN" altLang="en-US" dirty="0"/>
              <a:t>函数值可以用作函数的参数或返回值。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92644E-A4CE-46AD-9B0B-D634C94C1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619" y="1428750"/>
            <a:ext cx="5552381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4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E0DAE-2562-4D6E-BE17-D9489B5D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</a:t>
            </a:r>
            <a:r>
              <a:rPr lang="zh-CN" altLang="en-US" dirty="0"/>
              <a:t>闭包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402B7-3457-4682-B2AF-63539E7E3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Go </a:t>
            </a:r>
            <a:r>
              <a:rPr lang="zh-CN" altLang="en-US" dirty="0"/>
              <a:t>函数可以是一个闭包。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闭包是一个函数值，它引用了其函数体之外的变量。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该函数可以访问并赋予其引用的变量的值，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换句话说，该函数被“绑定”在了这些变量上。</a:t>
            </a:r>
          </a:p>
          <a:p>
            <a:pPr marL="0" indent="0">
              <a:buNone/>
            </a:pPr>
            <a:r>
              <a:rPr lang="zh-CN" altLang="en-US" dirty="0"/>
              <a:t>例如，函数 </a:t>
            </a:r>
            <a:r>
              <a:rPr lang="en-US" altLang="zh-CN" dirty="0"/>
              <a:t>adder </a:t>
            </a:r>
            <a:r>
              <a:rPr lang="zh-CN" altLang="en-US" dirty="0"/>
              <a:t>返回一个闭包。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每个闭包都被绑定在其各自的 </a:t>
            </a:r>
            <a:r>
              <a:rPr lang="en-US" altLang="zh-CN" dirty="0"/>
              <a:t>sum </a:t>
            </a:r>
            <a:r>
              <a:rPr lang="zh-CN" altLang="en-US" dirty="0"/>
              <a:t>变量上。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A0590E-186E-41A0-A850-1205453F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833" y="505190"/>
            <a:ext cx="3771429" cy="5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8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63F84-A449-46AF-8149-FFA24134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E3DA4-3485-4F04-82F4-AAE83173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更多类型（切片、</a:t>
            </a:r>
            <a:r>
              <a:rPr lang="en-US" altLang="zh-CN" dirty="0"/>
              <a:t>range</a:t>
            </a:r>
            <a:r>
              <a:rPr lang="zh-CN" altLang="en-US" dirty="0"/>
              <a:t>、映射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四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zh-CN" altLang="en-US" dirty="0">
                <a:solidFill>
                  <a:srgbClr val="FF0000"/>
                </a:solidFill>
              </a:rPr>
              <a:t>方法和接口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五</a:t>
            </a:r>
            <a:r>
              <a:rPr lang="en-US" altLang="zh-CN" dirty="0"/>
              <a:t>. </a:t>
            </a:r>
            <a:r>
              <a:rPr lang="zh-CN" altLang="en-US" dirty="0"/>
              <a:t>并发</a:t>
            </a:r>
          </a:p>
        </p:txBody>
      </p:sp>
    </p:spTree>
    <p:extLst>
      <p:ext uri="{BB962C8B-B14F-4D97-AF65-F5344CB8AC3E}">
        <p14:creationId xmlns:p14="http://schemas.microsoft.com/office/powerpoint/2010/main" val="88629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9D86D-E956-4715-BCDD-6E27C55B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E48B5-5D3F-453D-B943-F3D94C00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Go </a:t>
            </a:r>
            <a:r>
              <a:rPr lang="zh-CN" altLang="en-US" dirty="0"/>
              <a:t>没有类。不过你可以为结构体类型定义方法。</a:t>
            </a:r>
          </a:p>
          <a:p>
            <a:pPr marL="0" indent="0">
              <a:buNone/>
            </a:pPr>
            <a:r>
              <a:rPr lang="zh-CN" altLang="en-US" dirty="0"/>
              <a:t>方法就是一类带特殊的 接收者 参数的函数。</a:t>
            </a:r>
          </a:p>
          <a:p>
            <a:pPr marL="0" indent="0">
              <a:buNone/>
            </a:pPr>
            <a:r>
              <a:rPr lang="zh-CN" altLang="en-US" dirty="0"/>
              <a:t>方法接收者在它自己的参数列表内，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位于 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zh-CN" altLang="en-US" dirty="0"/>
              <a:t>关键字和方法名之间。</a:t>
            </a:r>
          </a:p>
          <a:p>
            <a:pPr marL="0" indent="0">
              <a:buNone/>
            </a:pPr>
            <a:r>
              <a:rPr lang="en-US" altLang="zh-CN" dirty="0"/>
              <a:t>Abs </a:t>
            </a:r>
            <a:r>
              <a:rPr lang="zh-CN" altLang="en-US" dirty="0"/>
              <a:t>方法拥有一个名为 </a:t>
            </a:r>
            <a:r>
              <a:rPr lang="en-US" altLang="zh-CN" dirty="0"/>
              <a:t>v</a:t>
            </a:r>
            <a:r>
              <a:rPr lang="zh-CN" altLang="en-US" dirty="0"/>
              <a:t>，类型为 </a:t>
            </a:r>
            <a:r>
              <a:rPr lang="en-US" altLang="zh-CN" dirty="0"/>
              <a:t>Vertex </a:t>
            </a:r>
            <a:r>
              <a:rPr lang="zh-CN" altLang="en-US" dirty="0"/>
              <a:t>的接收者。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方法只是个带接收者参数的函数。</a:t>
            </a:r>
          </a:p>
          <a:p>
            <a:pPr marL="0" indent="0">
              <a:buNone/>
            </a:pPr>
            <a:r>
              <a:rPr lang="zh-CN" altLang="en-US" dirty="0"/>
              <a:t>现在这个 </a:t>
            </a:r>
            <a:r>
              <a:rPr lang="en-US" altLang="zh-CN" dirty="0"/>
              <a:t>Abs </a:t>
            </a:r>
            <a:r>
              <a:rPr lang="zh-CN" altLang="en-US" dirty="0"/>
              <a:t>的写法就是个正常的函数，功能并没有什么变化。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3E5D11-DE8D-4326-A2BD-B8091611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91" y="467400"/>
            <a:ext cx="372380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5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472A1-7BC8-430B-9DF1-41003CEC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指针接收者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A054F-F580-44A0-BF6E-BF68EE45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你可以为指针接收者声明方法。</a:t>
            </a:r>
          </a:p>
          <a:p>
            <a:pPr marL="0" indent="0">
              <a:buNone/>
            </a:pPr>
            <a:r>
              <a:rPr lang="zh-CN" altLang="en-US" dirty="0"/>
              <a:t>这意味着对于某类型 </a:t>
            </a:r>
            <a:r>
              <a:rPr lang="en-US" altLang="zh-CN" dirty="0"/>
              <a:t>T</a:t>
            </a:r>
            <a:r>
              <a:rPr lang="zh-CN" altLang="en-US" dirty="0"/>
              <a:t>，接收者的类型可以用 *</a:t>
            </a:r>
            <a:r>
              <a:rPr lang="en-US" altLang="zh-CN" dirty="0"/>
              <a:t>T </a:t>
            </a:r>
            <a:r>
              <a:rPr lang="zh-CN" altLang="en-US" dirty="0"/>
              <a:t>的文法。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（此外，</a:t>
            </a:r>
            <a:r>
              <a:rPr lang="en-US" altLang="zh-CN" dirty="0"/>
              <a:t>T </a:t>
            </a:r>
            <a:r>
              <a:rPr lang="zh-CN" altLang="en-US" dirty="0"/>
              <a:t>不能是像 *</a:t>
            </a:r>
            <a:r>
              <a:rPr lang="en-US" altLang="zh-CN" dirty="0"/>
              <a:t>int </a:t>
            </a:r>
            <a:r>
              <a:rPr lang="zh-CN" altLang="en-US" dirty="0"/>
              <a:t>这样的指针。）</a:t>
            </a:r>
          </a:p>
          <a:p>
            <a:pPr marL="0" indent="0">
              <a:buNone/>
            </a:pPr>
            <a:r>
              <a:rPr lang="zh-CN" altLang="en-US" dirty="0"/>
              <a:t>例如，这里为 *</a:t>
            </a:r>
            <a:r>
              <a:rPr lang="en-US" altLang="zh-CN" dirty="0"/>
              <a:t>Vertex </a:t>
            </a:r>
            <a:r>
              <a:rPr lang="zh-CN" altLang="en-US" dirty="0"/>
              <a:t>定义了 </a:t>
            </a:r>
            <a:r>
              <a:rPr lang="en-US" altLang="zh-CN" dirty="0"/>
              <a:t>Scale </a:t>
            </a:r>
            <a:r>
              <a:rPr lang="zh-CN" altLang="en-US" dirty="0"/>
              <a:t>方法。</a:t>
            </a:r>
          </a:p>
          <a:p>
            <a:pPr marL="0" indent="0">
              <a:buNone/>
            </a:pPr>
            <a:r>
              <a:rPr lang="zh-CN" altLang="en-US" dirty="0"/>
              <a:t>指针接收者的方法可以修改接收者指向的值。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由于方法经常需要修改它的接收者，指针接收者比值接收者更常用。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27AEC6-AE31-4FA0-A033-D32B03723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530" y="100025"/>
            <a:ext cx="4638261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3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63F84-A449-46AF-8149-FFA24134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E3DA4-3485-4F04-82F4-AAE83173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更多类型（切片、</a:t>
            </a:r>
            <a:r>
              <a:rPr lang="en-US" altLang="zh-CN" dirty="0"/>
              <a:t>range</a:t>
            </a:r>
            <a:r>
              <a:rPr lang="zh-CN" altLang="en-US" dirty="0"/>
              <a:t>、映射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四</a:t>
            </a:r>
            <a:r>
              <a:rPr lang="en-US" altLang="zh-CN" dirty="0"/>
              <a:t>. 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五</a:t>
            </a:r>
            <a:r>
              <a:rPr lang="en-US" altLang="zh-CN" dirty="0"/>
              <a:t>. </a:t>
            </a:r>
            <a:r>
              <a:rPr lang="zh-CN" altLang="en-US" dirty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90714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1674D-D330-42A5-A826-2A415E50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接口与隐式实现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F95BD-2E02-4735-B769-ABF3BC71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接口类型 是由一组方法签名定义的集合。</a:t>
            </a:r>
          </a:p>
          <a:p>
            <a:pPr marL="0" indent="0">
              <a:buNone/>
            </a:pPr>
            <a:r>
              <a:rPr lang="zh-CN" altLang="en-US" dirty="0"/>
              <a:t>接口类型的值可以保存任何实现了这些方法的值。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类型通过实现一个接口的所有方法来实现该接口。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既然无需专门显式声明，也就没有“</a:t>
            </a:r>
            <a:r>
              <a:rPr lang="en-US" altLang="zh-CN" dirty="0"/>
              <a:t>implements”</a:t>
            </a:r>
            <a:r>
              <a:rPr lang="zh-CN" altLang="en-US" dirty="0"/>
              <a:t>关键字。</a:t>
            </a:r>
          </a:p>
          <a:p>
            <a:pPr marL="0" indent="0">
              <a:buNone/>
            </a:pPr>
            <a:r>
              <a:rPr lang="zh-CN" altLang="en-US" dirty="0"/>
              <a:t>隐式接口从接口的实现中解耦了定义，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这样接口的实现可以出现在任何包中，无需提前准备。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E3B41E-AF95-4D0E-81E2-CED8BC50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026" y="519201"/>
            <a:ext cx="4412974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4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DE1E-19EE-4223-A0B6-DAE9F407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接口值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398EF-7BB8-49F6-ACF0-E00F3D35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在内部，接口值可以看做包含值和具体类型的元组：</a:t>
            </a:r>
          </a:p>
          <a:p>
            <a:pPr marL="0" indent="0">
              <a:buNone/>
            </a:pPr>
            <a:r>
              <a:rPr lang="en-US" altLang="zh-CN" dirty="0"/>
              <a:t>(value, type)</a:t>
            </a:r>
          </a:p>
          <a:p>
            <a:pPr marL="0" indent="0">
              <a:buNone/>
            </a:pPr>
            <a:r>
              <a:rPr lang="zh-CN" altLang="en-US" dirty="0"/>
              <a:t>接口值保存了一个具体底层类型的具体值。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接口值调用方法时会执行其底层类型的同名方法。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D7D3C0-C07C-405C-8F62-65091693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913" y="297955"/>
            <a:ext cx="3742857" cy="64476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F8A56C-A890-49E8-AB7A-CDB1F96B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825" y="5043369"/>
            <a:ext cx="3247619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53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10D8C-ACFE-452A-AF7F-F0496A0D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底层值为 </a:t>
            </a:r>
            <a:r>
              <a:rPr lang="en-US" altLang="zh-CN" dirty="0"/>
              <a:t>nil </a:t>
            </a:r>
            <a:r>
              <a:rPr lang="zh-CN" altLang="en-US" dirty="0"/>
              <a:t>的接口值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835EF-2DA6-4EB9-B502-D2F964DC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即便接口内的具体值为 </a:t>
            </a:r>
            <a:r>
              <a:rPr lang="en-US" altLang="zh-CN" dirty="0"/>
              <a:t>nil</a:t>
            </a:r>
            <a:r>
              <a:rPr lang="zh-CN" altLang="en-US" dirty="0"/>
              <a:t>，方法仍然会被 </a:t>
            </a:r>
            <a:r>
              <a:rPr lang="en-US" altLang="zh-CN" dirty="0"/>
              <a:t>nil </a:t>
            </a:r>
            <a:r>
              <a:rPr lang="zh-CN" altLang="en-US" dirty="0"/>
              <a:t>接收者调用。</a:t>
            </a:r>
          </a:p>
          <a:p>
            <a:pPr marL="0" indent="0">
              <a:buNone/>
            </a:pPr>
            <a:r>
              <a:rPr lang="zh-CN" altLang="en-US" dirty="0"/>
              <a:t>在一些语言中，这会触发一个空指针异常，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但在 </a:t>
            </a:r>
            <a:r>
              <a:rPr lang="en-US" altLang="zh-CN" dirty="0"/>
              <a:t>Go </a:t>
            </a:r>
            <a:r>
              <a:rPr lang="zh-CN" altLang="en-US" dirty="0"/>
              <a:t>中通常会写一些方法来优雅地处理它。</a:t>
            </a:r>
          </a:p>
          <a:p>
            <a:pPr marL="0" indent="0">
              <a:buNone/>
            </a:pPr>
            <a:r>
              <a:rPr lang="zh-CN" altLang="en-US" dirty="0"/>
              <a:t>注意：保存了 </a:t>
            </a:r>
            <a:r>
              <a:rPr lang="en-US" altLang="zh-CN" dirty="0"/>
              <a:t>nil </a:t>
            </a:r>
            <a:r>
              <a:rPr lang="zh-CN" altLang="en-US" dirty="0"/>
              <a:t>具体值的接口其自身并不为 </a:t>
            </a:r>
            <a:r>
              <a:rPr lang="en-US" altLang="zh-CN" dirty="0"/>
              <a:t>nil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686EB8-C50C-405B-BE4C-75296441F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793" y="334191"/>
            <a:ext cx="3552381" cy="65238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87DA3C-EB19-4CD2-B0C0-5FBB56EC0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38" y="4696033"/>
            <a:ext cx="3352381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13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7597-BDF0-4614-9565-734FA658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6.nil </a:t>
            </a:r>
            <a:r>
              <a:rPr lang="zh-CN" altLang="en-US" dirty="0"/>
              <a:t>接口值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D2159-BC74-4CBE-BCBF-AE2F5CFF0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nil </a:t>
            </a:r>
            <a:r>
              <a:rPr lang="zh-CN" altLang="en-US" dirty="0"/>
              <a:t>接口值既不保存值也不保存具体类型。</a:t>
            </a:r>
          </a:p>
          <a:p>
            <a:pPr marL="0" indent="0">
              <a:buNone/>
            </a:pPr>
            <a:r>
              <a:rPr lang="zh-CN" altLang="en-US" dirty="0"/>
              <a:t>为 </a:t>
            </a:r>
            <a:r>
              <a:rPr lang="en-US" altLang="zh-CN" dirty="0"/>
              <a:t>nil </a:t>
            </a:r>
            <a:r>
              <a:rPr lang="zh-CN" altLang="en-US" dirty="0"/>
              <a:t>接口调用方法会产生运行时错误，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因为接口的元组内并未包含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能够指明该调用哪个 具体 方法的类型。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8CE2CF-2EBD-4B69-B41C-0857C58CF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048" y="433762"/>
            <a:ext cx="6180952" cy="5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91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ABC33-A43F-4BD2-898C-B84ED35D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空接口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757FA-88BF-465F-8249-7478D3F3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指定了零个方法的接口值被称为 </a:t>
            </a:r>
            <a:r>
              <a:rPr lang="zh-CN" altLang="en-US" dirty="0">
                <a:solidFill>
                  <a:srgbClr val="FF0000"/>
                </a:solidFill>
              </a:rPr>
              <a:t>*空接口*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interface{}</a:t>
            </a:r>
          </a:p>
          <a:p>
            <a:pPr marL="0" indent="0">
              <a:buNone/>
            </a:pPr>
            <a:r>
              <a:rPr lang="zh-CN" altLang="en-US" dirty="0"/>
              <a:t>空接口可保存任何类型的值。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（因为每个类型都至少实现了零个方法。）</a:t>
            </a:r>
          </a:p>
          <a:p>
            <a:pPr marL="0" indent="0">
              <a:buNone/>
            </a:pPr>
            <a:r>
              <a:rPr lang="zh-CN" altLang="en-US" dirty="0"/>
              <a:t>空接口被用来处理未知类型的值。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</a:t>
            </a:r>
            <a:r>
              <a:rPr lang="en-US" altLang="zh-CN" dirty="0" err="1"/>
              <a:t>fmt.Print</a:t>
            </a:r>
            <a:r>
              <a:rPr lang="en-US" altLang="zh-CN" dirty="0"/>
              <a:t> </a:t>
            </a:r>
            <a:r>
              <a:rPr lang="zh-CN" altLang="en-US" dirty="0"/>
              <a:t>可接受类型为 </a:t>
            </a:r>
            <a:r>
              <a:rPr lang="en-US" altLang="zh-CN" dirty="0"/>
              <a:t>interface{} </a:t>
            </a:r>
            <a:r>
              <a:rPr lang="zh-CN" altLang="en-US" dirty="0"/>
              <a:t>的任意数量的参数。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D26E13-E012-4728-AEC1-F32C30A1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286" y="562160"/>
            <a:ext cx="4085714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2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2FFB6-EB1D-4D7F-BE99-71F81BF3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类型断言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B9282-3438-4B02-A0DF-2BF940127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类型断言 提供了访问接口值底层具体值的方式。</a:t>
            </a:r>
          </a:p>
          <a:p>
            <a:pPr marL="0" indent="0">
              <a:buNone/>
            </a:pPr>
            <a:r>
              <a:rPr lang="en-US" altLang="zh-CN" dirty="0"/>
              <a:t>t := </a:t>
            </a:r>
            <a:r>
              <a:rPr lang="en-US" altLang="zh-CN" dirty="0" err="1"/>
              <a:t>i</a:t>
            </a:r>
            <a:r>
              <a:rPr lang="en-US" altLang="zh-CN" dirty="0"/>
              <a:t>.(T)</a:t>
            </a:r>
          </a:p>
          <a:p>
            <a:pPr marL="0" indent="0">
              <a:buNone/>
            </a:pPr>
            <a:r>
              <a:rPr lang="zh-CN" altLang="en-US" dirty="0"/>
              <a:t>该语句断言接口值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保存了具体类型 </a:t>
            </a:r>
            <a:r>
              <a:rPr lang="en-US" altLang="zh-CN" dirty="0"/>
              <a:t>T</a:t>
            </a:r>
            <a:r>
              <a:rPr lang="zh-CN" altLang="en-US" dirty="0"/>
              <a:t>，并将其底层类型为 </a:t>
            </a:r>
            <a:r>
              <a:rPr lang="en-US" altLang="zh-CN" dirty="0"/>
              <a:t>T </a:t>
            </a:r>
            <a:r>
              <a:rPr lang="zh-CN" altLang="en-US" dirty="0"/>
              <a:t>的值赋予变量 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若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并未保存 </a:t>
            </a:r>
            <a:r>
              <a:rPr lang="en-US" altLang="zh-CN" dirty="0"/>
              <a:t>T </a:t>
            </a:r>
            <a:r>
              <a:rPr lang="zh-CN" altLang="en-US" dirty="0"/>
              <a:t>类型的值，该语句就会触发一个</a:t>
            </a:r>
            <a:r>
              <a:rPr lang="en-US" altLang="zh-CN" dirty="0"/>
              <a:t>panic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为了 判断 一个接口值是否保存了一个特定的类型，类型断言可返回两个值：其底层值以及一个报告断言是否成功的布尔值。</a:t>
            </a:r>
          </a:p>
          <a:p>
            <a:pPr marL="0" indent="0">
              <a:buNone/>
            </a:pPr>
            <a:r>
              <a:rPr lang="en-US" altLang="zh-CN" dirty="0"/>
              <a:t>t, ok := </a:t>
            </a:r>
            <a:r>
              <a:rPr lang="en-US" altLang="zh-CN" dirty="0" err="1"/>
              <a:t>i</a:t>
            </a:r>
            <a:r>
              <a:rPr lang="en-US" altLang="zh-CN" dirty="0"/>
              <a:t>.(T)</a:t>
            </a:r>
          </a:p>
          <a:p>
            <a:pPr marL="0" indent="0">
              <a:buNone/>
            </a:pPr>
            <a:r>
              <a:rPr lang="zh-CN" altLang="en-US" dirty="0"/>
              <a:t>若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保存了一个 </a:t>
            </a:r>
            <a:r>
              <a:rPr lang="en-US" altLang="zh-CN" dirty="0"/>
              <a:t>T</a:t>
            </a:r>
            <a:r>
              <a:rPr lang="zh-CN" altLang="en-US" dirty="0"/>
              <a:t>，那么 </a:t>
            </a:r>
            <a:r>
              <a:rPr lang="en-US" altLang="zh-CN" dirty="0"/>
              <a:t>t </a:t>
            </a:r>
            <a:r>
              <a:rPr lang="zh-CN" altLang="en-US" dirty="0"/>
              <a:t>将会是其底层值，而 </a:t>
            </a:r>
            <a:r>
              <a:rPr lang="en-US" altLang="zh-CN" dirty="0"/>
              <a:t>ok </a:t>
            </a:r>
            <a:r>
              <a:rPr lang="zh-CN" altLang="en-US" dirty="0"/>
              <a:t>为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否则，</a:t>
            </a:r>
            <a:r>
              <a:rPr lang="en-US" altLang="zh-CN" dirty="0"/>
              <a:t>ok </a:t>
            </a:r>
            <a:r>
              <a:rPr lang="zh-CN" altLang="en-US" dirty="0"/>
              <a:t>将为 </a:t>
            </a:r>
            <a:r>
              <a:rPr lang="en-US" altLang="zh-CN" dirty="0"/>
              <a:t>false </a:t>
            </a:r>
            <a:r>
              <a:rPr lang="zh-CN" altLang="en-US" dirty="0"/>
              <a:t>而 </a:t>
            </a:r>
            <a:r>
              <a:rPr lang="en-US" altLang="zh-CN" dirty="0"/>
              <a:t>t </a:t>
            </a:r>
            <a:r>
              <a:rPr lang="zh-CN" altLang="en-US" dirty="0"/>
              <a:t>将为 </a:t>
            </a:r>
            <a:r>
              <a:rPr lang="en-US" altLang="zh-CN" dirty="0"/>
              <a:t>T </a:t>
            </a:r>
            <a:r>
              <a:rPr lang="zh-CN" altLang="en-US" dirty="0"/>
              <a:t>类型的零值，程序并不会产生</a:t>
            </a:r>
            <a:r>
              <a:rPr lang="en-US" altLang="zh-CN" dirty="0"/>
              <a:t>panic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注意这种语法和读取一个映射时的相似之处。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2FBB77-EF66-4598-9E7A-6D52187D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0"/>
            <a:ext cx="5666667" cy="6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63F84-A449-46AF-8149-FFA24134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E3DA4-3485-4F04-82F4-AAE83173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三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zh-CN" altLang="en-US" dirty="0">
                <a:solidFill>
                  <a:srgbClr val="FF0000"/>
                </a:solidFill>
              </a:rPr>
              <a:t>更多类型（切片、</a:t>
            </a:r>
            <a:r>
              <a:rPr lang="en-US" altLang="zh-CN" dirty="0">
                <a:solidFill>
                  <a:srgbClr val="FF0000"/>
                </a:solidFill>
              </a:rPr>
              <a:t>range</a:t>
            </a:r>
            <a:r>
              <a:rPr lang="zh-CN" altLang="en-US" dirty="0">
                <a:solidFill>
                  <a:srgbClr val="FF0000"/>
                </a:solidFill>
              </a:rPr>
              <a:t>、映射</a:t>
            </a:r>
            <a:r>
              <a:rPr lang="en-US" altLang="zh-CN" dirty="0">
                <a:solidFill>
                  <a:srgbClr val="FF0000"/>
                </a:solidFill>
              </a:rPr>
              <a:t>…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四</a:t>
            </a:r>
            <a:r>
              <a:rPr lang="en-US" altLang="zh-CN" dirty="0"/>
              <a:t>. </a:t>
            </a:r>
            <a:r>
              <a:rPr lang="zh-CN" altLang="en-US" dirty="0"/>
              <a:t>方法和接口</a:t>
            </a:r>
            <a:endParaRPr lang="en-US" altLang="zh-CN" dirty="0"/>
          </a:p>
          <a:p>
            <a:r>
              <a:rPr lang="zh-CN" altLang="en-US" dirty="0"/>
              <a:t>五</a:t>
            </a:r>
            <a:r>
              <a:rPr lang="en-US" altLang="zh-CN" dirty="0"/>
              <a:t>. </a:t>
            </a:r>
            <a:r>
              <a:rPr lang="zh-CN" altLang="en-US" dirty="0"/>
              <a:t>并发</a:t>
            </a:r>
          </a:p>
        </p:txBody>
      </p:sp>
    </p:spTree>
    <p:extLst>
      <p:ext uri="{BB962C8B-B14F-4D97-AF65-F5344CB8AC3E}">
        <p14:creationId xmlns:p14="http://schemas.microsoft.com/office/powerpoint/2010/main" val="96534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C4558-DDE1-4A95-9096-726864EE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切片的文法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22E06-22F1-4C2D-B7E1-BD81D800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切片文法类似于没有长度的数组文法。</a:t>
            </a:r>
          </a:p>
          <a:p>
            <a:pPr marL="0" indent="0">
              <a:buNone/>
            </a:pPr>
            <a:r>
              <a:rPr lang="zh-CN" altLang="en-US" dirty="0"/>
              <a:t>这是一个数组文法：</a:t>
            </a:r>
          </a:p>
          <a:p>
            <a:pPr marL="0" indent="0">
              <a:buNone/>
            </a:pPr>
            <a:r>
              <a:rPr lang="en-US" altLang="zh-CN" dirty="0"/>
              <a:t>[3]bool{true, true, false}</a:t>
            </a:r>
          </a:p>
          <a:p>
            <a:pPr marL="0" indent="0">
              <a:buNone/>
            </a:pPr>
            <a:r>
              <a:rPr lang="zh-CN" altLang="en-US" dirty="0"/>
              <a:t>下面这样则会创建一个和上面相同的数组，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然后构建一个引用了它的切片：</a:t>
            </a:r>
          </a:p>
          <a:p>
            <a:pPr marL="0" indent="0">
              <a:buNone/>
            </a:pPr>
            <a:r>
              <a:rPr lang="en-US" altLang="zh-CN" dirty="0"/>
              <a:t>[]bool{true, true, false}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6AEAD2-EBAC-42DA-BE98-761BE6F64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693" y="491035"/>
            <a:ext cx="5019048" cy="5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51675-FC3C-44B6-B888-388D098E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切片的默认行为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D1BD0-0715-4794-97CA-D0FE605F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在进行切片时，你可以利用它的默认行为来忽略上下界。</a:t>
            </a:r>
          </a:p>
          <a:p>
            <a:pPr marL="0" indent="0">
              <a:buNone/>
            </a:pPr>
            <a:r>
              <a:rPr lang="zh-CN" altLang="en-US" dirty="0"/>
              <a:t>切片下界的默认值为 </a:t>
            </a:r>
            <a:r>
              <a:rPr lang="en-US" altLang="zh-CN" dirty="0"/>
              <a:t>0</a:t>
            </a:r>
            <a:r>
              <a:rPr lang="zh-CN" altLang="en-US" dirty="0"/>
              <a:t>，上界则是该切片的长度。</a:t>
            </a:r>
          </a:p>
          <a:p>
            <a:pPr marL="0" indent="0">
              <a:buNone/>
            </a:pPr>
            <a:r>
              <a:rPr lang="zh-CN" altLang="en-US" dirty="0"/>
              <a:t>对于数组</a:t>
            </a:r>
          </a:p>
          <a:p>
            <a:pPr marL="0" indent="0">
              <a:buNone/>
            </a:pPr>
            <a:r>
              <a:rPr lang="en-US" altLang="zh-CN" dirty="0"/>
              <a:t>var a [10]int </a:t>
            </a:r>
            <a:r>
              <a:rPr lang="zh-CN" altLang="en-US" dirty="0"/>
              <a:t>来说，以下切片是等价的：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a[0:10]</a:t>
            </a:r>
          </a:p>
          <a:p>
            <a:pPr marL="0" indent="0">
              <a:buNone/>
            </a:pPr>
            <a:r>
              <a:rPr lang="en-US" altLang="zh-CN" dirty="0"/>
              <a:t>a[:10]</a:t>
            </a:r>
          </a:p>
          <a:p>
            <a:pPr marL="0" indent="0">
              <a:buNone/>
            </a:pPr>
            <a:r>
              <a:rPr lang="en-US" altLang="zh-CN" dirty="0"/>
              <a:t>a[0:]</a:t>
            </a:r>
          </a:p>
          <a:p>
            <a:pPr marL="0" indent="0">
              <a:buNone/>
            </a:pPr>
            <a:r>
              <a:rPr lang="en-US" altLang="zh-CN" dirty="0"/>
              <a:t>a[:]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2AA45B-DB76-4A57-996E-1399F585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689" y="515057"/>
            <a:ext cx="3333333" cy="5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8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BF804-0C24-4B08-82B3-E0143A8B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切片的长度与容量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FC1D4-7426-46CA-ACBA-C97731B98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切片拥有 长度 和 容量。</a:t>
            </a:r>
          </a:p>
          <a:p>
            <a:pPr marL="0" indent="0">
              <a:buNone/>
            </a:pPr>
            <a:r>
              <a:rPr lang="zh-CN" altLang="en-US" dirty="0"/>
              <a:t>切片的长度就是它所包含的元素个数。</a:t>
            </a:r>
          </a:p>
          <a:p>
            <a:pPr marL="0" indent="0">
              <a:buNone/>
            </a:pPr>
            <a:r>
              <a:rPr lang="zh-CN" altLang="en-US" dirty="0"/>
              <a:t>切片的容量是从它的第一个元素开始数，到其底层数组元素末尾的个数。</a:t>
            </a:r>
          </a:p>
          <a:p>
            <a:pPr marL="0" indent="0">
              <a:buNone/>
            </a:pPr>
            <a:r>
              <a:rPr lang="zh-CN" altLang="en-US" dirty="0"/>
              <a:t>切片 </a:t>
            </a:r>
            <a:r>
              <a:rPr lang="en-US" altLang="zh-CN" dirty="0"/>
              <a:t>s </a:t>
            </a:r>
            <a:r>
              <a:rPr lang="zh-CN" altLang="en-US" dirty="0"/>
              <a:t>的长度和容量可通过表达式 </a:t>
            </a:r>
            <a:r>
              <a:rPr lang="en-US" altLang="zh-CN" dirty="0" err="1"/>
              <a:t>len</a:t>
            </a:r>
            <a:r>
              <a:rPr lang="en-US" altLang="zh-CN" dirty="0"/>
              <a:t>(s) </a:t>
            </a:r>
            <a:r>
              <a:rPr lang="zh-CN" altLang="en-US" dirty="0"/>
              <a:t>和 </a:t>
            </a:r>
            <a:r>
              <a:rPr lang="en-US" altLang="zh-CN" dirty="0"/>
              <a:t>cap(s) </a:t>
            </a:r>
            <a:r>
              <a:rPr lang="zh-CN" altLang="en-US" dirty="0"/>
              <a:t>来获取。</a:t>
            </a:r>
          </a:p>
          <a:p>
            <a:pPr marL="0" indent="0">
              <a:buNone/>
            </a:pPr>
            <a:r>
              <a:rPr lang="zh-CN" altLang="en-US" dirty="0"/>
              <a:t>你可以通过重新切片来扩展一个切片，给它提供足够的容量。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BE7EE9-FD6B-41E0-8460-EF683E87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738" y="576619"/>
            <a:ext cx="5447619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3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839DF-E0D9-47B0-8844-D16C1B24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切片的零值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2FD5A-4FA1-4C96-9BEB-8EF3C37BE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切片的零值是 </a:t>
            </a:r>
            <a:r>
              <a:rPr lang="en-US" altLang="zh-CN" dirty="0"/>
              <a:t>nil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nil </a:t>
            </a:r>
            <a:r>
              <a:rPr lang="zh-CN" altLang="en-US" dirty="0"/>
              <a:t>切片的长度和容量为 </a:t>
            </a:r>
            <a:r>
              <a:rPr lang="en-US" altLang="zh-CN" dirty="0"/>
              <a:t>0 </a:t>
            </a:r>
            <a:r>
              <a:rPr lang="zh-CN" altLang="en-US" dirty="0"/>
              <a:t>且没有底层数组。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2AF0A9-8DD6-462D-B26F-2B4B7E49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044" y="1428750"/>
            <a:ext cx="4000000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7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855E0-ADB8-45F8-8336-1DA607D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en-US" dirty="0"/>
              <a:t>用 </a:t>
            </a:r>
            <a:r>
              <a:rPr lang="en-US" altLang="zh-CN" dirty="0"/>
              <a:t>make </a:t>
            </a:r>
            <a:r>
              <a:rPr lang="zh-CN" altLang="en-US" dirty="0"/>
              <a:t>创建切片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ADEA4-10AC-4C10-9236-FA42A056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切片可以用内建函数 </a:t>
            </a:r>
            <a:r>
              <a:rPr lang="en-US" altLang="zh-CN" dirty="0"/>
              <a:t>make </a:t>
            </a:r>
            <a:r>
              <a:rPr lang="zh-CN" altLang="en-US" dirty="0"/>
              <a:t>来创建，这也是你创建动态数组的方式。</a:t>
            </a:r>
          </a:p>
          <a:p>
            <a:pPr marL="0" indent="0">
              <a:buNone/>
            </a:pPr>
            <a:r>
              <a:rPr lang="en-US" altLang="zh-CN" dirty="0"/>
              <a:t>make </a:t>
            </a:r>
            <a:r>
              <a:rPr lang="zh-CN" altLang="en-US" dirty="0"/>
              <a:t>函数会分配一个元素为零值的数组并返回一个引用了它的切片：</a:t>
            </a:r>
          </a:p>
          <a:p>
            <a:pPr marL="0" indent="0">
              <a:buNone/>
            </a:pPr>
            <a:r>
              <a:rPr lang="en-US" altLang="zh-CN" dirty="0"/>
              <a:t>a := make([]int, 5)  // </a:t>
            </a:r>
            <a:r>
              <a:rPr lang="en-US" altLang="zh-CN" dirty="0" err="1"/>
              <a:t>len</a:t>
            </a:r>
            <a:r>
              <a:rPr lang="en-US" altLang="zh-CN" dirty="0"/>
              <a:t>(a)=5</a:t>
            </a:r>
          </a:p>
          <a:p>
            <a:pPr marL="0" indent="0">
              <a:buNone/>
            </a:pPr>
            <a:r>
              <a:rPr lang="zh-CN" altLang="en-US" dirty="0"/>
              <a:t>要指定它的容量，需向 </a:t>
            </a:r>
            <a:r>
              <a:rPr lang="en-US" altLang="zh-CN" dirty="0"/>
              <a:t>make </a:t>
            </a:r>
            <a:r>
              <a:rPr lang="zh-CN" altLang="en-US" dirty="0"/>
              <a:t>传入第三个参数：</a:t>
            </a:r>
          </a:p>
          <a:p>
            <a:pPr marL="0" indent="0">
              <a:buNone/>
            </a:pPr>
            <a:r>
              <a:rPr lang="en-US" altLang="zh-CN" dirty="0"/>
              <a:t>b := make([]int, 0, 5) // </a:t>
            </a:r>
            <a:r>
              <a:rPr lang="en-US" altLang="zh-CN" dirty="0" err="1"/>
              <a:t>len</a:t>
            </a:r>
            <a:r>
              <a:rPr lang="en-US" altLang="zh-CN" dirty="0"/>
              <a:t>(b)=0, cap(b)=5</a:t>
            </a:r>
          </a:p>
          <a:p>
            <a:pPr marL="0" indent="0">
              <a:buNone/>
            </a:pPr>
            <a:r>
              <a:rPr lang="en-US" altLang="zh-CN" dirty="0"/>
              <a:t>b = b[:cap(b)] // </a:t>
            </a:r>
            <a:r>
              <a:rPr lang="en-US" altLang="zh-CN" dirty="0" err="1"/>
              <a:t>len</a:t>
            </a:r>
            <a:r>
              <a:rPr lang="en-US" altLang="zh-CN" dirty="0"/>
              <a:t>(b)=5, cap(b)=5</a:t>
            </a:r>
          </a:p>
          <a:p>
            <a:pPr marL="0" indent="0">
              <a:buNone/>
            </a:pPr>
            <a:r>
              <a:rPr lang="en-US" altLang="zh-CN" dirty="0"/>
              <a:t>b = b[1:]      // </a:t>
            </a:r>
            <a:r>
              <a:rPr lang="en-US" altLang="zh-CN" dirty="0" err="1"/>
              <a:t>len</a:t>
            </a:r>
            <a:r>
              <a:rPr lang="en-US" altLang="zh-CN" dirty="0"/>
              <a:t>(b)=4, cap(b)=4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AE6E82-100E-42A2-83AB-A58446514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011" y="934105"/>
            <a:ext cx="4257143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8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ED22D-BE77-496E-A25F-9446FFE7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</a:t>
            </a:r>
            <a:r>
              <a:rPr lang="zh-CN" altLang="en-US" dirty="0"/>
              <a:t>切片的切片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A3C55-8F30-4545-A8AD-3267D12E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切片可包含任何类型，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甚至包括其它的切片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6E200A-CC88-4EEE-A93C-6F6C2473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181" y="685800"/>
            <a:ext cx="5647619" cy="5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0009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738</TotalTime>
  <Words>1648</Words>
  <Application>Microsoft Office PowerPoint</Application>
  <PresentationFormat>宽屏</PresentationFormat>
  <Paragraphs>149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华文楷体</vt:lpstr>
      <vt:lpstr>Franklin Gothic Book</vt:lpstr>
      <vt:lpstr>裁剪</vt:lpstr>
      <vt:lpstr>Go-3</vt:lpstr>
      <vt:lpstr>目录</vt:lpstr>
      <vt:lpstr>目录</vt:lpstr>
      <vt:lpstr>7.切片的文法</vt:lpstr>
      <vt:lpstr>8.切片的默认行为</vt:lpstr>
      <vt:lpstr>9.切片的长度与容量</vt:lpstr>
      <vt:lpstr>10.切片的零值</vt:lpstr>
      <vt:lpstr>11.用 make 创建切片</vt:lpstr>
      <vt:lpstr>12.切片的切片</vt:lpstr>
      <vt:lpstr>13.向切片追加元素</vt:lpstr>
      <vt:lpstr>14.Range</vt:lpstr>
      <vt:lpstr>15.Range和_</vt:lpstr>
      <vt:lpstr>16.映射</vt:lpstr>
      <vt:lpstr>17.修改映射</vt:lpstr>
      <vt:lpstr>18.函数值</vt:lpstr>
      <vt:lpstr>19.闭包</vt:lpstr>
      <vt:lpstr>目录</vt:lpstr>
      <vt:lpstr>1.方法</vt:lpstr>
      <vt:lpstr>2.指针接收者</vt:lpstr>
      <vt:lpstr>3.接口与隐式实现</vt:lpstr>
      <vt:lpstr>4.接口值</vt:lpstr>
      <vt:lpstr>5.底层值为 nil 的接口值</vt:lpstr>
      <vt:lpstr>6.nil 接口值</vt:lpstr>
      <vt:lpstr>7.空接口</vt:lpstr>
      <vt:lpstr>8.类型断言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</dc:title>
  <dc:creator>hao ji</dc:creator>
  <cp:lastModifiedBy>ji hao</cp:lastModifiedBy>
  <cp:revision>87</cp:revision>
  <dcterms:created xsi:type="dcterms:W3CDTF">2018-06-04T05:27:21Z</dcterms:created>
  <dcterms:modified xsi:type="dcterms:W3CDTF">2018-06-07T01:14:55Z</dcterms:modified>
</cp:coreProperties>
</file>