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330" r:id="rId3"/>
    <p:sldId id="328" r:id="rId4"/>
    <p:sldId id="323" r:id="rId5"/>
    <p:sldId id="324" r:id="rId6"/>
    <p:sldId id="325" r:id="rId7"/>
    <p:sldId id="326" r:id="rId8"/>
    <p:sldId id="329" r:id="rId9"/>
    <p:sldId id="327" r:id="rId10"/>
    <p:sldId id="331" r:id="rId11"/>
    <p:sldId id="332" r:id="rId12"/>
    <p:sldId id="333" r:id="rId13"/>
    <p:sldId id="334" r:id="rId14"/>
    <p:sldId id="335" r:id="rId15"/>
    <p:sldId id="336" r:id="rId16"/>
    <p:sldId id="33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4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EC54C1-CEDF-4D17-AD8B-21B0498D35D5}" type="datetimeFigureOut">
              <a:rPr lang="zh-CN" altLang="en-US" smtClean="0"/>
              <a:t>2018/6/8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D03543-1E3B-4E8A-923F-206BD5A258E0}" type="slidenum">
              <a:rPr lang="zh-CN" altLang="en-US" smtClean="0"/>
              <a:t>‹#›</a:t>
            </a:fld>
            <a:endParaRPr lang="zh-CN" altLang="en-US"/>
          </a:p>
        </p:txBody>
      </p:sp>
    </p:spTree>
    <p:extLst>
      <p:ext uri="{BB962C8B-B14F-4D97-AF65-F5344CB8AC3E}">
        <p14:creationId xmlns:p14="http://schemas.microsoft.com/office/powerpoint/2010/main" val="3775674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6/8/2018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6/8/2018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6/8/2018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6/8/2018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6/8/2018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333D36-9568-4B43-BBEA-9D2FBADEEFCE}"/>
              </a:ext>
            </a:extLst>
          </p:cNvPr>
          <p:cNvSpPr>
            <a:spLocks noGrp="1"/>
          </p:cNvSpPr>
          <p:nvPr>
            <p:ph type="ctrTitle"/>
          </p:nvPr>
        </p:nvSpPr>
        <p:spPr/>
        <p:txBody>
          <a:bodyPr/>
          <a:lstStyle/>
          <a:p>
            <a:r>
              <a:rPr lang="en-US" altLang="zh-CN" dirty="0"/>
              <a:t>Go-4</a:t>
            </a:r>
            <a:endParaRPr lang="zh-CN" altLang="en-US" dirty="0"/>
          </a:p>
        </p:txBody>
      </p:sp>
      <p:sp>
        <p:nvSpPr>
          <p:cNvPr id="3" name="副标题 2">
            <a:extLst>
              <a:ext uri="{FF2B5EF4-FFF2-40B4-BE49-F238E27FC236}">
                <a16:creationId xmlns:a16="http://schemas.microsoft.com/office/drawing/2014/main" id="{6F427E2B-2A4C-4D0C-A312-8F95D5ADE18C}"/>
              </a:ext>
            </a:extLst>
          </p:cNvPr>
          <p:cNvSpPr>
            <a:spLocks noGrp="1"/>
          </p:cNvSpPr>
          <p:nvPr>
            <p:ph type="subTitle" idx="1"/>
          </p:nvPr>
        </p:nvSpPr>
        <p:spPr/>
        <p:txBody>
          <a:bodyPr/>
          <a:lstStyle/>
          <a:p>
            <a:pPr algn="r"/>
            <a:r>
              <a:rPr lang="zh-CN" altLang="en-US" dirty="0"/>
              <a:t>季豪 </a:t>
            </a:r>
            <a:r>
              <a:rPr lang="en-US" altLang="zh-CN" dirty="0"/>
              <a:t>2018.6.7</a:t>
            </a:r>
            <a:endParaRPr lang="zh-CN" altLang="en-US" dirty="0"/>
          </a:p>
        </p:txBody>
      </p:sp>
      <p:pic>
        <p:nvPicPr>
          <p:cNvPr id="4" name="Picture 4" descr="https://timgsa.baidu.com/timg?image&amp;quality=80&amp;size=b9999_10000&amp;sec=1528101662815&amp;di=6dd191ff68c9353afd84fe9517342622&amp;imgtype=0&amp;src=http%3A%2F%2Fstatic.open-open.com%2Flib%2FuploadImg%2F20150302%2F20150302165415_953.png">
            <a:extLst>
              <a:ext uri="{FF2B5EF4-FFF2-40B4-BE49-F238E27FC236}">
                <a16:creationId xmlns:a16="http://schemas.microsoft.com/office/drawing/2014/main" id="{588C038C-B01B-40D3-8FA0-F46867C3B1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5128" y="1788454"/>
            <a:ext cx="2350604" cy="2350604"/>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26844E94-A0E7-4CB0-8109-E38D4EBC7152}"/>
              </a:ext>
            </a:extLst>
          </p:cNvPr>
          <p:cNvSpPr/>
          <p:nvPr/>
        </p:nvSpPr>
        <p:spPr>
          <a:xfrm>
            <a:off x="4535058" y="4742783"/>
            <a:ext cx="3121367" cy="369332"/>
          </a:xfrm>
          <a:prstGeom prst="rect">
            <a:avLst/>
          </a:prstGeom>
        </p:spPr>
        <p:txBody>
          <a:bodyPr wrap="none">
            <a:spAutoFit/>
          </a:bodyPr>
          <a:lstStyle/>
          <a:p>
            <a:r>
              <a:rPr lang="zh-CN" altLang="en-US" dirty="0"/>
              <a:t>https://github.com/golang/go</a:t>
            </a:r>
          </a:p>
        </p:txBody>
      </p:sp>
    </p:spTree>
    <p:extLst>
      <p:ext uri="{BB962C8B-B14F-4D97-AF65-F5344CB8AC3E}">
        <p14:creationId xmlns:p14="http://schemas.microsoft.com/office/powerpoint/2010/main" val="2806310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15252E-845C-4F02-B0D0-1F5DC4C3F698}"/>
              </a:ext>
            </a:extLst>
          </p:cNvPr>
          <p:cNvSpPr>
            <a:spLocks noGrp="1"/>
          </p:cNvSpPr>
          <p:nvPr>
            <p:ph type="title"/>
          </p:nvPr>
        </p:nvSpPr>
        <p:spPr/>
        <p:txBody>
          <a:bodyPr/>
          <a:lstStyle/>
          <a:p>
            <a:r>
              <a:rPr lang="en-US" altLang="zh-CN" dirty="0"/>
              <a:t>2.</a:t>
            </a:r>
            <a:r>
              <a:rPr lang="zh-CN" altLang="en-US" dirty="0"/>
              <a:t>信道</a:t>
            </a:r>
          </a:p>
        </p:txBody>
      </p:sp>
      <p:sp>
        <p:nvSpPr>
          <p:cNvPr id="3" name="内容占位符 2">
            <a:extLst>
              <a:ext uri="{FF2B5EF4-FFF2-40B4-BE49-F238E27FC236}">
                <a16:creationId xmlns:a16="http://schemas.microsoft.com/office/drawing/2014/main" id="{69339F46-5836-45FB-B5B0-9DA0078E5607}"/>
              </a:ext>
            </a:extLst>
          </p:cNvPr>
          <p:cNvSpPr>
            <a:spLocks noGrp="1"/>
          </p:cNvSpPr>
          <p:nvPr>
            <p:ph idx="1"/>
          </p:nvPr>
        </p:nvSpPr>
        <p:spPr/>
        <p:txBody>
          <a:bodyPr>
            <a:normAutofit/>
          </a:bodyPr>
          <a:lstStyle/>
          <a:p>
            <a:pPr marL="0" indent="0">
              <a:buNone/>
            </a:pPr>
            <a:r>
              <a:rPr lang="zh-CN" altLang="en-US" dirty="0"/>
              <a:t>信道是带有类型的管道，你可以通过它用信道操作符 </a:t>
            </a:r>
            <a:r>
              <a:rPr lang="en-US" altLang="zh-CN" dirty="0"/>
              <a:t>&lt;- </a:t>
            </a:r>
            <a:r>
              <a:rPr lang="zh-CN" altLang="en-US" dirty="0"/>
              <a:t>来发送或者接收值。</a:t>
            </a:r>
          </a:p>
          <a:p>
            <a:pPr marL="0" indent="0">
              <a:buNone/>
            </a:pPr>
            <a:r>
              <a:rPr lang="en-US" altLang="zh-CN" dirty="0"/>
              <a:t>	</a:t>
            </a:r>
            <a:r>
              <a:rPr lang="en-US" altLang="zh-CN" dirty="0" err="1"/>
              <a:t>ch</a:t>
            </a:r>
            <a:r>
              <a:rPr lang="en-US" altLang="zh-CN" dirty="0"/>
              <a:t> &lt;- v    // </a:t>
            </a:r>
            <a:r>
              <a:rPr lang="zh-CN" altLang="en-US" dirty="0"/>
              <a:t>将 </a:t>
            </a:r>
            <a:r>
              <a:rPr lang="en-US" altLang="zh-CN" dirty="0"/>
              <a:t>v </a:t>
            </a:r>
            <a:r>
              <a:rPr lang="zh-CN" altLang="en-US" dirty="0"/>
              <a:t>发送至信道 </a:t>
            </a:r>
            <a:r>
              <a:rPr lang="en-US" altLang="zh-CN" dirty="0" err="1"/>
              <a:t>ch</a:t>
            </a:r>
            <a:r>
              <a:rPr lang="zh-CN" altLang="en-US" dirty="0"/>
              <a:t>。</a:t>
            </a:r>
          </a:p>
          <a:p>
            <a:pPr marL="0" indent="0">
              <a:buNone/>
            </a:pPr>
            <a:r>
              <a:rPr lang="en-US" altLang="zh-CN" dirty="0"/>
              <a:t>	v := &lt;-</a:t>
            </a:r>
            <a:r>
              <a:rPr lang="en-US" altLang="zh-CN" dirty="0" err="1"/>
              <a:t>ch</a:t>
            </a:r>
            <a:r>
              <a:rPr lang="en-US" altLang="zh-CN" dirty="0"/>
              <a:t>  // </a:t>
            </a:r>
            <a:r>
              <a:rPr lang="zh-CN" altLang="en-US" dirty="0"/>
              <a:t>从 </a:t>
            </a:r>
            <a:r>
              <a:rPr lang="en-US" altLang="zh-CN" dirty="0" err="1"/>
              <a:t>ch</a:t>
            </a:r>
            <a:r>
              <a:rPr lang="en-US" altLang="zh-CN" dirty="0"/>
              <a:t> </a:t>
            </a:r>
            <a:r>
              <a:rPr lang="zh-CN" altLang="en-US" dirty="0"/>
              <a:t>接收值并赋予 </a:t>
            </a:r>
            <a:r>
              <a:rPr lang="en-US" altLang="zh-CN" dirty="0"/>
              <a:t>v</a:t>
            </a:r>
            <a:r>
              <a:rPr lang="zh-CN" altLang="en-US" dirty="0"/>
              <a:t>。</a:t>
            </a:r>
          </a:p>
          <a:p>
            <a:pPr marL="0" indent="0">
              <a:buNone/>
            </a:pPr>
            <a:r>
              <a:rPr lang="zh-CN" altLang="en-US" dirty="0"/>
              <a:t>（“箭头”就是数据流的方向。）</a:t>
            </a:r>
          </a:p>
          <a:p>
            <a:pPr marL="0" indent="0">
              <a:buNone/>
            </a:pPr>
            <a:r>
              <a:rPr lang="zh-CN" altLang="en-US" dirty="0"/>
              <a:t>和映射与切片一样，信道在使用前必须创建：</a:t>
            </a:r>
          </a:p>
          <a:p>
            <a:pPr marL="0" indent="0">
              <a:buNone/>
            </a:pPr>
            <a:r>
              <a:rPr lang="en-US" altLang="zh-CN" dirty="0" err="1"/>
              <a:t>ch</a:t>
            </a:r>
            <a:r>
              <a:rPr lang="en-US" altLang="zh-CN" dirty="0"/>
              <a:t> := make(</a:t>
            </a:r>
            <a:r>
              <a:rPr lang="en-US" altLang="zh-CN" dirty="0" err="1"/>
              <a:t>chan</a:t>
            </a:r>
            <a:r>
              <a:rPr lang="en-US" altLang="zh-CN" dirty="0"/>
              <a:t> int)</a:t>
            </a:r>
          </a:p>
          <a:p>
            <a:pPr marL="0" indent="0">
              <a:buNone/>
            </a:pPr>
            <a:r>
              <a:rPr lang="zh-CN" altLang="en-US" dirty="0"/>
              <a:t>默认情况下，发送和接收操作在另一端准备好之前都会阻塞。这使得 </a:t>
            </a:r>
            <a:r>
              <a:rPr lang="en-US" altLang="zh-CN" dirty="0"/>
              <a:t>Go </a:t>
            </a:r>
            <a:r>
              <a:rPr lang="zh-CN" altLang="en-US" dirty="0"/>
              <a:t>程可以在没有显式的锁或静态变量的情况下进行同步。</a:t>
            </a:r>
          </a:p>
        </p:txBody>
      </p:sp>
      <p:pic>
        <p:nvPicPr>
          <p:cNvPr id="4" name="图片 3">
            <a:extLst>
              <a:ext uri="{FF2B5EF4-FFF2-40B4-BE49-F238E27FC236}">
                <a16:creationId xmlns:a16="http://schemas.microsoft.com/office/drawing/2014/main" id="{49EDCBEC-4C75-4835-9693-8A99FF5B84CE}"/>
              </a:ext>
            </a:extLst>
          </p:cNvPr>
          <p:cNvPicPr>
            <a:picLocks noChangeAspect="1"/>
          </p:cNvPicPr>
          <p:nvPr/>
        </p:nvPicPr>
        <p:blipFill>
          <a:blip r:embed="rId2"/>
          <a:stretch>
            <a:fillRect/>
          </a:stretch>
        </p:blipFill>
        <p:spPr>
          <a:xfrm>
            <a:off x="7007972" y="41243"/>
            <a:ext cx="5184028" cy="6775513"/>
          </a:xfrm>
          <a:prstGeom prst="rect">
            <a:avLst/>
          </a:prstGeom>
        </p:spPr>
      </p:pic>
    </p:spTree>
    <p:extLst>
      <p:ext uri="{BB962C8B-B14F-4D97-AF65-F5344CB8AC3E}">
        <p14:creationId xmlns:p14="http://schemas.microsoft.com/office/powerpoint/2010/main" val="2307856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5C6AA2-05B9-43B6-9453-B2911D1E1F69}"/>
              </a:ext>
            </a:extLst>
          </p:cNvPr>
          <p:cNvSpPr>
            <a:spLocks noGrp="1"/>
          </p:cNvSpPr>
          <p:nvPr>
            <p:ph type="title"/>
          </p:nvPr>
        </p:nvSpPr>
        <p:spPr/>
        <p:txBody>
          <a:bodyPr/>
          <a:lstStyle/>
          <a:p>
            <a:r>
              <a:rPr lang="en-US" altLang="zh-CN" dirty="0"/>
              <a:t>3.</a:t>
            </a:r>
            <a:r>
              <a:rPr lang="zh-CN" altLang="en-US" dirty="0"/>
              <a:t>带缓冲的信道</a:t>
            </a:r>
          </a:p>
        </p:txBody>
      </p:sp>
      <p:sp>
        <p:nvSpPr>
          <p:cNvPr id="3" name="内容占位符 2">
            <a:extLst>
              <a:ext uri="{FF2B5EF4-FFF2-40B4-BE49-F238E27FC236}">
                <a16:creationId xmlns:a16="http://schemas.microsoft.com/office/drawing/2014/main" id="{622382A4-96D4-4426-8D5D-5BEE298FBFBB}"/>
              </a:ext>
            </a:extLst>
          </p:cNvPr>
          <p:cNvSpPr>
            <a:spLocks noGrp="1"/>
          </p:cNvSpPr>
          <p:nvPr>
            <p:ph idx="1"/>
          </p:nvPr>
        </p:nvSpPr>
        <p:spPr/>
        <p:txBody>
          <a:bodyPr/>
          <a:lstStyle/>
          <a:p>
            <a:pPr marL="0" indent="0">
              <a:buNone/>
            </a:pPr>
            <a:r>
              <a:rPr lang="zh-CN" altLang="en-US" dirty="0"/>
              <a:t>信道可以是 带缓冲的。将缓冲长度作为第二个参数提供给 </a:t>
            </a:r>
            <a:r>
              <a:rPr lang="en-US" altLang="zh-CN" dirty="0"/>
              <a:t>make </a:t>
            </a:r>
            <a:r>
              <a:rPr lang="zh-CN" altLang="en-US" dirty="0"/>
              <a:t>来初始化一个带缓冲的信道：</a:t>
            </a:r>
          </a:p>
          <a:p>
            <a:pPr marL="0" indent="0">
              <a:buNone/>
            </a:pPr>
            <a:r>
              <a:rPr lang="en-US" altLang="zh-CN" dirty="0" err="1"/>
              <a:t>ch</a:t>
            </a:r>
            <a:r>
              <a:rPr lang="en-US" altLang="zh-CN" dirty="0"/>
              <a:t> := make(</a:t>
            </a:r>
            <a:r>
              <a:rPr lang="en-US" altLang="zh-CN" dirty="0" err="1"/>
              <a:t>chan</a:t>
            </a:r>
            <a:r>
              <a:rPr lang="en-US" altLang="zh-CN" dirty="0"/>
              <a:t> int, 100)</a:t>
            </a:r>
          </a:p>
          <a:p>
            <a:pPr marL="0" indent="0">
              <a:buNone/>
            </a:pPr>
            <a:r>
              <a:rPr lang="zh-CN" altLang="en-US" dirty="0"/>
              <a:t>仅当信道的缓冲区填满后，向其发送数据时才会阻塞。</a:t>
            </a:r>
            <a:endParaRPr lang="en-US" altLang="zh-CN" dirty="0"/>
          </a:p>
          <a:p>
            <a:pPr marL="0" indent="0">
              <a:buNone/>
            </a:pPr>
            <a:r>
              <a:rPr lang="zh-CN" altLang="en-US" dirty="0"/>
              <a:t>当缓冲区为空时，接受方会阻塞。</a:t>
            </a:r>
          </a:p>
        </p:txBody>
      </p:sp>
      <p:pic>
        <p:nvPicPr>
          <p:cNvPr id="4" name="图片 3">
            <a:extLst>
              <a:ext uri="{FF2B5EF4-FFF2-40B4-BE49-F238E27FC236}">
                <a16:creationId xmlns:a16="http://schemas.microsoft.com/office/drawing/2014/main" id="{199E8C3B-8DC7-4299-B83B-24600C324E8E}"/>
              </a:ext>
            </a:extLst>
          </p:cNvPr>
          <p:cNvPicPr>
            <a:picLocks noChangeAspect="1"/>
          </p:cNvPicPr>
          <p:nvPr/>
        </p:nvPicPr>
        <p:blipFill>
          <a:blip r:embed="rId2"/>
          <a:stretch>
            <a:fillRect/>
          </a:stretch>
        </p:blipFill>
        <p:spPr>
          <a:xfrm>
            <a:off x="8182171" y="2772015"/>
            <a:ext cx="3307464" cy="4029092"/>
          </a:xfrm>
          <a:prstGeom prst="rect">
            <a:avLst/>
          </a:prstGeom>
        </p:spPr>
      </p:pic>
    </p:spTree>
    <p:extLst>
      <p:ext uri="{BB962C8B-B14F-4D97-AF65-F5344CB8AC3E}">
        <p14:creationId xmlns:p14="http://schemas.microsoft.com/office/powerpoint/2010/main" val="1716239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E4AC0C-0C54-40F5-BAA4-AEBCD5296FE9}"/>
              </a:ext>
            </a:extLst>
          </p:cNvPr>
          <p:cNvSpPr>
            <a:spLocks noGrp="1"/>
          </p:cNvSpPr>
          <p:nvPr>
            <p:ph type="title"/>
          </p:nvPr>
        </p:nvSpPr>
        <p:spPr/>
        <p:txBody>
          <a:bodyPr/>
          <a:lstStyle/>
          <a:p>
            <a:r>
              <a:rPr lang="en-US" altLang="zh-CN" dirty="0"/>
              <a:t>4. range </a:t>
            </a:r>
            <a:r>
              <a:rPr lang="zh-CN" altLang="en-US" dirty="0"/>
              <a:t>和 </a:t>
            </a:r>
            <a:r>
              <a:rPr lang="en-US" altLang="zh-CN" dirty="0"/>
              <a:t>close</a:t>
            </a:r>
            <a:endParaRPr lang="zh-CN" altLang="en-US" dirty="0"/>
          </a:p>
        </p:txBody>
      </p:sp>
      <p:sp>
        <p:nvSpPr>
          <p:cNvPr id="3" name="内容占位符 2">
            <a:extLst>
              <a:ext uri="{FF2B5EF4-FFF2-40B4-BE49-F238E27FC236}">
                <a16:creationId xmlns:a16="http://schemas.microsoft.com/office/drawing/2014/main" id="{C320EE99-8AD5-4A81-A341-2F8EDF9F36AD}"/>
              </a:ext>
            </a:extLst>
          </p:cNvPr>
          <p:cNvSpPr>
            <a:spLocks noGrp="1"/>
          </p:cNvSpPr>
          <p:nvPr>
            <p:ph idx="1"/>
          </p:nvPr>
        </p:nvSpPr>
        <p:spPr/>
        <p:txBody>
          <a:bodyPr>
            <a:normAutofit fontScale="92500" lnSpcReduction="20000"/>
          </a:bodyPr>
          <a:lstStyle/>
          <a:p>
            <a:pPr marL="0" indent="0">
              <a:buNone/>
            </a:pPr>
            <a:r>
              <a:rPr lang="zh-CN" altLang="en-US" dirty="0"/>
              <a:t>发送者可通过 </a:t>
            </a:r>
            <a:r>
              <a:rPr lang="en-US" altLang="zh-CN" dirty="0"/>
              <a:t>close </a:t>
            </a:r>
            <a:r>
              <a:rPr lang="zh-CN" altLang="en-US" dirty="0"/>
              <a:t>关闭一个信道来表示没有需要发送的值了。接收者可以通过为接收表达式分配第二个参数来测试信道是否被关闭：若没有值可以接收且信道已被关闭，那么在执行完</a:t>
            </a:r>
          </a:p>
          <a:p>
            <a:pPr marL="0" indent="0">
              <a:buNone/>
            </a:pPr>
            <a:r>
              <a:rPr lang="en-US" altLang="zh-CN" dirty="0"/>
              <a:t>v, ok := &lt;-</a:t>
            </a:r>
            <a:r>
              <a:rPr lang="en-US" altLang="zh-CN" dirty="0" err="1"/>
              <a:t>ch</a:t>
            </a:r>
            <a:endParaRPr lang="en-US" altLang="zh-CN" dirty="0"/>
          </a:p>
          <a:p>
            <a:pPr marL="0" indent="0">
              <a:buNone/>
            </a:pPr>
            <a:r>
              <a:rPr lang="zh-CN" altLang="en-US" dirty="0"/>
              <a:t>之后 </a:t>
            </a:r>
            <a:r>
              <a:rPr lang="en-US" altLang="zh-CN" dirty="0"/>
              <a:t>ok </a:t>
            </a:r>
            <a:r>
              <a:rPr lang="zh-CN" altLang="en-US" dirty="0"/>
              <a:t>会被设置为 </a:t>
            </a:r>
            <a:r>
              <a:rPr lang="en-US" altLang="zh-CN" dirty="0"/>
              <a:t>false</a:t>
            </a:r>
            <a:r>
              <a:rPr lang="zh-CN" altLang="en-US" dirty="0"/>
              <a:t>。</a:t>
            </a:r>
          </a:p>
          <a:p>
            <a:pPr marL="0" indent="0">
              <a:buNone/>
            </a:pPr>
            <a:r>
              <a:rPr lang="zh-CN" altLang="en-US" dirty="0"/>
              <a:t>循环 </a:t>
            </a:r>
            <a:r>
              <a:rPr lang="en-US" altLang="zh-CN" dirty="0"/>
              <a:t>for </a:t>
            </a:r>
            <a:r>
              <a:rPr lang="en-US" altLang="zh-CN" dirty="0" err="1"/>
              <a:t>i</a:t>
            </a:r>
            <a:r>
              <a:rPr lang="en-US" altLang="zh-CN" dirty="0"/>
              <a:t> := range c </a:t>
            </a:r>
            <a:r>
              <a:rPr lang="zh-CN" altLang="en-US" dirty="0"/>
              <a:t>会不断从信道接收值，直到它被关闭。</a:t>
            </a:r>
          </a:p>
          <a:p>
            <a:pPr marL="0" indent="0">
              <a:buNone/>
            </a:pPr>
            <a:r>
              <a:rPr lang="zh-CN" altLang="en-US" dirty="0"/>
              <a:t>*注意：* 只有发送者才能关闭信道，而接收者不能。向一个已经关闭的信道发送数据会引发程序恐慌（</a:t>
            </a:r>
            <a:r>
              <a:rPr lang="en-US" altLang="zh-CN" dirty="0"/>
              <a:t>panic</a:t>
            </a:r>
            <a:r>
              <a:rPr lang="zh-CN" altLang="en-US" dirty="0"/>
              <a:t>）。</a:t>
            </a:r>
          </a:p>
          <a:p>
            <a:pPr marL="0" indent="0">
              <a:buNone/>
            </a:pPr>
            <a:endParaRPr lang="zh-CN" altLang="en-US" dirty="0"/>
          </a:p>
          <a:p>
            <a:pPr marL="0" indent="0">
              <a:buNone/>
            </a:pPr>
            <a:r>
              <a:rPr lang="zh-CN" altLang="en-US" dirty="0"/>
              <a:t>*还要注意：* 信道与文件不同，通常情况下无需关闭它们。只有在必须告诉接收者不再有值需要发送的时候才有必要关闭，例如终止一个 </a:t>
            </a:r>
            <a:r>
              <a:rPr lang="en-US" altLang="zh-CN" dirty="0"/>
              <a:t>range </a:t>
            </a:r>
            <a:r>
              <a:rPr lang="zh-CN" altLang="en-US" dirty="0"/>
              <a:t>循环。</a:t>
            </a:r>
          </a:p>
        </p:txBody>
      </p:sp>
      <p:pic>
        <p:nvPicPr>
          <p:cNvPr id="4" name="图片 3">
            <a:extLst>
              <a:ext uri="{FF2B5EF4-FFF2-40B4-BE49-F238E27FC236}">
                <a16:creationId xmlns:a16="http://schemas.microsoft.com/office/drawing/2014/main" id="{2B661EBA-C386-4F33-ADEE-4D32F05A3054}"/>
              </a:ext>
            </a:extLst>
          </p:cNvPr>
          <p:cNvPicPr>
            <a:picLocks noChangeAspect="1"/>
          </p:cNvPicPr>
          <p:nvPr/>
        </p:nvPicPr>
        <p:blipFill>
          <a:blip r:embed="rId2"/>
          <a:stretch>
            <a:fillRect/>
          </a:stretch>
        </p:blipFill>
        <p:spPr>
          <a:xfrm>
            <a:off x="8749542" y="230154"/>
            <a:ext cx="3333333" cy="5809524"/>
          </a:xfrm>
          <a:prstGeom prst="rect">
            <a:avLst/>
          </a:prstGeom>
        </p:spPr>
      </p:pic>
    </p:spTree>
    <p:extLst>
      <p:ext uri="{BB962C8B-B14F-4D97-AF65-F5344CB8AC3E}">
        <p14:creationId xmlns:p14="http://schemas.microsoft.com/office/powerpoint/2010/main" val="57035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819F5A-FBAB-466E-B45D-B06243EE5E4D}"/>
              </a:ext>
            </a:extLst>
          </p:cNvPr>
          <p:cNvSpPr>
            <a:spLocks noGrp="1"/>
          </p:cNvSpPr>
          <p:nvPr>
            <p:ph type="title"/>
          </p:nvPr>
        </p:nvSpPr>
        <p:spPr/>
        <p:txBody>
          <a:bodyPr/>
          <a:lstStyle/>
          <a:p>
            <a:r>
              <a:rPr lang="en-US" altLang="zh-CN" dirty="0"/>
              <a:t>5.select</a:t>
            </a:r>
            <a:endParaRPr lang="zh-CN" altLang="en-US" dirty="0"/>
          </a:p>
        </p:txBody>
      </p:sp>
      <p:sp>
        <p:nvSpPr>
          <p:cNvPr id="3" name="内容占位符 2">
            <a:extLst>
              <a:ext uri="{FF2B5EF4-FFF2-40B4-BE49-F238E27FC236}">
                <a16:creationId xmlns:a16="http://schemas.microsoft.com/office/drawing/2014/main" id="{A1A3AF72-A12A-42CA-A233-4C0160056212}"/>
              </a:ext>
            </a:extLst>
          </p:cNvPr>
          <p:cNvSpPr>
            <a:spLocks noGrp="1"/>
          </p:cNvSpPr>
          <p:nvPr>
            <p:ph idx="1"/>
          </p:nvPr>
        </p:nvSpPr>
        <p:spPr/>
        <p:txBody>
          <a:bodyPr/>
          <a:lstStyle/>
          <a:p>
            <a:pPr marL="0" indent="0">
              <a:buNone/>
            </a:pPr>
            <a:r>
              <a:rPr lang="en-US" altLang="zh-CN" dirty="0"/>
              <a:t>select </a:t>
            </a:r>
            <a:r>
              <a:rPr lang="zh-CN" altLang="en-US" dirty="0"/>
              <a:t>语句使一个 </a:t>
            </a:r>
            <a:r>
              <a:rPr lang="en-US" altLang="zh-CN" dirty="0"/>
              <a:t>Go </a:t>
            </a:r>
            <a:r>
              <a:rPr lang="zh-CN" altLang="en-US" dirty="0"/>
              <a:t>程可以等待多个通信操作。</a:t>
            </a:r>
          </a:p>
          <a:p>
            <a:pPr marL="0" indent="0">
              <a:buNone/>
            </a:pPr>
            <a:endParaRPr lang="zh-CN" altLang="en-US" dirty="0"/>
          </a:p>
          <a:p>
            <a:pPr marL="0" indent="0">
              <a:buNone/>
            </a:pPr>
            <a:r>
              <a:rPr lang="en-US" altLang="zh-CN" dirty="0"/>
              <a:t>select </a:t>
            </a:r>
            <a:r>
              <a:rPr lang="zh-CN" altLang="en-US" dirty="0"/>
              <a:t>会阻塞到某个分支可以继续执行为止，这时就会执行该分支。</a:t>
            </a:r>
            <a:endParaRPr lang="en-US" altLang="zh-CN" dirty="0"/>
          </a:p>
          <a:p>
            <a:pPr marL="0" indent="0">
              <a:buNone/>
            </a:pPr>
            <a:r>
              <a:rPr lang="zh-CN" altLang="en-US" dirty="0"/>
              <a:t>当多个分支都准备好时会随机选择一个执行。</a:t>
            </a:r>
          </a:p>
        </p:txBody>
      </p:sp>
      <p:pic>
        <p:nvPicPr>
          <p:cNvPr id="4" name="图片 3">
            <a:extLst>
              <a:ext uri="{FF2B5EF4-FFF2-40B4-BE49-F238E27FC236}">
                <a16:creationId xmlns:a16="http://schemas.microsoft.com/office/drawing/2014/main" id="{78A94CB1-6CE2-47B8-8DAB-86EF2DA83F48}"/>
              </a:ext>
            </a:extLst>
          </p:cNvPr>
          <p:cNvPicPr>
            <a:picLocks noChangeAspect="1"/>
          </p:cNvPicPr>
          <p:nvPr/>
        </p:nvPicPr>
        <p:blipFill>
          <a:blip r:embed="rId2"/>
          <a:stretch>
            <a:fillRect/>
          </a:stretch>
        </p:blipFill>
        <p:spPr>
          <a:xfrm>
            <a:off x="9315810" y="226388"/>
            <a:ext cx="2876190" cy="5495238"/>
          </a:xfrm>
          <a:prstGeom prst="rect">
            <a:avLst/>
          </a:prstGeom>
        </p:spPr>
      </p:pic>
      <p:pic>
        <p:nvPicPr>
          <p:cNvPr id="5" name="图片 4">
            <a:extLst>
              <a:ext uri="{FF2B5EF4-FFF2-40B4-BE49-F238E27FC236}">
                <a16:creationId xmlns:a16="http://schemas.microsoft.com/office/drawing/2014/main" id="{AFCFF537-E66B-4A68-91D7-EB5210BCDD3E}"/>
              </a:ext>
            </a:extLst>
          </p:cNvPr>
          <p:cNvPicPr>
            <a:picLocks noChangeAspect="1"/>
          </p:cNvPicPr>
          <p:nvPr/>
        </p:nvPicPr>
        <p:blipFill>
          <a:blip r:embed="rId3"/>
          <a:stretch>
            <a:fillRect/>
          </a:stretch>
        </p:blipFill>
        <p:spPr>
          <a:xfrm>
            <a:off x="7468482" y="3798404"/>
            <a:ext cx="1733333" cy="2619048"/>
          </a:xfrm>
          <a:prstGeom prst="rect">
            <a:avLst/>
          </a:prstGeom>
        </p:spPr>
      </p:pic>
    </p:spTree>
    <p:extLst>
      <p:ext uri="{BB962C8B-B14F-4D97-AF65-F5344CB8AC3E}">
        <p14:creationId xmlns:p14="http://schemas.microsoft.com/office/powerpoint/2010/main" val="1586726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CF16F5-2AE0-4CAF-AD85-7C25B69D2917}"/>
              </a:ext>
            </a:extLst>
          </p:cNvPr>
          <p:cNvSpPr>
            <a:spLocks noGrp="1"/>
          </p:cNvSpPr>
          <p:nvPr>
            <p:ph type="title"/>
          </p:nvPr>
        </p:nvSpPr>
        <p:spPr/>
        <p:txBody>
          <a:bodyPr/>
          <a:lstStyle/>
          <a:p>
            <a:r>
              <a:rPr lang="en-US" altLang="zh-CN" dirty="0"/>
              <a:t>6.default</a:t>
            </a:r>
            <a:endParaRPr lang="zh-CN" altLang="en-US" dirty="0"/>
          </a:p>
        </p:txBody>
      </p:sp>
      <p:sp>
        <p:nvSpPr>
          <p:cNvPr id="3" name="内容占位符 2">
            <a:extLst>
              <a:ext uri="{FF2B5EF4-FFF2-40B4-BE49-F238E27FC236}">
                <a16:creationId xmlns:a16="http://schemas.microsoft.com/office/drawing/2014/main" id="{D96C9043-B393-4BB6-B823-4AA331CEA573}"/>
              </a:ext>
            </a:extLst>
          </p:cNvPr>
          <p:cNvSpPr>
            <a:spLocks noGrp="1"/>
          </p:cNvSpPr>
          <p:nvPr>
            <p:ph idx="1"/>
          </p:nvPr>
        </p:nvSpPr>
        <p:spPr/>
        <p:txBody>
          <a:bodyPr>
            <a:normAutofit/>
          </a:bodyPr>
          <a:lstStyle/>
          <a:p>
            <a:pPr marL="0" indent="0">
              <a:buNone/>
            </a:pPr>
            <a:r>
              <a:rPr lang="zh-CN" altLang="en-US" dirty="0"/>
              <a:t>当 </a:t>
            </a:r>
            <a:r>
              <a:rPr lang="en-US" altLang="zh-CN" dirty="0"/>
              <a:t>select </a:t>
            </a:r>
            <a:r>
              <a:rPr lang="zh-CN" altLang="en-US" dirty="0"/>
              <a:t>中的其它分支都没有准备好时，</a:t>
            </a:r>
            <a:r>
              <a:rPr lang="en-US" altLang="zh-CN" dirty="0"/>
              <a:t>default </a:t>
            </a:r>
            <a:r>
              <a:rPr lang="zh-CN" altLang="en-US" dirty="0"/>
              <a:t>分支就会执行。</a:t>
            </a:r>
          </a:p>
          <a:p>
            <a:pPr marL="0" indent="0">
              <a:buNone/>
            </a:pPr>
            <a:r>
              <a:rPr lang="zh-CN" altLang="en-US" dirty="0"/>
              <a:t>为了在尝试发送或者接收时不发生阻塞，可使用 </a:t>
            </a:r>
            <a:r>
              <a:rPr lang="en-US" altLang="zh-CN" dirty="0"/>
              <a:t>default </a:t>
            </a:r>
            <a:r>
              <a:rPr lang="zh-CN" altLang="en-US" dirty="0"/>
              <a:t>分支：</a:t>
            </a:r>
          </a:p>
          <a:p>
            <a:pPr marL="0" indent="0">
              <a:buNone/>
            </a:pPr>
            <a:r>
              <a:rPr lang="en-US" altLang="zh-CN" dirty="0"/>
              <a:t>select {</a:t>
            </a:r>
          </a:p>
          <a:p>
            <a:pPr marL="0" indent="0">
              <a:buNone/>
            </a:pPr>
            <a:r>
              <a:rPr lang="en-US" altLang="zh-CN" dirty="0"/>
              <a:t>case </a:t>
            </a:r>
            <a:r>
              <a:rPr lang="en-US" altLang="zh-CN" dirty="0" err="1"/>
              <a:t>i</a:t>
            </a:r>
            <a:r>
              <a:rPr lang="en-US" altLang="zh-CN" dirty="0"/>
              <a:t> := &lt;-c:</a:t>
            </a:r>
          </a:p>
          <a:p>
            <a:pPr marL="0" indent="0">
              <a:buNone/>
            </a:pPr>
            <a:r>
              <a:rPr lang="en-US" altLang="zh-CN" dirty="0"/>
              <a:t>    // </a:t>
            </a:r>
            <a:r>
              <a:rPr lang="zh-CN" altLang="en-US" dirty="0"/>
              <a:t>使用 </a:t>
            </a:r>
            <a:r>
              <a:rPr lang="en-US" altLang="zh-CN" dirty="0" err="1"/>
              <a:t>i</a:t>
            </a:r>
            <a:endParaRPr lang="en-US" altLang="zh-CN" dirty="0"/>
          </a:p>
          <a:p>
            <a:pPr marL="0" indent="0">
              <a:buNone/>
            </a:pPr>
            <a:r>
              <a:rPr lang="en-US" altLang="zh-CN" dirty="0"/>
              <a:t>default:</a:t>
            </a:r>
          </a:p>
          <a:p>
            <a:pPr marL="0" indent="0">
              <a:buNone/>
            </a:pPr>
            <a:r>
              <a:rPr lang="en-US" altLang="zh-CN" dirty="0"/>
              <a:t>    // </a:t>
            </a:r>
            <a:r>
              <a:rPr lang="zh-CN" altLang="en-US" dirty="0"/>
              <a:t>从 </a:t>
            </a:r>
            <a:r>
              <a:rPr lang="en-US" altLang="zh-CN" dirty="0"/>
              <a:t>c </a:t>
            </a:r>
            <a:r>
              <a:rPr lang="zh-CN" altLang="en-US" dirty="0"/>
              <a:t>中接收会阻塞时执行</a:t>
            </a:r>
          </a:p>
          <a:p>
            <a:pPr marL="0" indent="0">
              <a:buNone/>
            </a:pPr>
            <a:r>
              <a:rPr lang="en-US" altLang="zh-CN" dirty="0"/>
              <a:t>}</a:t>
            </a:r>
            <a:endParaRPr lang="zh-CN" altLang="en-US" dirty="0"/>
          </a:p>
        </p:txBody>
      </p:sp>
      <p:grpSp>
        <p:nvGrpSpPr>
          <p:cNvPr id="6" name="组合 5">
            <a:extLst>
              <a:ext uri="{FF2B5EF4-FFF2-40B4-BE49-F238E27FC236}">
                <a16:creationId xmlns:a16="http://schemas.microsoft.com/office/drawing/2014/main" id="{28E49234-1B94-4380-98F3-011668071E92}"/>
              </a:ext>
            </a:extLst>
          </p:cNvPr>
          <p:cNvGrpSpPr/>
          <p:nvPr/>
        </p:nvGrpSpPr>
        <p:grpSpPr>
          <a:xfrm>
            <a:off x="6096000" y="457414"/>
            <a:ext cx="5876190" cy="4600000"/>
            <a:chOff x="6096000" y="457414"/>
            <a:chExt cx="5876190" cy="4600000"/>
          </a:xfrm>
        </p:grpSpPr>
        <p:pic>
          <p:nvPicPr>
            <p:cNvPr id="4" name="图片 3">
              <a:extLst>
                <a:ext uri="{FF2B5EF4-FFF2-40B4-BE49-F238E27FC236}">
                  <a16:creationId xmlns:a16="http://schemas.microsoft.com/office/drawing/2014/main" id="{48903B19-8A4E-488E-87AD-29ADC45B214A}"/>
                </a:ext>
              </a:extLst>
            </p:cNvPr>
            <p:cNvPicPr>
              <a:picLocks noChangeAspect="1"/>
            </p:cNvPicPr>
            <p:nvPr/>
          </p:nvPicPr>
          <p:blipFill>
            <a:blip r:embed="rId2"/>
            <a:stretch>
              <a:fillRect/>
            </a:stretch>
          </p:blipFill>
          <p:spPr>
            <a:xfrm>
              <a:off x="6096000" y="457414"/>
              <a:ext cx="4142857" cy="4600000"/>
            </a:xfrm>
            <a:prstGeom prst="rect">
              <a:avLst/>
            </a:prstGeom>
          </p:spPr>
        </p:pic>
        <p:pic>
          <p:nvPicPr>
            <p:cNvPr id="5" name="图片 4">
              <a:extLst>
                <a:ext uri="{FF2B5EF4-FFF2-40B4-BE49-F238E27FC236}">
                  <a16:creationId xmlns:a16="http://schemas.microsoft.com/office/drawing/2014/main" id="{E1911745-4B38-413A-A89D-0B21EDC57A64}"/>
                </a:ext>
              </a:extLst>
            </p:cNvPr>
            <p:cNvPicPr>
              <a:picLocks noChangeAspect="1"/>
            </p:cNvPicPr>
            <p:nvPr/>
          </p:nvPicPr>
          <p:blipFill>
            <a:blip r:embed="rId3"/>
            <a:stretch>
              <a:fillRect/>
            </a:stretch>
          </p:blipFill>
          <p:spPr>
            <a:xfrm>
              <a:off x="10238857" y="1628843"/>
              <a:ext cx="1733333" cy="3428571"/>
            </a:xfrm>
            <a:prstGeom prst="rect">
              <a:avLst/>
            </a:prstGeom>
          </p:spPr>
        </p:pic>
      </p:grpSp>
    </p:spTree>
    <p:extLst>
      <p:ext uri="{BB962C8B-B14F-4D97-AF65-F5344CB8AC3E}">
        <p14:creationId xmlns:p14="http://schemas.microsoft.com/office/powerpoint/2010/main" val="100361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5A6A1B-AE09-49F3-82E7-B0B36E517F92}"/>
              </a:ext>
            </a:extLst>
          </p:cNvPr>
          <p:cNvSpPr>
            <a:spLocks noGrp="1"/>
          </p:cNvSpPr>
          <p:nvPr>
            <p:ph type="title"/>
          </p:nvPr>
        </p:nvSpPr>
        <p:spPr/>
        <p:txBody>
          <a:bodyPr/>
          <a:lstStyle/>
          <a:p>
            <a:r>
              <a:rPr lang="en-US" altLang="zh-CN" dirty="0"/>
              <a:t>7.sync.Mutex</a:t>
            </a:r>
            <a:endParaRPr lang="zh-CN" altLang="en-US" dirty="0"/>
          </a:p>
        </p:txBody>
      </p:sp>
      <p:sp>
        <p:nvSpPr>
          <p:cNvPr id="3" name="内容占位符 2">
            <a:extLst>
              <a:ext uri="{FF2B5EF4-FFF2-40B4-BE49-F238E27FC236}">
                <a16:creationId xmlns:a16="http://schemas.microsoft.com/office/drawing/2014/main" id="{7BD8C18A-2B93-4D46-AFDC-6E329F2EAC1B}"/>
              </a:ext>
            </a:extLst>
          </p:cNvPr>
          <p:cNvSpPr>
            <a:spLocks noGrp="1"/>
          </p:cNvSpPr>
          <p:nvPr>
            <p:ph idx="1"/>
          </p:nvPr>
        </p:nvSpPr>
        <p:spPr/>
        <p:txBody>
          <a:bodyPr/>
          <a:lstStyle/>
          <a:p>
            <a:pPr marL="0" indent="0">
              <a:buNone/>
            </a:pPr>
            <a:r>
              <a:rPr lang="en-US" altLang="zh-CN" dirty="0"/>
              <a:t>Go </a:t>
            </a:r>
            <a:r>
              <a:rPr lang="zh-CN" altLang="en-US" dirty="0"/>
              <a:t>标准库中提供了 </a:t>
            </a:r>
            <a:r>
              <a:rPr lang="en-US" altLang="zh-CN" dirty="0" err="1"/>
              <a:t>sync.Mutex</a:t>
            </a:r>
            <a:r>
              <a:rPr lang="en-US" altLang="zh-CN" dirty="0"/>
              <a:t> </a:t>
            </a:r>
            <a:r>
              <a:rPr lang="zh-CN" altLang="en-US" dirty="0"/>
              <a:t>互斥锁类型及其两个方法：</a:t>
            </a:r>
          </a:p>
          <a:p>
            <a:pPr marL="0" indent="0">
              <a:buNone/>
            </a:pPr>
            <a:endParaRPr lang="zh-CN" altLang="en-US" dirty="0"/>
          </a:p>
          <a:p>
            <a:pPr marL="0" indent="0">
              <a:buNone/>
            </a:pPr>
            <a:r>
              <a:rPr lang="en-US" altLang="zh-CN" dirty="0"/>
              <a:t>Lock</a:t>
            </a:r>
          </a:p>
          <a:p>
            <a:pPr marL="0" indent="0">
              <a:buNone/>
            </a:pPr>
            <a:r>
              <a:rPr lang="en-US" altLang="zh-CN" dirty="0"/>
              <a:t>Unlock</a:t>
            </a:r>
          </a:p>
          <a:p>
            <a:pPr marL="0" indent="0">
              <a:buNone/>
            </a:pPr>
            <a:r>
              <a:rPr lang="zh-CN" altLang="en-US" dirty="0"/>
              <a:t>我们可以通过在代码前调用 </a:t>
            </a:r>
            <a:r>
              <a:rPr lang="en-US" altLang="zh-CN" dirty="0"/>
              <a:t>Lock </a:t>
            </a:r>
            <a:r>
              <a:rPr lang="zh-CN" altLang="en-US" dirty="0"/>
              <a:t>方法，在代码后调用 </a:t>
            </a:r>
            <a:r>
              <a:rPr lang="en-US" altLang="zh-CN" dirty="0"/>
              <a:t>Unlock </a:t>
            </a:r>
            <a:r>
              <a:rPr lang="zh-CN" altLang="en-US" dirty="0"/>
              <a:t>方法来保证一段代码的互斥执行</a:t>
            </a:r>
          </a:p>
        </p:txBody>
      </p:sp>
      <p:grpSp>
        <p:nvGrpSpPr>
          <p:cNvPr id="7" name="组合 6">
            <a:extLst>
              <a:ext uri="{FF2B5EF4-FFF2-40B4-BE49-F238E27FC236}">
                <a16:creationId xmlns:a16="http://schemas.microsoft.com/office/drawing/2014/main" id="{2509ED65-83C6-4F3B-97E1-5595CFCF96EA}"/>
              </a:ext>
            </a:extLst>
          </p:cNvPr>
          <p:cNvGrpSpPr/>
          <p:nvPr/>
        </p:nvGrpSpPr>
        <p:grpSpPr>
          <a:xfrm>
            <a:off x="3422076" y="917646"/>
            <a:ext cx="9179460" cy="4285714"/>
            <a:chOff x="3422076" y="917646"/>
            <a:chExt cx="9179460" cy="4285714"/>
          </a:xfrm>
        </p:grpSpPr>
        <p:pic>
          <p:nvPicPr>
            <p:cNvPr id="4" name="图片 3">
              <a:extLst>
                <a:ext uri="{FF2B5EF4-FFF2-40B4-BE49-F238E27FC236}">
                  <a16:creationId xmlns:a16="http://schemas.microsoft.com/office/drawing/2014/main" id="{5BB80B3A-03A2-4BE1-A9A7-A73E125B3B55}"/>
                </a:ext>
              </a:extLst>
            </p:cNvPr>
            <p:cNvPicPr>
              <a:picLocks noChangeAspect="1"/>
            </p:cNvPicPr>
            <p:nvPr/>
          </p:nvPicPr>
          <p:blipFill>
            <a:blip r:embed="rId2"/>
            <a:stretch>
              <a:fillRect/>
            </a:stretch>
          </p:blipFill>
          <p:spPr>
            <a:xfrm>
              <a:off x="3422076" y="917646"/>
              <a:ext cx="4552381" cy="4285714"/>
            </a:xfrm>
            <a:prstGeom prst="rect">
              <a:avLst/>
            </a:prstGeom>
          </p:spPr>
        </p:pic>
        <p:pic>
          <p:nvPicPr>
            <p:cNvPr id="5" name="图片 4">
              <a:extLst>
                <a:ext uri="{FF2B5EF4-FFF2-40B4-BE49-F238E27FC236}">
                  <a16:creationId xmlns:a16="http://schemas.microsoft.com/office/drawing/2014/main" id="{A612A79E-B227-45BF-94A3-059588BB01C2}"/>
                </a:ext>
              </a:extLst>
            </p:cNvPr>
            <p:cNvPicPr>
              <a:picLocks noChangeAspect="1"/>
            </p:cNvPicPr>
            <p:nvPr/>
          </p:nvPicPr>
          <p:blipFill>
            <a:blip r:embed="rId3"/>
            <a:stretch>
              <a:fillRect/>
            </a:stretch>
          </p:blipFill>
          <p:spPr>
            <a:xfrm>
              <a:off x="7934869" y="1091701"/>
              <a:ext cx="4666667" cy="3447619"/>
            </a:xfrm>
            <a:prstGeom prst="rect">
              <a:avLst/>
            </a:prstGeom>
          </p:spPr>
        </p:pic>
        <p:pic>
          <p:nvPicPr>
            <p:cNvPr id="6" name="图片 5">
              <a:extLst>
                <a:ext uri="{FF2B5EF4-FFF2-40B4-BE49-F238E27FC236}">
                  <a16:creationId xmlns:a16="http://schemas.microsoft.com/office/drawing/2014/main" id="{EB6CE54B-F253-4D27-96D7-E7E32562E932}"/>
                </a:ext>
              </a:extLst>
            </p:cNvPr>
            <p:cNvPicPr>
              <a:picLocks noChangeAspect="1"/>
            </p:cNvPicPr>
            <p:nvPr/>
          </p:nvPicPr>
          <p:blipFill>
            <a:blip r:embed="rId4"/>
            <a:stretch>
              <a:fillRect/>
            </a:stretch>
          </p:blipFill>
          <p:spPr>
            <a:xfrm>
              <a:off x="7974457" y="4612884"/>
              <a:ext cx="2000000" cy="590476"/>
            </a:xfrm>
            <a:prstGeom prst="rect">
              <a:avLst/>
            </a:prstGeom>
          </p:spPr>
        </p:pic>
      </p:grpSp>
    </p:spTree>
    <p:extLst>
      <p:ext uri="{BB962C8B-B14F-4D97-AF65-F5344CB8AC3E}">
        <p14:creationId xmlns:p14="http://schemas.microsoft.com/office/powerpoint/2010/main" val="1012159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E8BC5B-88C8-41F4-818F-9D85484F5982}"/>
              </a:ext>
            </a:extLst>
          </p:cNvPr>
          <p:cNvSpPr>
            <a:spLocks noGrp="1"/>
          </p:cNvSpPr>
          <p:nvPr>
            <p:ph type="title"/>
          </p:nvPr>
        </p:nvSpPr>
        <p:spPr/>
        <p:txBody>
          <a:bodyPr/>
          <a:lstStyle/>
          <a:p>
            <a:r>
              <a:rPr lang="zh-CN" altLang="en-US" dirty="0">
                <a:solidFill>
                  <a:srgbClr val="FF0000"/>
                </a:solidFill>
              </a:rPr>
              <a:t>*疑点遗留</a:t>
            </a:r>
          </a:p>
        </p:txBody>
      </p:sp>
      <p:sp>
        <p:nvSpPr>
          <p:cNvPr id="3" name="内容占位符 2">
            <a:extLst>
              <a:ext uri="{FF2B5EF4-FFF2-40B4-BE49-F238E27FC236}">
                <a16:creationId xmlns:a16="http://schemas.microsoft.com/office/drawing/2014/main" id="{D042DB47-AB81-4F45-881D-57F7ED25D979}"/>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6B96F633-28E3-4337-AB54-6C73436C5288}"/>
              </a:ext>
            </a:extLst>
          </p:cNvPr>
          <p:cNvPicPr>
            <a:picLocks noChangeAspect="1"/>
          </p:cNvPicPr>
          <p:nvPr/>
        </p:nvPicPr>
        <p:blipFill>
          <a:blip r:embed="rId2"/>
          <a:stretch>
            <a:fillRect/>
          </a:stretch>
        </p:blipFill>
        <p:spPr>
          <a:xfrm>
            <a:off x="4704521" y="685800"/>
            <a:ext cx="7666667" cy="4514286"/>
          </a:xfrm>
          <a:prstGeom prst="rect">
            <a:avLst/>
          </a:prstGeom>
          <a:ln w="228600" cap="sq" cmpd="thickThin">
            <a:solidFill>
              <a:srgbClr val="000000"/>
            </a:solidFill>
            <a:prstDash val="solid"/>
            <a:miter lim="800000"/>
          </a:ln>
          <a:effectLst>
            <a:innerShdw blurRad="76200">
              <a:srgbClr val="000000"/>
            </a:innerShdw>
          </a:effectLst>
        </p:spPr>
      </p:pic>
      <p:pic>
        <p:nvPicPr>
          <p:cNvPr id="5" name="图片 4">
            <a:extLst>
              <a:ext uri="{FF2B5EF4-FFF2-40B4-BE49-F238E27FC236}">
                <a16:creationId xmlns:a16="http://schemas.microsoft.com/office/drawing/2014/main" id="{52036B30-9218-4506-AE9C-8C1EB9142C97}"/>
              </a:ext>
            </a:extLst>
          </p:cNvPr>
          <p:cNvPicPr>
            <a:picLocks noChangeAspect="1"/>
          </p:cNvPicPr>
          <p:nvPr/>
        </p:nvPicPr>
        <p:blipFill>
          <a:blip r:embed="rId3"/>
          <a:stretch>
            <a:fillRect/>
          </a:stretch>
        </p:blipFill>
        <p:spPr>
          <a:xfrm>
            <a:off x="720607" y="1529081"/>
            <a:ext cx="3647619" cy="5095238"/>
          </a:xfrm>
          <a:prstGeom prst="rect">
            <a:avLst/>
          </a:prstGeom>
        </p:spPr>
      </p:pic>
    </p:spTree>
    <p:extLst>
      <p:ext uri="{BB962C8B-B14F-4D97-AF65-F5344CB8AC3E}">
        <p14:creationId xmlns:p14="http://schemas.microsoft.com/office/powerpoint/2010/main" val="2522146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363F84-A449-46AF-8149-FFA24134B96E}"/>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3B7E3DA4-3485-4F04-82F4-AAE83173CA43}"/>
              </a:ext>
            </a:extLst>
          </p:cNvPr>
          <p:cNvSpPr>
            <a:spLocks noGrp="1"/>
          </p:cNvSpPr>
          <p:nvPr>
            <p:ph idx="1"/>
          </p:nvPr>
        </p:nvSpPr>
        <p:spPr/>
        <p:txBody>
          <a:bodyPr/>
          <a:lstStyle/>
          <a:p>
            <a:r>
              <a:rPr lang="zh-CN" altLang="en-US" dirty="0">
                <a:solidFill>
                  <a:schemeClr val="tx1"/>
                </a:solidFill>
              </a:rPr>
              <a:t>四</a:t>
            </a:r>
            <a:r>
              <a:rPr lang="en-US" altLang="zh-CN" dirty="0">
                <a:solidFill>
                  <a:schemeClr val="tx1"/>
                </a:solidFill>
              </a:rPr>
              <a:t>. </a:t>
            </a:r>
            <a:r>
              <a:rPr lang="zh-CN" altLang="en-US" dirty="0">
                <a:solidFill>
                  <a:schemeClr val="tx1"/>
                </a:solidFill>
              </a:rPr>
              <a:t>方法和接口</a:t>
            </a:r>
            <a:endParaRPr lang="en-US" altLang="zh-CN" dirty="0">
              <a:solidFill>
                <a:schemeClr val="tx1"/>
              </a:solidFill>
            </a:endParaRPr>
          </a:p>
          <a:p>
            <a:r>
              <a:rPr lang="zh-CN" altLang="en-US" dirty="0">
                <a:solidFill>
                  <a:schemeClr val="tx1"/>
                </a:solidFill>
              </a:rPr>
              <a:t>五</a:t>
            </a:r>
            <a:r>
              <a:rPr lang="en-US" altLang="zh-CN" dirty="0">
                <a:solidFill>
                  <a:schemeClr val="tx1"/>
                </a:solidFill>
              </a:rPr>
              <a:t>. </a:t>
            </a:r>
            <a:r>
              <a:rPr lang="zh-CN" altLang="en-US" dirty="0">
                <a:solidFill>
                  <a:schemeClr val="tx1"/>
                </a:solidFill>
              </a:rPr>
              <a:t>并发</a:t>
            </a:r>
            <a:endParaRPr lang="en-US" altLang="zh-CN" dirty="0">
              <a:solidFill>
                <a:schemeClr val="tx1"/>
              </a:solidFill>
            </a:endParaRPr>
          </a:p>
          <a:p>
            <a:r>
              <a:rPr lang="zh-CN" altLang="en-US" dirty="0">
                <a:solidFill>
                  <a:schemeClr val="tx1"/>
                </a:solidFill>
              </a:rPr>
              <a:t>六</a:t>
            </a:r>
            <a:r>
              <a:rPr lang="en-US" altLang="zh-CN" dirty="0">
                <a:solidFill>
                  <a:schemeClr val="tx1"/>
                </a:solidFill>
              </a:rPr>
              <a:t>. net</a:t>
            </a:r>
            <a:endParaRPr lang="zh-CN" altLang="en-US" dirty="0">
              <a:solidFill>
                <a:schemeClr val="tx1"/>
              </a:solidFill>
            </a:endParaRPr>
          </a:p>
        </p:txBody>
      </p:sp>
    </p:spTree>
    <p:extLst>
      <p:ext uri="{BB962C8B-B14F-4D97-AF65-F5344CB8AC3E}">
        <p14:creationId xmlns:p14="http://schemas.microsoft.com/office/powerpoint/2010/main" val="3126418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363F84-A449-46AF-8149-FFA24134B96E}"/>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3B7E3DA4-3485-4F04-82F4-AAE83173CA43}"/>
              </a:ext>
            </a:extLst>
          </p:cNvPr>
          <p:cNvSpPr>
            <a:spLocks noGrp="1"/>
          </p:cNvSpPr>
          <p:nvPr>
            <p:ph idx="1"/>
          </p:nvPr>
        </p:nvSpPr>
        <p:spPr/>
        <p:txBody>
          <a:bodyPr/>
          <a:lstStyle/>
          <a:p>
            <a:r>
              <a:rPr lang="zh-CN" altLang="en-US" dirty="0">
                <a:solidFill>
                  <a:srgbClr val="FF0000"/>
                </a:solidFill>
              </a:rPr>
              <a:t>四</a:t>
            </a:r>
            <a:r>
              <a:rPr lang="en-US" altLang="zh-CN" dirty="0">
                <a:solidFill>
                  <a:srgbClr val="FF0000"/>
                </a:solidFill>
              </a:rPr>
              <a:t>. </a:t>
            </a:r>
            <a:r>
              <a:rPr lang="zh-CN" altLang="en-US" dirty="0">
                <a:solidFill>
                  <a:srgbClr val="FF0000"/>
                </a:solidFill>
              </a:rPr>
              <a:t>方法和接口</a:t>
            </a:r>
            <a:endParaRPr lang="en-US" altLang="zh-CN" dirty="0">
              <a:solidFill>
                <a:srgbClr val="FF0000"/>
              </a:solidFill>
            </a:endParaRPr>
          </a:p>
          <a:p>
            <a:r>
              <a:rPr lang="zh-CN" altLang="en-US" dirty="0">
                <a:solidFill>
                  <a:schemeClr val="tx1"/>
                </a:solidFill>
              </a:rPr>
              <a:t>五</a:t>
            </a:r>
            <a:r>
              <a:rPr lang="en-US" altLang="zh-CN" dirty="0">
                <a:solidFill>
                  <a:schemeClr val="tx1"/>
                </a:solidFill>
              </a:rPr>
              <a:t>. </a:t>
            </a:r>
            <a:r>
              <a:rPr lang="zh-CN" altLang="en-US" dirty="0">
                <a:solidFill>
                  <a:schemeClr val="tx1"/>
                </a:solidFill>
              </a:rPr>
              <a:t>并发</a:t>
            </a:r>
            <a:endParaRPr lang="en-US" altLang="zh-CN" dirty="0">
              <a:solidFill>
                <a:schemeClr val="tx1"/>
              </a:solidFill>
            </a:endParaRPr>
          </a:p>
          <a:p>
            <a:r>
              <a:rPr lang="zh-CN" altLang="en-US" dirty="0">
                <a:solidFill>
                  <a:schemeClr val="tx1"/>
                </a:solidFill>
              </a:rPr>
              <a:t>六</a:t>
            </a:r>
            <a:r>
              <a:rPr lang="en-US" altLang="zh-CN" dirty="0">
                <a:solidFill>
                  <a:schemeClr val="tx1"/>
                </a:solidFill>
              </a:rPr>
              <a:t>. net</a:t>
            </a:r>
            <a:endParaRPr lang="zh-CN" altLang="en-US" dirty="0">
              <a:solidFill>
                <a:schemeClr val="tx1"/>
              </a:solidFill>
            </a:endParaRPr>
          </a:p>
        </p:txBody>
      </p:sp>
    </p:spTree>
    <p:extLst>
      <p:ext uri="{BB962C8B-B14F-4D97-AF65-F5344CB8AC3E}">
        <p14:creationId xmlns:p14="http://schemas.microsoft.com/office/powerpoint/2010/main" val="1198930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87C16E-AB92-4116-8E32-0399014B2F6B}"/>
              </a:ext>
            </a:extLst>
          </p:cNvPr>
          <p:cNvSpPr>
            <a:spLocks noGrp="1"/>
          </p:cNvSpPr>
          <p:nvPr>
            <p:ph type="title"/>
          </p:nvPr>
        </p:nvSpPr>
        <p:spPr/>
        <p:txBody>
          <a:bodyPr/>
          <a:lstStyle/>
          <a:p>
            <a:r>
              <a:rPr lang="en-US" altLang="zh-CN" dirty="0"/>
              <a:t>9.</a:t>
            </a:r>
            <a:r>
              <a:rPr lang="zh-CN" altLang="en-US" dirty="0"/>
              <a:t>类型选择</a:t>
            </a:r>
          </a:p>
        </p:txBody>
      </p:sp>
      <p:sp>
        <p:nvSpPr>
          <p:cNvPr id="3" name="内容占位符 2">
            <a:extLst>
              <a:ext uri="{FF2B5EF4-FFF2-40B4-BE49-F238E27FC236}">
                <a16:creationId xmlns:a16="http://schemas.microsoft.com/office/drawing/2014/main" id="{FD0E7828-0C1B-4E07-BCE9-DC3F01D3D8FB}"/>
              </a:ext>
            </a:extLst>
          </p:cNvPr>
          <p:cNvSpPr>
            <a:spLocks noGrp="1"/>
          </p:cNvSpPr>
          <p:nvPr>
            <p:ph idx="1"/>
          </p:nvPr>
        </p:nvSpPr>
        <p:spPr/>
        <p:txBody>
          <a:bodyPr/>
          <a:lstStyle/>
          <a:p>
            <a:pPr marL="0" indent="0">
              <a:buNone/>
            </a:pPr>
            <a:r>
              <a:rPr lang="zh-CN" altLang="en-US" dirty="0"/>
              <a:t>类型选择 是一种按顺序从几个类型断言中选择分支的结构。</a:t>
            </a:r>
          </a:p>
          <a:p>
            <a:pPr marL="0" indent="0">
              <a:buNone/>
            </a:pPr>
            <a:r>
              <a:rPr lang="zh-CN" altLang="en-US" dirty="0"/>
              <a:t>类型选择与一般的 </a:t>
            </a:r>
            <a:r>
              <a:rPr lang="en-US" altLang="zh-CN" dirty="0"/>
              <a:t>switch </a:t>
            </a:r>
            <a:r>
              <a:rPr lang="zh-CN" altLang="en-US" dirty="0"/>
              <a:t>语句相似，不过类型选择中的 </a:t>
            </a:r>
            <a:r>
              <a:rPr lang="en-US" altLang="zh-CN" dirty="0"/>
              <a:t>case </a:t>
            </a:r>
            <a:r>
              <a:rPr lang="zh-CN" altLang="en-US" dirty="0"/>
              <a:t>为类型（而非值）， 它们针对给定接口值所存储的值的类型进行比较。</a:t>
            </a:r>
          </a:p>
        </p:txBody>
      </p:sp>
      <p:pic>
        <p:nvPicPr>
          <p:cNvPr id="4" name="图片 3">
            <a:extLst>
              <a:ext uri="{FF2B5EF4-FFF2-40B4-BE49-F238E27FC236}">
                <a16:creationId xmlns:a16="http://schemas.microsoft.com/office/drawing/2014/main" id="{5807ABAB-EA41-4FE1-B3A8-53BD699F7612}"/>
              </a:ext>
            </a:extLst>
          </p:cNvPr>
          <p:cNvPicPr>
            <a:picLocks noChangeAspect="1"/>
          </p:cNvPicPr>
          <p:nvPr/>
        </p:nvPicPr>
        <p:blipFill>
          <a:blip r:embed="rId2"/>
          <a:stretch>
            <a:fillRect/>
          </a:stretch>
        </p:blipFill>
        <p:spPr>
          <a:xfrm>
            <a:off x="6589895" y="329000"/>
            <a:ext cx="5323809" cy="6200000"/>
          </a:xfrm>
          <a:prstGeom prst="rect">
            <a:avLst/>
          </a:prstGeom>
        </p:spPr>
      </p:pic>
    </p:spTree>
    <p:extLst>
      <p:ext uri="{BB962C8B-B14F-4D97-AF65-F5344CB8AC3E}">
        <p14:creationId xmlns:p14="http://schemas.microsoft.com/office/powerpoint/2010/main" val="228024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B9AF1B-C7EC-47A0-823C-E6BFE797930F}"/>
              </a:ext>
            </a:extLst>
          </p:cNvPr>
          <p:cNvSpPr>
            <a:spLocks noGrp="1"/>
          </p:cNvSpPr>
          <p:nvPr>
            <p:ph type="title"/>
          </p:nvPr>
        </p:nvSpPr>
        <p:spPr/>
        <p:txBody>
          <a:bodyPr/>
          <a:lstStyle/>
          <a:p>
            <a:r>
              <a:rPr lang="en-US" altLang="zh-CN" dirty="0"/>
              <a:t>10. Stringer</a:t>
            </a:r>
            <a:endParaRPr lang="zh-CN" altLang="en-US" dirty="0"/>
          </a:p>
        </p:txBody>
      </p:sp>
      <p:sp>
        <p:nvSpPr>
          <p:cNvPr id="3" name="内容占位符 2">
            <a:extLst>
              <a:ext uri="{FF2B5EF4-FFF2-40B4-BE49-F238E27FC236}">
                <a16:creationId xmlns:a16="http://schemas.microsoft.com/office/drawing/2014/main" id="{50107529-A962-4D7C-8CC3-5FB69F2E319E}"/>
              </a:ext>
            </a:extLst>
          </p:cNvPr>
          <p:cNvSpPr>
            <a:spLocks noGrp="1"/>
          </p:cNvSpPr>
          <p:nvPr>
            <p:ph idx="1"/>
          </p:nvPr>
        </p:nvSpPr>
        <p:spPr/>
        <p:txBody>
          <a:bodyPr/>
          <a:lstStyle/>
          <a:p>
            <a:pPr marL="0" indent="0">
              <a:buNone/>
            </a:pPr>
            <a:r>
              <a:rPr lang="en-US" altLang="zh-CN" dirty="0" err="1"/>
              <a:t>fmt</a:t>
            </a:r>
            <a:r>
              <a:rPr lang="en-US" altLang="zh-CN" dirty="0"/>
              <a:t> </a:t>
            </a:r>
            <a:r>
              <a:rPr lang="zh-CN" altLang="en-US" dirty="0"/>
              <a:t>包中定义的 </a:t>
            </a:r>
            <a:r>
              <a:rPr lang="en-US" altLang="zh-CN" dirty="0"/>
              <a:t>Stringer </a:t>
            </a:r>
            <a:r>
              <a:rPr lang="zh-CN" altLang="en-US" dirty="0"/>
              <a:t>是最普遍的接口之一。</a:t>
            </a:r>
          </a:p>
          <a:p>
            <a:pPr marL="0" indent="0">
              <a:buNone/>
            </a:pPr>
            <a:r>
              <a:rPr lang="en-US" altLang="zh-CN" dirty="0"/>
              <a:t>type Stringer interface {</a:t>
            </a:r>
          </a:p>
          <a:p>
            <a:pPr marL="0" indent="0">
              <a:buNone/>
            </a:pPr>
            <a:r>
              <a:rPr lang="en-US" altLang="zh-CN" dirty="0"/>
              <a:t>    String() string</a:t>
            </a:r>
          </a:p>
          <a:p>
            <a:pPr marL="0" indent="0">
              <a:buNone/>
            </a:pPr>
            <a:r>
              <a:rPr lang="en-US" altLang="zh-CN" dirty="0"/>
              <a:t>}</a:t>
            </a:r>
          </a:p>
          <a:p>
            <a:pPr marL="0" indent="0">
              <a:buNone/>
            </a:pPr>
            <a:r>
              <a:rPr lang="en-US" altLang="zh-CN" dirty="0"/>
              <a:t>Stringer </a:t>
            </a:r>
            <a:r>
              <a:rPr lang="zh-CN" altLang="en-US" dirty="0"/>
              <a:t>是一个可以用字符串描述自己的类型。</a:t>
            </a:r>
            <a:endParaRPr lang="en-US" altLang="zh-CN" dirty="0"/>
          </a:p>
          <a:p>
            <a:pPr marL="0" indent="0">
              <a:buNone/>
            </a:pPr>
            <a:r>
              <a:rPr lang="zh-CN" altLang="en-US" dirty="0"/>
              <a:t>通过此接口来自定义打印值。</a:t>
            </a:r>
          </a:p>
        </p:txBody>
      </p:sp>
      <p:pic>
        <p:nvPicPr>
          <p:cNvPr id="4" name="图片 3">
            <a:extLst>
              <a:ext uri="{FF2B5EF4-FFF2-40B4-BE49-F238E27FC236}">
                <a16:creationId xmlns:a16="http://schemas.microsoft.com/office/drawing/2014/main" id="{B79C481E-BBC0-427A-BE4C-2264A09F128B}"/>
              </a:ext>
            </a:extLst>
          </p:cNvPr>
          <p:cNvPicPr>
            <a:picLocks noChangeAspect="1"/>
          </p:cNvPicPr>
          <p:nvPr/>
        </p:nvPicPr>
        <p:blipFill>
          <a:blip r:embed="rId2"/>
          <a:stretch>
            <a:fillRect/>
          </a:stretch>
        </p:blipFill>
        <p:spPr>
          <a:xfrm>
            <a:off x="6777492" y="550641"/>
            <a:ext cx="5295238" cy="5409524"/>
          </a:xfrm>
          <a:prstGeom prst="rect">
            <a:avLst/>
          </a:prstGeom>
        </p:spPr>
      </p:pic>
      <p:pic>
        <p:nvPicPr>
          <p:cNvPr id="5" name="图片 4">
            <a:extLst>
              <a:ext uri="{FF2B5EF4-FFF2-40B4-BE49-F238E27FC236}">
                <a16:creationId xmlns:a16="http://schemas.microsoft.com/office/drawing/2014/main" id="{EEA80FD5-A233-4E4A-92B0-E1B60E046BDF}"/>
              </a:ext>
            </a:extLst>
          </p:cNvPr>
          <p:cNvPicPr>
            <a:picLocks noChangeAspect="1"/>
          </p:cNvPicPr>
          <p:nvPr/>
        </p:nvPicPr>
        <p:blipFill>
          <a:blip r:embed="rId3"/>
          <a:stretch>
            <a:fillRect/>
          </a:stretch>
        </p:blipFill>
        <p:spPr>
          <a:xfrm>
            <a:off x="7301301" y="5657914"/>
            <a:ext cx="4247619" cy="1028571"/>
          </a:xfrm>
          <a:prstGeom prst="rect">
            <a:avLst/>
          </a:prstGeom>
        </p:spPr>
      </p:pic>
    </p:spTree>
    <p:extLst>
      <p:ext uri="{BB962C8B-B14F-4D97-AF65-F5344CB8AC3E}">
        <p14:creationId xmlns:p14="http://schemas.microsoft.com/office/powerpoint/2010/main" val="1161276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FBF8A4-2FF3-42BE-91E2-2A9EB7C5E081}"/>
              </a:ext>
            </a:extLst>
          </p:cNvPr>
          <p:cNvSpPr>
            <a:spLocks noGrp="1"/>
          </p:cNvSpPr>
          <p:nvPr>
            <p:ph type="title"/>
          </p:nvPr>
        </p:nvSpPr>
        <p:spPr/>
        <p:txBody>
          <a:bodyPr/>
          <a:lstStyle/>
          <a:p>
            <a:r>
              <a:rPr lang="en-US" altLang="zh-CN" dirty="0"/>
              <a:t>11.</a:t>
            </a:r>
            <a:r>
              <a:rPr lang="zh-CN" altLang="en-US" dirty="0"/>
              <a:t>错误</a:t>
            </a:r>
          </a:p>
        </p:txBody>
      </p:sp>
      <p:sp>
        <p:nvSpPr>
          <p:cNvPr id="3" name="内容占位符 2">
            <a:extLst>
              <a:ext uri="{FF2B5EF4-FFF2-40B4-BE49-F238E27FC236}">
                <a16:creationId xmlns:a16="http://schemas.microsoft.com/office/drawing/2014/main" id="{C773F0CB-BC61-4771-82F2-8CD5C22AE4F7}"/>
              </a:ext>
            </a:extLst>
          </p:cNvPr>
          <p:cNvSpPr>
            <a:spLocks noGrp="1"/>
          </p:cNvSpPr>
          <p:nvPr>
            <p:ph idx="1"/>
          </p:nvPr>
        </p:nvSpPr>
        <p:spPr/>
        <p:txBody>
          <a:bodyPr>
            <a:normAutofit fontScale="92500" lnSpcReduction="20000"/>
          </a:bodyPr>
          <a:lstStyle/>
          <a:p>
            <a:pPr marL="0" indent="0">
              <a:buNone/>
            </a:pPr>
            <a:r>
              <a:rPr lang="en-US" altLang="zh-CN" dirty="0"/>
              <a:t>Go </a:t>
            </a:r>
            <a:r>
              <a:rPr lang="zh-CN" altLang="en-US" dirty="0"/>
              <a:t>程序使用 </a:t>
            </a:r>
            <a:r>
              <a:rPr lang="en-US" altLang="zh-CN" dirty="0"/>
              <a:t>error </a:t>
            </a:r>
            <a:r>
              <a:rPr lang="zh-CN" altLang="en-US" dirty="0"/>
              <a:t>值来表示错误状态。</a:t>
            </a:r>
          </a:p>
          <a:p>
            <a:pPr marL="0" indent="0">
              <a:buNone/>
            </a:pPr>
            <a:r>
              <a:rPr lang="zh-CN" altLang="en-US" dirty="0"/>
              <a:t>通常函数会返回一个 </a:t>
            </a:r>
            <a:r>
              <a:rPr lang="en-US" altLang="zh-CN" dirty="0"/>
              <a:t>error </a:t>
            </a:r>
            <a:r>
              <a:rPr lang="zh-CN" altLang="en-US" dirty="0"/>
              <a:t>值，调用的它的代码应当判断这个错误是否等于 </a:t>
            </a:r>
            <a:r>
              <a:rPr lang="en-US" altLang="zh-CN" dirty="0"/>
              <a:t>nil </a:t>
            </a:r>
            <a:r>
              <a:rPr lang="zh-CN" altLang="en-US" dirty="0"/>
              <a:t>来进行错误处理。</a:t>
            </a:r>
          </a:p>
          <a:p>
            <a:pPr marL="0" indent="0">
              <a:buNone/>
            </a:pPr>
            <a:r>
              <a:rPr lang="en-US" altLang="zh-CN" dirty="0" err="1"/>
              <a:t>i</a:t>
            </a:r>
            <a:r>
              <a:rPr lang="en-US" altLang="zh-CN" dirty="0"/>
              <a:t>, err := </a:t>
            </a:r>
            <a:r>
              <a:rPr lang="en-US" altLang="zh-CN" dirty="0" err="1"/>
              <a:t>strconv.Atoi</a:t>
            </a:r>
            <a:r>
              <a:rPr lang="en-US" altLang="zh-CN" dirty="0"/>
              <a:t>("42")</a:t>
            </a:r>
          </a:p>
          <a:p>
            <a:pPr marL="0" indent="0">
              <a:buNone/>
            </a:pPr>
            <a:r>
              <a:rPr lang="en-US" altLang="zh-CN" dirty="0"/>
              <a:t>if err != nil {</a:t>
            </a:r>
          </a:p>
          <a:p>
            <a:pPr marL="0" indent="0">
              <a:buNone/>
            </a:pPr>
            <a:r>
              <a:rPr lang="en-US" altLang="zh-CN" dirty="0"/>
              <a:t>    </a:t>
            </a:r>
            <a:r>
              <a:rPr lang="en-US" altLang="zh-CN" dirty="0" err="1"/>
              <a:t>fmt.Printf</a:t>
            </a:r>
            <a:r>
              <a:rPr lang="en-US" altLang="zh-CN" dirty="0"/>
              <a:t>("couldn't convert number: %v\n", err)</a:t>
            </a:r>
          </a:p>
          <a:p>
            <a:pPr marL="0" indent="0">
              <a:buNone/>
            </a:pPr>
            <a:r>
              <a:rPr lang="en-US" altLang="zh-CN" dirty="0"/>
              <a:t>    return</a:t>
            </a:r>
          </a:p>
          <a:p>
            <a:pPr marL="0" indent="0">
              <a:buNone/>
            </a:pPr>
            <a:r>
              <a:rPr lang="en-US" altLang="zh-CN" dirty="0"/>
              <a:t>}</a:t>
            </a:r>
          </a:p>
          <a:p>
            <a:pPr marL="0" indent="0">
              <a:buNone/>
            </a:pPr>
            <a:r>
              <a:rPr lang="en-US" altLang="zh-CN" dirty="0" err="1"/>
              <a:t>fmt.Println</a:t>
            </a:r>
            <a:r>
              <a:rPr lang="en-US" altLang="zh-CN" dirty="0"/>
              <a:t>("Converted integer:", </a:t>
            </a:r>
            <a:r>
              <a:rPr lang="en-US" altLang="zh-CN" dirty="0" err="1"/>
              <a:t>i</a:t>
            </a:r>
            <a:r>
              <a:rPr lang="en-US" altLang="zh-CN" dirty="0"/>
              <a:t>)</a:t>
            </a:r>
          </a:p>
          <a:p>
            <a:pPr marL="0" indent="0">
              <a:buNone/>
            </a:pPr>
            <a:r>
              <a:rPr lang="en-US" altLang="zh-CN" dirty="0"/>
              <a:t>error </a:t>
            </a:r>
            <a:r>
              <a:rPr lang="zh-CN" altLang="en-US" dirty="0"/>
              <a:t>为 </a:t>
            </a:r>
            <a:r>
              <a:rPr lang="en-US" altLang="zh-CN" dirty="0"/>
              <a:t>nil </a:t>
            </a:r>
            <a:r>
              <a:rPr lang="zh-CN" altLang="en-US" dirty="0"/>
              <a:t>时表示成功；非 </a:t>
            </a:r>
            <a:r>
              <a:rPr lang="en-US" altLang="zh-CN" dirty="0"/>
              <a:t>nil </a:t>
            </a:r>
            <a:r>
              <a:rPr lang="zh-CN" altLang="en-US" dirty="0"/>
              <a:t>的 </a:t>
            </a:r>
            <a:r>
              <a:rPr lang="en-US" altLang="zh-CN" dirty="0"/>
              <a:t>error </a:t>
            </a:r>
            <a:r>
              <a:rPr lang="zh-CN" altLang="en-US" dirty="0"/>
              <a:t>表示失败。</a:t>
            </a:r>
          </a:p>
        </p:txBody>
      </p:sp>
      <p:pic>
        <p:nvPicPr>
          <p:cNvPr id="4" name="图片 3">
            <a:extLst>
              <a:ext uri="{FF2B5EF4-FFF2-40B4-BE49-F238E27FC236}">
                <a16:creationId xmlns:a16="http://schemas.microsoft.com/office/drawing/2014/main" id="{7ED1B6B0-FC48-4DF6-A6D0-84A44DF94C5E}"/>
              </a:ext>
            </a:extLst>
          </p:cNvPr>
          <p:cNvPicPr>
            <a:picLocks noChangeAspect="1"/>
          </p:cNvPicPr>
          <p:nvPr/>
        </p:nvPicPr>
        <p:blipFill>
          <a:blip r:embed="rId2"/>
          <a:stretch>
            <a:fillRect/>
          </a:stretch>
        </p:blipFill>
        <p:spPr>
          <a:xfrm>
            <a:off x="5893944" y="0"/>
            <a:ext cx="6049537" cy="6858000"/>
          </a:xfrm>
          <a:prstGeom prst="rect">
            <a:avLst/>
          </a:prstGeom>
        </p:spPr>
      </p:pic>
    </p:spTree>
    <p:extLst>
      <p:ext uri="{BB962C8B-B14F-4D97-AF65-F5344CB8AC3E}">
        <p14:creationId xmlns:p14="http://schemas.microsoft.com/office/powerpoint/2010/main" val="1927202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E56E53-5EEB-4E7D-AA2C-661215522C4B}"/>
              </a:ext>
            </a:extLst>
          </p:cNvPr>
          <p:cNvSpPr>
            <a:spLocks noGrp="1"/>
          </p:cNvSpPr>
          <p:nvPr>
            <p:ph type="title"/>
          </p:nvPr>
        </p:nvSpPr>
        <p:spPr/>
        <p:txBody>
          <a:bodyPr/>
          <a:lstStyle/>
          <a:p>
            <a:r>
              <a:rPr lang="en-US" altLang="zh-CN" dirty="0"/>
              <a:t>12.Reader</a:t>
            </a:r>
            <a:endParaRPr lang="zh-CN" altLang="en-US" dirty="0"/>
          </a:p>
        </p:txBody>
      </p:sp>
      <p:sp>
        <p:nvSpPr>
          <p:cNvPr id="3" name="内容占位符 2">
            <a:extLst>
              <a:ext uri="{FF2B5EF4-FFF2-40B4-BE49-F238E27FC236}">
                <a16:creationId xmlns:a16="http://schemas.microsoft.com/office/drawing/2014/main" id="{5D247A37-00BF-4803-87DB-6C523E5BE09E}"/>
              </a:ext>
            </a:extLst>
          </p:cNvPr>
          <p:cNvSpPr>
            <a:spLocks noGrp="1"/>
          </p:cNvSpPr>
          <p:nvPr>
            <p:ph idx="1"/>
          </p:nvPr>
        </p:nvSpPr>
        <p:spPr>
          <a:xfrm>
            <a:off x="1371600" y="2286000"/>
            <a:ext cx="9601200" cy="3581400"/>
          </a:xfrm>
        </p:spPr>
        <p:txBody>
          <a:bodyPr>
            <a:normAutofit/>
          </a:bodyPr>
          <a:lstStyle/>
          <a:p>
            <a:pPr marL="0" indent="0">
              <a:buNone/>
            </a:pPr>
            <a:r>
              <a:rPr lang="en-US" altLang="zh-CN" dirty="0" err="1"/>
              <a:t>io</a:t>
            </a:r>
            <a:r>
              <a:rPr lang="en-US" altLang="zh-CN" dirty="0"/>
              <a:t> </a:t>
            </a:r>
            <a:r>
              <a:rPr lang="zh-CN" altLang="en-US" dirty="0"/>
              <a:t>包指定了 </a:t>
            </a:r>
            <a:r>
              <a:rPr lang="en-US" altLang="zh-CN" dirty="0" err="1"/>
              <a:t>io.Reader</a:t>
            </a:r>
            <a:r>
              <a:rPr lang="en-US" altLang="zh-CN" dirty="0"/>
              <a:t> </a:t>
            </a:r>
            <a:r>
              <a:rPr lang="zh-CN" altLang="en-US" dirty="0"/>
              <a:t>接口，它表示从数据流的末尾进行读取。</a:t>
            </a:r>
          </a:p>
          <a:p>
            <a:pPr marL="0" indent="0">
              <a:buNone/>
            </a:pPr>
            <a:r>
              <a:rPr lang="en-US" altLang="zh-CN" dirty="0"/>
              <a:t>Go </a:t>
            </a:r>
            <a:r>
              <a:rPr lang="zh-CN" altLang="en-US" dirty="0"/>
              <a:t>标准库包含了该接口的许多实现，包括文件、网络连接、压缩和加密等等。</a:t>
            </a:r>
          </a:p>
          <a:p>
            <a:pPr marL="0" indent="0">
              <a:buNone/>
            </a:pPr>
            <a:r>
              <a:rPr lang="en-US" altLang="zh-CN" dirty="0" err="1"/>
              <a:t>io.Reader</a:t>
            </a:r>
            <a:r>
              <a:rPr lang="en-US" altLang="zh-CN" dirty="0"/>
              <a:t> </a:t>
            </a:r>
            <a:r>
              <a:rPr lang="zh-CN" altLang="en-US" dirty="0"/>
              <a:t>接口有一个 </a:t>
            </a:r>
            <a:r>
              <a:rPr lang="en-US" altLang="zh-CN" dirty="0"/>
              <a:t>Read </a:t>
            </a:r>
            <a:r>
              <a:rPr lang="zh-CN" altLang="en-US" dirty="0"/>
              <a:t>方法：</a:t>
            </a:r>
          </a:p>
          <a:p>
            <a:pPr marL="0" indent="0">
              <a:buNone/>
            </a:pPr>
            <a:r>
              <a:rPr lang="en-US" altLang="zh-CN" dirty="0" err="1"/>
              <a:t>func</a:t>
            </a:r>
            <a:r>
              <a:rPr lang="en-US" altLang="zh-CN" dirty="0"/>
              <a:t> (T) Read(b []byte) (n int, err error)</a:t>
            </a:r>
          </a:p>
          <a:p>
            <a:pPr marL="0" indent="0">
              <a:buNone/>
            </a:pPr>
            <a:r>
              <a:rPr lang="en-US" altLang="zh-CN" dirty="0"/>
              <a:t>Read </a:t>
            </a:r>
            <a:r>
              <a:rPr lang="zh-CN" altLang="en-US" dirty="0"/>
              <a:t>用数据填充给定的字节切片并返回填充的字节数和错误值。在遇到数据流的结尾时，它会返回一个 </a:t>
            </a:r>
            <a:r>
              <a:rPr lang="en-US" altLang="zh-CN" dirty="0" err="1"/>
              <a:t>io.EOF</a:t>
            </a:r>
            <a:r>
              <a:rPr lang="en-US" altLang="zh-CN" dirty="0"/>
              <a:t> </a:t>
            </a:r>
            <a:r>
              <a:rPr lang="zh-CN" altLang="en-US" dirty="0"/>
              <a:t>错误。</a:t>
            </a:r>
          </a:p>
          <a:p>
            <a:pPr marL="0" indent="0">
              <a:buNone/>
            </a:pPr>
            <a:r>
              <a:rPr lang="en-US" altLang="zh-CN" dirty="0" err="1"/>
              <a:t>strings.Reader</a:t>
            </a:r>
            <a:r>
              <a:rPr lang="en-US" altLang="zh-CN" dirty="0"/>
              <a:t> </a:t>
            </a:r>
            <a:r>
              <a:rPr lang="zh-CN" altLang="en-US" dirty="0"/>
              <a:t>以每次 </a:t>
            </a:r>
            <a:r>
              <a:rPr lang="en-US" altLang="zh-CN" dirty="0"/>
              <a:t>8 </a:t>
            </a:r>
            <a:r>
              <a:rPr lang="zh-CN" altLang="en-US" dirty="0"/>
              <a:t>字节的速度读取它的输出。</a:t>
            </a:r>
          </a:p>
        </p:txBody>
      </p:sp>
      <p:pic>
        <p:nvPicPr>
          <p:cNvPr id="4" name="图片 3">
            <a:extLst>
              <a:ext uri="{FF2B5EF4-FFF2-40B4-BE49-F238E27FC236}">
                <a16:creationId xmlns:a16="http://schemas.microsoft.com/office/drawing/2014/main" id="{E9479D22-C804-4D5C-93B9-90AE006F3803}"/>
              </a:ext>
            </a:extLst>
          </p:cNvPr>
          <p:cNvPicPr>
            <a:picLocks noChangeAspect="1"/>
          </p:cNvPicPr>
          <p:nvPr/>
        </p:nvPicPr>
        <p:blipFill>
          <a:blip r:embed="rId2"/>
          <a:stretch>
            <a:fillRect/>
          </a:stretch>
        </p:blipFill>
        <p:spPr>
          <a:xfrm>
            <a:off x="6556377" y="143285"/>
            <a:ext cx="5542857" cy="6571429"/>
          </a:xfrm>
          <a:prstGeom prst="rect">
            <a:avLst/>
          </a:prstGeom>
        </p:spPr>
      </p:pic>
    </p:spTree>
    <p:extLst>
      <p:ext uri="{BB962C8B-B14F-4D97-AF65-F5344CB8AC3E}">
        <p14:creationId xmlns:p14="http://schemas.microsoft.com/office/powerpoint/2010/main" val="246209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363F84-A449-46AF-8149-FFA24134B96E}"/>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3B7E3DA4-3485-4F04-82F4-AAE83173CA43}"/>
              </a:ext>
            </a:extLst>
          </p:cNvPr>
          <p:cNvSpPr>
            <a:spLocks noGrp="1"/>
          </p:cNvSpPr>
          <p:nvPr>
            <p:ph idx="1"/>
          </p:nvPr>
        </p:nvSpPr>
        <p:spPr/>
        <p:txBody>
          <a:bodyPr/>
          <a:lstStyle/>
          <a:p>
            <a:r>
              <a:rPr lang="zh-CN" altLang="en-US" dirty="0">
                <a:solidFill>
                  <a:schemeClr val="tx1"/>
                </a:solidFill>
              </a:rPr>
              <a:t>四</a:t>
            </a:r>
            <a:r>
              <a:rPr lang="en-US" altLang="zh-CN" dirty="0">
                <a:solidFill>
                  <a:schemeClr val="tx1"/>
                </a:solidFill>
              </a:rPr>
              <a:t>. </a:t>
            </a:r>
            <a:r>
              <a:rPr lang="zh-CN" altLang="en-US" dirty="0">
                <a:solidFill>
                  <a:schemeClr val="tx1"/>
                </a:solidFill>
              </a:rPr>
              <a:t>方法和接口</a:t>
            </a:r>
            <a:endParaRPr lang="en-US" altLang="zh-CN" dirty="0">
              <a:solidFill>
                <a:schemeClr val="tx1"/>
              </a:solidFill>
            </a:endParaRPr>
          </a:p>
          <a:p>
            <a:r>
              <a:rPr lang="zh-CN" altLang="en-US" dirty="0">
                <a:solidFill>
                  <a:srgbClr val="FF0000"/>
                </a:solidFill>
              </a:rPr>
              <a:t>五</a:t>
            </a:r>
            <a:r>
              <a:rPr lang="en-US" altLang="zh-CN" dirty="0">
                <a:solidFill>
                  <a:srgbClr val="FF0000"/>
                </a:solidFill>
              </a:rPr>
              <a:t>. </a:t>
            </a:r>
            <a:r>
              <a:rPr lang="zh-CN" altLang="en-US" dirty="0">
                <a:solidFill>
                  <a:srgbClr val="FF0000"/>
                </a:solidFill>
              </a:rPr>
              <a:t>并发</a:t>
            </a:r>
            <a:endParaRPr lang="en-US" altLang="zh-CN" dirty="0">
              <a:solidFill>
                <a:srgbClr val="FF0000"/>
              </a:solidFill>
            </a:endParaRPr>
          </a:p>
          <a:p>
            <a:r>
              <a:rPr lang="zh-CN" altLang="en-US" dirty="0">
                <a:solidFill>
                  <a:schemeClr val="tx1"/>
                </a:solidFill>
              </a:rPr>
              <a:t>六</a:t>
            </a:r>
            <a:r>
              <a:rPr lang="en-US" altLang="zh-CN" dirty="0">
                <a:solidFill>
                  <a:schemeClr val="tx1"/>
                </a:solidFill>
              </a:rPr>
              <a:t>. net</a:t>
            </a:r>
            <a:endParaRPr lang="zh-CN" altLang="en-US" dirty="0">
              <a:solidFill>
                <a:schemeClr val="tx1"/>
              </a:solidFill>
            </a:endParaRPr>
          </a:p>
        </p:txBody>
      </p:sp>
    </p:spTree>
    <p:extLst>
      <p:ext uri="{BB962C8B-B14F-4D97-AF65-F5344CB8AC3E}">
        <p14:creationId xmlns:p14="http://schemas.microsoft.com/office/powerpoint/2010/main" val="4016192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DE932F-551C-425E-ACAD-D2BF3958A62A}"/>
              </a:ext>
            </a:extLst>
          </p:cNvPr>
          <p:cNvSpPr>
            <a:spLocks noGrp="1"/>
          </p:cNvSpPr>
          <p:nvPr>
            <p:ph type="title"/>
          </p:nvPr>
        </p:nvSpPr>
        <p:spPr/>
        <p:txBody>
          <a:bodyPr/>
          <a:lstStyle/>
          <a:p>
            <a:r>
              <a:rPr lang="en-US" altLang="zh-CN" dirty="0"/>
              <a:t>1.</a:t>
            </a:r>
            <a:r>
              <a:rPr lang="zh-CN" altLang="en-US" dirty="0"/>
              <a:t>协程</a:t>
            </a:r>
          </a:p>
        </p:txBody>
      </p:sp>
      <p:sp>
        <p:nvSpPr>
          <p:cNvPr id="3" name="内容占位符 2">
            <a:extLst>
              <a:ext uri="{FF2B5EF4-FFF2-40B4-BE49-F238E27FC236}">
                <a16:creationId xmlns:a16="http://schemas.microsoft.com/office/drawing/2014/main" id="{E6784404-9BAB-4FA1-B0DD-D65C81779312}"/>
              </a:ext>
            </a:extLst>
          </p:cNvPr>
          <p:cNvSpPr>
            <a:spLocks noGrp="1"/>
          </p:cNvSpPr>
          <p:nvPr>
            <p:ph idx="1"/>
          </p:nvPr>
        </p:nvSpPr>
        <p:spPr/>
        <p:txBody>
          <a:bodyPr>
            <a:normAutofit/>
          </a:bodyPr>
          <a:lstStyle/>
          <a:p>
            <a:pPr marL="0" indent="0">
              <a:buNone/>
            </a:pPr>
            <a:r>
              <a:rPr lang="en-US" altLang="zh-CN" dirty="0"/>
              <a:t>Goroutine</a:t>
            </a:r>
            <a:r>
              <a:rPr lang="zh-CN" altLang="en-US" dirty="0"/>
              <a:t> 是由 </a:t>
            </a:r>
            <a:r>
              <a:rPr lang="en-US" altLang="zh-CN" dirty="0"/>
              <a:t>Go </a:t>
            </a:r>
            <a:r>
              <a:rPr lang="zh-CN" altLang="en-US" dirty="0"/>
              <a:t>运行时管理的轻量级线程。</a:t>
            </a:r>
          </a:p>
          <a:p>
            <a:pPr marL="0" indent="0">
              <a:buNone/>
            </a:pPr>
            <a:r>
              <a:rPr lang="en-US" altLang="zh-CN" dirty="0"/>
              <a:t>go f(x, y, z)</a:t>
            </a:r>
          </a:p>
          <a:p>
            <a:pPr marL="0" indent="0">
              <a:buNone/>
            </a:pPr>
            <a:r>
              <a:rPr lang="zh-CN" altLang="en-US" dirty="0"/>
              <a:t>会启动一个新的 </a:t>
            </a:r>
            <a:r>
              <a:rPr lang="en-US" altLang="zh-CN" dirty="0"/>
              <a:t>Go </a:t>
            </a:r>
            <a:r>
              <a:rPr lang="zh-CN" altLang="en-US" dirty="0"/>
              <a:t>程并执行</a:t>
            </a:r>
          </a:p>
          <a:p>
            <a:pPr marL="0" indent="0">
              <a:buNone/>
            </a:pPr>
            <a:r>
              <a:rPr lang="en-US" altLang="zh-CN" dirty="0"/>
              <a:t>f(x, y, z)</a:t>
            </a:r>
          </a:p>
          <a:p>
            <a:pPr marL="0" indent="0">
              <a:buNone/>
            </a:pPr>
            <a:r>
              <a:rPr lang="en-US" altLang="zh-CN" dirty="0"/>
              <a:t>f, x, y </a:t>
            </a:r>
            <a:r>
              <a:rPr lang="zh-CN" altLang="en-US" dirty="0"/>
              <a:t>和 </a:t>
            </a:r>
            <a:r>
              <a:rPr lang="en-US" altLang="zh-CN" dirty="0"/>
              <a:t>z </a:t>
            </a:r>
            <a:r>
              <a:rPr lang="zh-CN" altLang="en-US" dirty="0"/>
              <a:t>的求值发生在当前的 </a:t>
            </a:r>
            <a:r>
              <a:rPr lang="en-US" altLang="zh-CN" dirty="0"/>
              <a:t>Go </a:t>
            </a:r>
            <a:r>
              <a:rPr lang="zh-CN" altLang="en-US" dirty="0"/>
              <a:t>程中，而 </a:t>
            </a:r>
            <a:r>
              <a:rPr lang="en-US" altLang="zh-CN" dirty="0"/>
              <a:t>f </a:t>
            </a:r>
            <a:r>
              <a:rPr lang="zh-CN" altLang="en-US" dirty="0"/>
              <a:t>的执行发生在新的 </a:t>
            </a:r>
            <a:r>
              <a:rPr lang="en-US" altLang="zh-CN" dirty="0"/>
              <a:t>Go </a:t>
            </a:r>
            <a:r>
              <a:rPr lang="zh-CN" altLang="en-US" dirty="0"/>
              <a:t>程中。</a:t>
            </a:r>
          </a:p>
          <a:p>
            <a:pPr marL="0" indent="0">
              <a:buNone/>
            </a:pPr>
            <a:r>
              <a:rPr lang="en-US" altLang="zh-CN" dirty="0"/>
              <a:t>Go </a:t>
            </a:r>
            <a:r>
              <a:rPr lang="zh-CN" altLang="en-US" dirty="0"/>
              <a:t>程在相同的地址空间中运行，因此在访问共享的内存时必须进行同步。</a:t>
            </a:r>
            <a:r>
              <a:rPr lang="en-US" altLang="zh-CN" dirty="0"/>
              <a:t>sync </a:t>
            </a:r>
            <a:r>
              <a:rPr lang="zh-CN" altLang="en-US" dirty="0"/>
              <a:t>包提供了这种能力，不过在 </a:t>
            </a:r>
            <a:r>
              <a:rPr lang="en-US" altLang="zh-CN" dirty="0"/>
              <a:t>Go </a:t>
            </a:r>
            <a:r>
              <a:rPr lang="zh-CN" altLang="en-US" dirty="0"/>
              <a:t>中并不经常用到，因为还有其它的办法</a:t>
            </a:r>
            <a:r>
              <a:rPr lang="en-US" altLang="zh-CN" dirty="0"/>
              <a:t>…</a:t>
            </a:r>
            <a:endParaRPr lang="zh-CN" altLang="en-US" dirty="0"/>
          </a:p>
        </p:txBody>
      </p:sp>
      <p:pic>
        <p:nvPicPr>
          <p:cNvPr id="4" name="图片 3">
            <a:extLst>
              <a:ext uri="{FF2B5EF4-FFF2-40B4-BE49-F238E27FC236}">
                <a16:creationId xmlns:a16="http://schemas.microsoft.com/office/drawing/2014/main" id="{3D44CE0D-E771-487F-8549-B607AC2D50AF}"/>
              </a:ext>
            </a:extLst>
          </p:cNvPr>
          <p:cNvPicPr>
            <a:picLocks noChangeAspect="1"/>
          </p:cNvPicPr>
          <p:nvPr/>
        </p:nvPicPr>
        <p:blipFill>
          <a:blip r:embed="rId2"/>
          <a:stretch>
            <a:fillRect/>
          </a:stretch>
        </p:blipFill>
        <p:spPr>
          <a:xfrm>
            <a:off x="7127242" y="428"/>
            <a:ext cx="4219048" cy="6857143"/>
          </a:xfrm>
          <a:prstGeom prst="rect">
            <a:avLst/>
          </a:prstGeom>
        </p:spPr>
      </p:pic>
    </p:spTree>
    <p:extLst>
      <p:ext uri="{BB962C8B-B14F-4D97-AF65-F5344CB8AC3E}">
        <p14:creationId xmlns:p14="http://schemas.microsoft.com/office/powerpoint/2010/main" val="3515413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裁剪">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TM10001105[[fn=裁剪]]</Template>
  <TotalTime>901</TotalTime>
  <Words>892</Words>
  <Application>Microsoft Office PowerPoint</Application>
  <PresentationFormat>宽屏</PresentationFormat>
  <Paragraphs>91</Paragraphs>
  <Slides>16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16</vt:i4>
      </vt:variant>
    </vt:vector>
  </HeadingPairs>
  <TitlesOfParts>
    <vt:vector size="20" baseType="lpstr">
      <vt:lpstr>等线</vt:lpstr>
      <vt:lpstr>华文楷体</vt:lpstr>
      <vt:lpstr>Franklin Gothic Book</vt:lpstr>
      <vt:lpstr>裁剪</vt:lpstr>
      <vt:lpstr>Go-4</vt:lpstr>
      <vt:lpstr>目录</vt:lpstr>
      <vt:lpstr>目录</vt:lpstr>
      <vt:lpstr>9.类型选择</vt:lpstr>
      <vt:lpstr>10. Stringer</vt:lpstr>
      <vt:lpstr>11.错误</vt:lpstr>
      <vt:lpstr>12.Reader</vt:lpstr>
      <vt:lpstr>目录</vt:lpstr>
      <vt:lpstr>1.协程</vt:lpstr>
      <vt:lpstr>2.信道</vt:lpstr>
      <vt:lpstr>3.带缓冲的信道</vt:lpstr>
      <vt:lpstr>4. range 和 close</vt:lpstr>
      <vt:lpstr>5.select</vt:lpstr>
      <vt:lpstr>6.default</vt:lpstr>
      <vt:lpstr>7.sync.Mutex</vt:lpstr>
      <vt:lpstr>*疑点遗留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dc:title>
  <dc:creator>hao ji</dc:creator>
  <cp:lastModifiedBy>ji hao</cp:lastModifiedBy>
  <cp:revision>124</cp:revision>
  <dcterms:created xsi:type="dcterms:W3CDTF">2018-06-04T05:27:21Z</dcterms:created>
  <dcterms:modified xsi:type="dcterms:W3CDTF">2018-06-08T01:49:48Z</dcterms:modified>
</cp:coreProperties>
</file>