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5" r:id="rId4"/>
    <p:sldId id="257" r:id="rId5"/>
    <p:sldId id="259" r:id="rId6"/>
    <p:sldId id="258" r:id="rId7"/>
    <p:sldId id="260" r:id="rId8"/>
    <p:sldId id="263" r:id="rId9"/>
    <p:sldId id="266" r:id="rId10"/>
    <p:sldId id="267" r:id="rId11"/>
    <p:sldId id="268" r:id="rId12"/>
    <p:sldId id="277" r:id="rId13"/>
    <p:sldId id="262" r:id="rId14"/>
    <p:sldId id="269" r:id="rId15"/>
    <p:sldId id="270" r:id="rId16"/>
    <p:sldId id="271" r:id="rId17"/>
    <p:sldId id="272" r:id="rId18"/>
    <p:sldId id="264" r:id="rId19"/>
    <p:sldId id="273" r:id="rId20"/>
    <p:sldId id="274" r:id="rId21"/>
    <p:sldId id="275" r:id="rId22"/>
    <p:sldId id="276"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9486E-15AF-4C31-9626-11E036BE299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BC954BC-659A-4CC3-BABB-9BBF41271F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9BD44C-5A90-4BF7-959F-3153B77CE781}"/>
              </a:ext>
            </a:extLst>
          </p:cNvPr>
          <p:cNvSpPr>
            <a:spLocks noGrp="1"/>
          </p:cNvSpPr>
          <p:nvPr>
            <p:ph type="dt" sz="half" idx="10"/>
          </p:nvPr>
        </p:nvSpPr>
        <p:spPr/>
        <p:txBody>
          <a:bodyPr/>
          <a:lstStyle/>
          <a:p>
            <a:fld id="{EB73490D-CC55-4525-B86C-C46ED47147E6}" type="datetimeFigureOut">
              <a:rPr lang="zh-CN" altLang="en-US" smtClean="0"/>
              <a:t>2018/11/9</a:t>
            </a:fld>
            <a:endParaRPr lang="zh-CN" altLang="en-US"/>
          </a:p>
        </p:txBody>
      </p:sp>
      <p:sp>
        <p:nvSpPr>
          <p:cNvPr id="5" name="页脚占位符 4">
            <a:extLst>
              <a:ext uri="{FF2B5EF4-FFF2-40B4-BE49-F238E27FC236}">
                <a16:creationId xmlns:a16="http://schemas.microsoft.com/office/drawing/2014/main" id="{7710250B-6433-4E61-9407-A104BC5B75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F9D7DA-E076-4BA8-B7C4-60BBB1EC6786}"/>
              </a:ext>
            </a:extLst>
          </p:cNvPr>
          <p:cNvSpPr>
            <a:spLocks noGrp="1"/>
          </p:cNvSpPr>
          <p:nvPr>
            <p:ph type="sldNum" sz="quarter" idx="12"/>
          </p:nvPr>
        </p:nvSpPr>
        <p:spPr/>
        <p:txBody>
          <a:bodyPr/>
          <a:lstStyle/>
          <a:p>
            <a:fld id="{8F1457D8-69DB-4D1F-8348-C59E1FBC1908}" type="slidenum">
              <a:rPr lang="zh-CN" altLang="en-US" smtClean="0"/>
              <a:t>‹#›</a:t>
            </a:fld>
            <a:endParaRPr lang="zh-CN" altLang="en-US"/>
          </a:p>
        </p:txBody>
      </p:sp>
    </p:spTree>
    <p:extLst>
      <p:ext uri="{BB962C8B-B14F-4D97-AF65-F5344CB8AC3E}">
        <p14:creationId xmlns:p14="http://schemas.microsoft.com/office/powerpoint/2010/main" val="2973611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D44C8-80A3-4BBC-AE61-E9AAEA30482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7A92DF-1A2F-4EB8-BB0F-FBE6C05AEF6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AC293D-EBA1-441A-A2B6-176DF5005AE4}"/>
              </a:ext>
            </a:extLst>
          </p:cNvPr>
          <p:cNvSpPr>
            <a:spLocks noGrp="1"/>
          </p:cNvSpPr>
          <p:nvPr>
            <p:ph type="dt" sz="half" idx="10"/>
          </p:nvPr>
        </p:nvSpPr>
        <p:spPr/>
        <p:txBody>
          <a:bodyPr/>
          <a:lstStyle/>
          <a:p>
            <a:fld id="{EB73490D-CC55-4525-B86C-C46ED47147E6}" type="datetimeFigureOut">
              <a:rPr lang="zh-CN" altLang="en-US" smtClean="0"/>
              <a:t>2018/11/9</a:t>
            </a:fld>
            <a:endParaRPr lang="zh-CN" altLang="en-US"/>
          </a:p>
        </p:txBody>
      </p:sp>
      <p:sp>
        <p:nvSpPr>
          <p:cNvPr id="5" name="页脚占位符 4">
            <a:extLst>
              <a:ext uri="{FF2B5EF4-FFF2-40B4-BE49-F238E27FC236}">
                <a16:creationId xmlns:a16="http://schemas.microsoft.com/office/drawing/2014/main" id="{9B98047C-E1A2-4A60-A11E-F57666D6C3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10B5ED-9B04-420D-9AA9-648D6EFDDE29}"/>
              </a:ext>
            </a:extLst>
          </p:cNvPr>
          <p:cNvSpPr>
            <a:spLocks noGrp="1"/>
          </p:cNvSpPr>
          <p:nvPr>
            <p:ph type="sldNum" sz="quarter" idx="12"/>
          </p:nvPr>
        </p:nvSpPr>
        <p:spPr/>
        <p:txBody>
          <a:bodyPr/>
          <a:lstStyle/>
          <a:p>
            <a:fld id="{8F1457D8-69DB-4D1F-8348-C59E1FBC1908}" type="slidenum">
              <a:rPr lang="zh-CN" altLang="en-US" smtClean="0"/>
              <a:t>‹#›</a:t>
            </a:fld>
            <a:endParaRPr lang="zh-CN" altLang="en-US"/>
          </a:p>
        </p:txBody>
      </p:sp>
    </p:spTree>
    <p:extLst>
      <p:ext uri="{BB962C8B-B14F-4D97-AF65-F5344CB8AC3E}">
        <p14:creationId xmlns:p14="http://schemas.microsoft.com/office/powerpoint/2010/main" val="387969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2244022-C8F9-4210-BDCF-97B24681D3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BCBC49-3896-4449-8970-F417C4449AF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92EECB1-4B45-425D-B956-C4040F0C97C4}"/>
              </a:ext>
            </a:extLst>
          </p:cNvPr>
          <p:cNvSpPr>
            <a:spLocks noGrp="1"/>
          </p:cNvSpPr>
          <p:nvPr>
            <p:ph type="dt" sz="half" idx="10"/>
          </p:nvPr>
        </p:nvSpPr>
        <p:spPr/>
        <p:txBody>
          <a:bodyPr/>
          <a:lstStyle/>
          <a:p>
            <a:fld id="{EB73490D-CC55-4525-B86C-C46ED47147E6}" type="datetimeFigureOut">
              <a:rPr lang="zh-CN" altLang="en-US" smtClean="0"/>
              <a:t>2018/11/9</a:t>
            </a:fld>
            <a:endParaRPr lang="zh-CN" altLang="en-US"/>
          </a:p>
        </p:txBody>
      </p:sp>
      <p:sp>
        <p:nvSpPr>
          <p:cNvPr id="5" name="页脚占位符 4">
            <a:extLst>
              <a:ext uri="{FF2B5EF4-FFF2-40B4-BE49-F238E27FC236}">
                <a16:creationId xmlns:a16="http://schemas.microsoft.com/office/drawing/2014/main" id="{8D086242-42E0-4B01-8477-26D86C0DA9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0F63C1-9618-4960-BAAC-E82495305DE1}"/>
              </a:ext>
            </a:extLst>
          </p:cNvPr>
          <p:cNvSpPr>
            <a:spLocks noGrp="1"/>
          </p:cNvSpPr>
          <p:nvPr>
            <p:ph type="sldNum" sz="quarter" idx="12"/>
          </p:nvPr>
        </p:nvSpPr>
        <p:spPr/>
        <p:txBody>
          <a:bodyPr/>
          <a:lstStyle/>
          <a:p>
            <a:fld id="{8F1457D8-69DB-4D1F-8348-C59E1FBC1908}" type="slidenum">
              <a:rPr lang="zh-CN" altLang="en-US" smtClean="0"/>
              <a:t>‹#›</a:t>
            </a:fld>
            <a:endParaRPr lang="zh-CN" altLang="en-US"/>
          </a:p>
        </p:txBody>
      </p:sp>
    </p:spTree>
    <p:extLst>
      <p:ext uri="{BB962C8B-B14F-4D97-AF65-F5344CB8AC3E}">
        <p14:creationId xmlns:p14="http://schemas.microsoft.com/office/powerpoint/2010/main" val="410670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F830D-0C74-45AF-A740-426D7F3A2D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544526-2835-40E5-8061-D8BCFB105E2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D6C015-52EC-48D0-8805-0E6A389C330B}"/>
              </a:ext>
            </a:extLst>
          </p:cNvPr>
          <p:cNvSpPr>
            <a:spLocks noGrp="1"/>
          </p:cNvSpPr>
          <p:nvPr>
            <p:ph type="dt" sz="half" idx="10"/>
          </p:nvPr>
        </p:nvSpPr>
        <p:spPr/>
        <p:txBody>
          <a:bodyPr/>
          <a:lstStyle/>
          <a:p>
            <a:fld id="{EB73490D-CC55-4525-B86C-C46ED47147E6}" type="datetimeFigureOut">
              <a:rPr lang="zh-CN" altLang="en-US" smtClean="0"/>
              <a:t>2018/11/9</a:t>
            </a:fld>
            <a:endParaRPr lang="zh-CN" altLang="en-US"/>
          </a:p>
        </p:txBody>
      </p:sp>
      <p:sp>
        <p:nvSpPr>
          <p:cNvPr id="5" name="页脚占位符 4">
            <a:extLst>
              <a:ext uri="{FF2B5EF4-FFF2-40B4-BE49-F238E27FC236}">
                <a16:creationId xmlns:a16="http://schemas.microsoft.com/office/drawing/2014/main" id="{6894EDAA-4E05-459E-866B-3C5982BE2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F11AC1-BE0B-4417-B3D6-FFA047823FC5}"/>
              </a:ext>
            </a:extLst>
          </p:cNvPr>
          <p:cNvSpPr>
            <a:spLocks noGrp="1"/>
          </p:cNvSpPr>
          <p:nvPr>
            <p:ph type="sldNum" sz="quarter" idx="12"/>
          </p:nvPr>
        </p:nvSpPr>
        <p:spPr/>
        <p:txBody>
          <a:bodyPr/>
          <a:lstStyle/>
          <a:p>
            <a:fld id="{8F1457D8-69DB-4D1F-8348-C59E1FBC1908}" type="slidenum">
              <a:rPr lang="zh-CN" altLang="en-US" smtClean="0"/>
              <a:t>‹#›</a:t>
            </a:fld>
            <a:endParaRPr lang="zh-CN" altLang="en-US"/>
          </a:p>
        </p:txBody>
      </p:sp>
    </p:spTree>
    <p:extLst>
      <p:ext uri="{BB962C8B-B14F-4D97-AF65-F5344CB8AC3E}">
        <p14:creationId xmlns:p14="http://schemas.microsoft.com/office/powerpoint/2010/main" val="28556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88B8E-2476-4FC8-A5B4-530AD7293A1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6E2B60-3687-4507-9945-5D31E11ED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C54530C-E391-4722-9443-771C16F1FE9E}"/>
              </a:ext>
            </a:extLst>
          </p:cNvPr>
          <p:cNvSpPr>
            <a:spLocks noGrp="1"/>
          </p:cNvSpPr>
          <p:nvPr>
            <p:ph type="dt" sz="half" idx="10"/>
          </p:nvPr>
        </p:nvSpPr>
        <p:spPr/>
        <p:txBody>
          <a:bodyPr/>
          <a:lstStyle/>
          <a:p>
            <a:fld id="{EB73490D-CC55-4525-B86C-C46ED47147E6}" type="datetimeFigureOut">
              <a:rPr lang="zh-CN" altLang="en-US" smtClean="0"/>
              <a:t>2018/11/9</a:t>
            </a:fld>
            <a:endParaRPr lang="zh-CN" altLang="en-US"/>
          </a:p>
        </p:txBody>
      </p:sp>
      <p:sp>
        <p:nvSpPr>
          <p:cNvPr id="5" name="页脚占位符 4">
            <a:extLst>
              <a:ext uri="{FF2B5EF4-FFF2-40B4-BE49-F238E27FC236}">
                <a16:creationId xmlns:a16="http://schemas.microsoft.com/office/drawing/2014/main" id="{030C7A15-39DB-4643-B18C-E767AFBA83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470073-16B2-4FB0-B13F-E073386E1893}"/>
              </a:ext>
            </a:extLst>
          </p:cNvPr>
          <p:cNvSpPr>
            <a:spLocks noGrp="1"/>
          </p:cNvSpPr>
          <p:nvPr>
            <p:ph type="sldNum" sz="quarter" idx="12"/>
          </p:nvPr>
        </p:nvSpPr>
        <p:spPr/>
        <p:txBody>
          <a:bodyPr/>
          <a:lstStyle/>
          <a:p>
            <a:fld id="{8F1457D8-69DB-4D1F-8348-C59E1FBC1908}" type="slidenum">
              <a:rPr lang="zh-CN" altLang="en-US" smtClean="0"/>
              <a:t>‹#›</a:t>
            </a:fld>
            <a:endParaRPr lang="zh-CN" altLang="en-US"/>
          </a:p>
        </p:txBody>
      </p:sp>
    </p:spTree>
    <p:extLst>
      <p:ext uri="{BB962C8B-B14F-4D97-AF65-F5344CB8AC3E}">
        <p14:creationId xmlns:p14="http://schemas.microsoft.com/office/powerpoint/2010/main" val="351376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9C194-6768-461E-B13C-92308494B2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16789E-06E6-4ADD-8AA8-35AA819A0CE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F46480B-57B5-4069-8704-EE9D7F0066F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A7FE9CA-0B8A-4CD9-A487-449370492A17}"/>
              </a:ext>
            </a:extLst>
          </p:cNvPr>
          <p:cNvSpPr>
            <a:spLocks noGrp="1"/>
          </p:cNvSpPr>
          <p:nvPr>
            <p:ph type="dt" sz="half" idx="10"/>
          </p:nvPr>
        </p:nvSpPr>
        <p:spPr/>
        <p:txBody>
          <a:bodyPr/>
          <a:lstStyle/>
          <a:p>
            <a:fld id="{EB73490D-CC55-4525-B86C-C46ED47147E6}" type="datetimeFigureOut">
              <a:rPr lang="zh-CN" altLang="en-US" smtClean="0"/>
              <a:t>2018/11/9</a:t>
            </a:fld>
            <a:endParaRPr lang="zh-CN" altLang="en-US"/>
          </a:p>
        </p:txBody>
      </p:sp>
      <p:sp>
        <p:nvSpPr>
          <p:cNvPr id="6" name="页脚占位符 5">
            <a:extLst>
              <a:ext uri="{FF2B5EF4-FFF2-40B4-BE49-F238E27FC236}">
                <a16:creationId xmlns:a16="http://schemas.microsoft.com/office/drawing/2014/main" id="{94DA5022-4E72-4EB6-B19B-3661CB16C0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7DDE85-5B38-40FF-9BF8-7BA88A71C74F}"/>
              </a:ext>
            </a:extLst>
          </p:cNvPr>
          <p:cNvSpPr>
            <a:spLocks noGrp="1"/>
          </p:cNvSpPr>
          <p:nvPr>
            <p:ph type="sldNum" sz="quarter" idx="12"/>
          </p:nvPr>
        </p:nvSpPr>
        <p:spPr/>
        <p:txBody>
          <a:bodyPr/>
          <a:lstStyle/>
          <a:p>
            <a:fld id="{8F1457D8-69DB-4D1F-8348-C59E1FBC1908}" type="slidenum">
              <a:rPr lang="zh-CN" altLang="en-US" smtClean="0"/>
              <a:t>‹#›</a:t>
            </a:fld>
            <a:endParaRPr lang="zh-CN" altLang="en-US"/>
          </a:p>
        </p:txBody>
      </p:sp>
    </p:spTree>
    <p:extLst>
      <p:ext uri="{BB962C8B-B14F-4D97-AF65-F5344CB8AC3E}">
        <p14:creationId xmlns:p14="http://schemas.microsoft.com/office/powerpoint/2010/main" val="68574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9B0F5-CEC7-42B9-9548-23B5E707DE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9F02BE4-6F1F-481C-8CDC-1705C40B9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56649B7-4E69-4104-85DE-A5C1227FB7C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2A01F67-C229-4B77-B349-EE2BE45C6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D9B02D4-E962-413C-80EC-94792E42EE5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616F1F7-3CBB-47E8-B9DF-402ECC62762A}"/>
              </a:ext>
            </a:extLst>
          </p:cNvPr>
          <p:cNvSpPr>
            <a:spLocks noGrp="1"/>
          </p:cNvSpPr>
          <p:nvPr>
            <p:ph type="dt" sz="half" idx="10"/>
          </p:nvPr>
        </p:nvSpPr>
        <p:spPr/>
        <p:txBody>
          <a:bodyPr/>
          <a:lstStyle/>
          <a:p>
            <a:fld id="{EB73490D-CC55-4525-B86C-C46ED47147E6}" type="datetimeFigureOut">
              <a:rPr lang="zh-CN" altLang="en-US" smtClean="0"/>
              <a:t>2018/11/9</a:t>
            </a:fld>
            <a:endParaRPr lang="zh-CN" altLang="en-US"/>
          </a:p>
        </p:txBody>
      </p:sp>
      <p:sp>
        <p:nvSpPr>
          <p:cNvPr id="8" name="页脚占位符 7">
            <a:extLst>
              <a:ext uri="{FF2B5EF4-FFF2-40B4-BE49-F238E27FC236}">
                <a16:creationId xmlns:a16="http://schemas.microsoft.com/office/drawing/2014/main" id="{01A822E5-80D2-4864-844F-1843A85FE3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A8B748-2776-459B-B988-258813C2F2FD}"/>
              </a:ext>
            </a:extLst>
          </p:cNvPr>
          <p:cNvSpPr>
            <a:spLocks noGrp="1"/>
          </p:cNvSpPr>
          <p:nvPr>
            <p:ph type="sldNum" sz="quarter" idx="12"/>
          </p:nvPr>
        </p:nvSpPr>
        <p:spPr/>
        <p:txBody>
          <a:bodyPr/>
          <a:lstStyle/>
          <a:p>
            <a:fld id="{8F1457D8-69DB-4D1F-8348-C59E1FBC1908}" type="slidenum">
              <a:rPr lang="zh-CN" altLang="en-US" smtClean="0"/>
              <a:t>‹#›</a:t>
            </a:fld>
            <a:endParaRPr lang="zh-CN" altLang="en-US"/>
          </a:p>
        </p:txBody>
      </p:sp>
    </p:spTree>
    <p:extLst>
      <p:ext uri="{BB962C8B-B14F-4D97-AF65-F5344CB8AC3E}">
        <p14:creationId xmlns:p14="http://schemas.microsoft.com/office/powerpoint/2010/main" val="111445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869B9-4198-4690-AAE6-F0D906AC55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9E6E74-C0DF-46E5-83F5-3FBB635979A9}"/>
              </a:ext>
            </a:extLst>
          </p:cNvPr>
          <p:cNvSpPr>
            <a:spLocks noGrp="1"/>
          </p:cNvSpPr>
          <p:nvPr>
            <p:ph type="dt" sz="half" idx="10"/>
          </p:nvPr>
        </p:nvSpPr>
        <p:spPr/>
        <p:txBody>
          <a:bodyPr/>
          <a:lstStyle/>
          <a:p>
            <a:fld id="{EB73490D-CC55-4525-B86C-C46ED47147E6}" type="datetimeFigureOut">
              <a:rPr lang="zh-CN" altLang="en-US" smtClean="0"/>
              <a:t>2018/11/9</a:t>
            </a:fld>
            <a:endParaRPr lang="zh-CN" altLang="en-US"/>
          </a:p>
        </p:txBody>
      </p:sp>
      <p:sp>
        <p:nvSpPr>
          <p:cNvPr id="4" name="页脚占位符 3">
            <a:extLst>
              <a:ext uri="{FF2B5EF4-FFF2-40B4-BE49-F238E27FC236}">
                <a16:creationId xmlns:a16="http://schemas.microsoft.com/office/drawing/2014/main" id="{1A53C2D2-B7ED-4BB3-B30B-AA0167AAEC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9B7E73-8D21-42D3-BE0A-5E04C8555F70}"/>
              </a:ext>
            </a:extLst>
          </p:cNvPr>
          <p:cNvSpPr>
            <a:spLocks noGrp="1"/>
          </p:cNvSpPr>
          <p:nvPr>
            <p:ph type="sldNum" sz="quarter" idx="12"/>
          </p:nvPr>
        </p:nvSpPr>
        <p:spPr/>
        <p:txBody>
          <a:bodyPr/>
          <a:lstStyle/>
          <a:p>
            <a:fld id="{8F1457D8-69DB-4D1F-8348-C59E1FBC1908}" type="slidenum">
              <a:rPr lang="zh-CN" altLang="en-US" smtClean="0"/>
              <a:t>‹#›</a:t>
            </a:fld>
            <a:endParaRPr lang="zh-CN" altLang="en-US"/>
          </a:p>
        </p:txBody>
      </p:sp>
    </p:spTree>
    <p:extLst>
      <p:ext uri="{BB962C8B-B14F-4D97-AF65-F5344CB8AC3E}">
        <p14:creationId xmlns:p14="http://schemas.microsoft.com/office/powerpoint/2010/main" val="32406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1E4224-516A-47A3-A783-41D07610E359}"/>
              </a:ext>
            </a:extLst>
          </p:cNvPr>
          <p:cNvSpPr>
            <a:spLocks noGrp="1"/>
          </p:cNvSpPr>
          <p:nvPr>
            <p:ph type="dt" sz="half" idx="10"/>
          </p:nvPr>
        </p:nvSpPr>
        <p:spPr/>
        <p:txBody>
          <a:bodyPr/>
          <a:lstStyle/>
          <a:p>
            <a:fld id="{EB73490D-CC55-4525-B86C-C46ED47147E6}" type="datetimeFigureOut">
              <a:rPr lang="zh-CN" altLang="en-US" smtClean="0"/>
              <a:t>2018/11/9</a:t>
            </a:fld>
            <a:endParaRPr lang="zh-CN" altLang="en-US"/>
          </a:p>
        </p:txBody>
      </p:sp>
      <p:sp>
        <p:nvSpPr>
          <p:cNvPr id="3" name="页脚占位符 2">
            <a:extLst>
              <a:ext uri="{FF2B5EF4-FFF2-40B4-BE49-F238E27FC236}">
                <a16:creationId xmlns:a16="http://schemas.microsoft.com/office/drawing/2014/main" id="{E7C0E663-547B-46B1-87C3-75CB553A8C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AE5CD91-A022-4FE3-ACA2-9AA7B2B1E6F0}"/>
              </a:ext>
            </a:extLst>
          </p:cNvPr>
          <p:cNvSpPr>
            <a:spLocks noGrp="1"/>
          </p:cNvSpPr>
          <p:nvPr>
            <p:ph type="sldNum" sz="quarter" idx="12"/>
          </p:nvPr>
        </p:nvSpPr>
        <p:spPr/>
        <p:txBody>
          <a:bodyPr/>
          <a:lstStyle/>
          <a:p>
            <a:fld id="{8F1457D8-69DB-4D1F-8348-C59E1FBC1908}" type="slidenum">
              <a:rPr lang="zh-CN" altLang="en-US" smtClean="0"/>
              <a:t>‹#›</a:t>
            </a:fld>
            <a:endParaRPr lang="zh-CN" altLang="en-US"/>
          </a:p>
        </p:txBody>
      </p:sp>
    </p:spTree>
    <p:extLst>
      <p:ext uri="{BB962C8B-B14F-4D97-AF65-F5344CB8AC3E}">
        <p14:creationId xmlns:p14="http://schemas.microsoft.com/office/powerpoint/2010/main" val="138547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04E3B-306C-49FD-80C5-B49F6761B4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8C34EC-4638-4675-B863-7CA87C316F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39ADC7-8B7C-423E-8E3A-F5DABC7FA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7ECB57A-80B0-4A8F-A14C-300F63DCDD28}"/>
              </a:ext>
            </a:extLst>
          </p:cNvPr>
          <p:cNvSpPr>
            <a:spLocks noGrp="1"/>
          </p:cNvSpPr>
          <p:nvPr>
            <p:ph type="dt" sz="half" idx="10"/>
          </p:nvPr>
        </p:nvSpPr>
        <p:spPr/>
        <p:txBody>
          <a:bodyPr/>
          <a:lstStyle/>
          <a:p>
            <a:fld id="{EB73490D-CC55-4525-B86C-C46ED47147E6}" type="datetimeFigureOut">
              <a:rPr lang="zh-CN" altLang="en-US" smtClean="0"/>
              <a:t>2018/11/9</a:t>
            </a:fld>
            <a:endParaRPr lang="zh-CN" altLang="en-US"/>
          </a:p>
        </p:txBody>
      </p:sp>
      <p:sp>
        <p:nvSpPr>
          <p:cNvPr id="6" name="页脚占位符 5">
            <a:extLst>
              <a:ext uri="{FF2B5EF4-FFF2-40B4-BE49-F238E27FC236}">
                <a16:creationId xmlns:a16="http://schemas.microsoft.com/office/drawing/2014/main" id="{971E1ABE-3EC8-4D62-8C76-A29010AFDC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C18F01-7022-45C6-916A-6F883A2AC257}"/>
              </a:ext>
            </a:extLst>
          </p:cNvPr>
          <p:cNvSpPr>
            <a:spLocks noGrp="1"/>
          </p:cNvSpPr>
          <p:nvPr>
            <p:ph type="sldNum" sz="quarter" idx="12"/>
          </p:nvPr>
        </p:nvSpPr>
        <p:spPr/>
        <p:txBody>
          <a:bodyPr/>
          <a:lstStyle/>
          <a:p>
            <a:fld id="{8F1457D8-69DB-4D1F-8348-C59E1FBC1908}" type="slidenum">
              <a:rPr lang="zh-CN" altLang="en-US" smtClean="0"/>
              <a:t>‹#›</a:t>
            </a:fld>
            <a:endParaRPr lang="zh-CN" altLang="en-US"/>
          </a:p>
        </p:txBody>
      </p:sp>
    </p:spTree>
    <p:extLst>
      <p:ext uri="{BB962C8B-B14F-4D97-AF65-F5344CB8AC3E}">
        <p14:creationId xmlns:p14="http://schemas.microsoft.com/office/powerpoint/2010/main" val="220502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7B709-0CB3-4B6D-AF7F-23F7652641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C1195E-B532-4F83-B70C-1FB68B7D9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7E9E43-9100-483F-93AD-CCC858F87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2546C91-A16F-4E2E-A02E-8FB5EFA8B06E}"/>
              </a:ext>
            </a:extLst>
          </p:cNvPr>
          <p:cNvSpPr>
            <a:spLocks noGrp="1"/>
          </p:cNvSpPr>
          <p:nvPr>
            <p:ph type="dt" sz="half" idx="10"/>
          </p:nvPr>
        </p:nvSpPr>
        <p:spPr/>
        <p:txBody>
          <a:bodyPr/>
          <a:lstStyle/>
          <a:p>
            <a:fld id="{EB73490D-CC55-4525-B86C-C46ED47147E6}" type="datetimeFigureOut">
              <a:rPr lang="zh-CN" altLang="en-US" smtClean="0"/>
              <a:t>2018/11/9</a:t>
            </a:fld>
            <a:endParaRPr lang="zh-CN" altLang="en-US"/>
          </a:p>
        </p:txBody>
      </p:sp>
      <p:sp>
        <p:nvSpPr>
          <p:cNvPr id="6" name="页脚占位符 5">
            <a:extLst>
              <a:ext uri="{FF2B5EF4-FFF2-40B4-BE49-F238E27FC236}">
                <a16:creationId xmlns:a16="http://schemas.microsoft.com/office/drawing/2014/main" id="{141ED10D-AD8A-44F6-8A32-CE6D4DC3FB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37DD8D-A31B-4BEC-B924-B65C00E415F2}"/>
              </a:ext>
            </a:extLst>
          </p:cNvPr>
          <p:cNvSpPr>
            <a:spLocks noGrp="1"/>
          </p:cNvSpPr>
          <p:nvPr>
            <p:ph type="sldNum" sz="quarter" idx="12"/>
          </p:nvPr>
        </p:nvSpPr>
        <p:spPr/>
        <p:txBody>
          <a:bodyPr/>
          <a:lstStyle/>
          <a:p>
            <a:fld id="{8F1457D8-69DB-4D1F-8348-C59E1FBC1908}" type="slidenum">
              <a:rPr lang="zh-CN" altLang="en-US" smtClean="0"/>
              <a:t>‹#›</a:t>
            </a:fld>
            <a:endParaRPr lang="zh-CN" altLang="en-US"/>
          </a:p>
        </p:txBody>
      </p:sp>
    </p:spTree>
    <p:extLst>
      <p:ext uri="{BB962C8B-B14F-4D97-AF65-F5344CB8AC3E}">
        <p14:creationId xmlns:p14="http://schemas.microsoft.com/office/powerpoint/2010/main" val="173468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9F18E1-C339-4FD6-BE35-C80E71AB2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D870E22-DF05-474D-B957-506087EA3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096CB0C-5797-4C36-AD49-EB5ABF295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3490D-CC55-4525-B86C-C46ED47147E6}" type="datetimeFigureOut">
              <a:rPr lang="zh-CN" altLang="en-US" smtClean="0"/>
              <a:t>2018/11/9</a:t>
            </a:fld>
            <a:endParaRPr lang="zh-CN" altLang="en-US"/>
          </a:p>
        </p:txBody>
      </p:sp>
      <p:sp>
        <p:nvSpPr>
          <p:cNvPr id="5" name="页脚占位符 4">
            <a:extLst>
              <a:ext uri="{FF2B5EF4-FFF2-40B4-BE49-F238E27FC236}">
                <a16:creationId xmlns:a16="http://schemas.microsoft.com/office/drawing/2014/main" id="{A8971FA4-A8C9-4F36-87AF-4DDC0261AA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D19FBE1-188E-47CA-8CB9-9199258EC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457D8-69DB-4D1F-8348-C59E1FBC1908}" type="slidenum">
              <a:rPr lang="zh-CN" altLang="en-US" smtClean="0"/>
              <a:t>‹#›</a:t>
            </a:fld>
            <a:endParaRPr lang="zh-CN" altLang="en-US"/>
          </a:p>
        </p:txBody>
      </p:sp>
    </p:spTree>
    <p:extLst>
      <p:ext uri="{BB962C8B-B14F-4D97-AF65-F5344CB8AC3E}">
        <p14:creationId xmlns:p14="http://schemas.microsoft.com/office/powerpoint/2010/main" val="3094457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atoshi.nakamotoinstitute.org/posts/p2pfoundation/" TargetMode="External"/><Relationship Id="rId2" Type="http://schemas.openxmlformats.org/officeDocument/2006/relationships/hyperlink" Target="https://satoshi.nakamotoinstitute.org/posts/"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satoshi.nakamotoinstitute.org/posts/bitcointalk/"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akamotoinstitute.org/static/docs/bitcoin-zh-cn.pdf" TargetMode="External"/><Relationship Id="rId2" Type="http://schemas.openxmlformats.org/officeDocument/2006/relationships/hyperlink" Target="https://nakamotoinstitute.org/bitcoin/"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nakamotoinstitute.org/static/satoshinakamoto.asc"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hyperlink" Target="https://sourceforge.net/p/bitcoin/mailman/bitcoin-list/" TargetMode="External"/><Relationship Id="rId2" Type="http://schemas.openxmlformats.org/officeDocument/2006/relationships/hyperlink" Target="http://www.metzdowd.com/pipermail/cryptography" TargetMode="External"/><Relationship Id="rId1" Type="http://schemas.openxmlformats.org/officeDocument/2006/relationships/slideLayout" Target="../slideLayouts/slideLayout2.xml"/><Relationship Id="rId6" Type="http://schemas.openxmlformats.org/officeDocument/2006/relationships/hyperlink" Target="https://satoshi.nakamotoinstitute.org/" TargetMode="External"/><Relationship Id="rId5" Type="http://schemas.openxmlformats.org/officeDocument/2006/relationships/hyperlink" Target="https://bitcointalk.org/" TargetMode="External"/><Relationship Id="rId4" Type="http://schemas.openxmlformats.org/officeDocument/2006/relationships/hyperlink" Target="http://p2pfoundation.ning.com/forum/topics/bitcoin-open-sourc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ourceforge.net/" TargetMode="External"/><Relationship Id="rId2" Type="http://schemas.openxmlformats.org/officeDocument/2006/relationships/hyperlink" Target="http://www.metzdowd.co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CF7A8-639A-4C27-89CD-D0CC0A55752D}"/>
              </a:ext>
            </a:extLst>
          </p:cNvPr>
          <p:cNvSpPr>
            <a:spLocks noGrp="1"/>
          </p:cNvSpPr>
          <p:nvPr>
            <p:ph type="ctrTitle"/>
          </p:nvPr>
        </p:nvSpPr>
        <p:spPr/>
        <p:txBody>
          <a:bodyPr/>
          <a:lstStyle/>
          <a:p>
            <a:r>
              <a:rPr lang="zh-CN" altLang="en-US"/>
              <a:t>中本聪何许人也</a:t>
            </a:r>
          </a:p>
        </p:txBody>
      </p:sp>
      <p:sp>
        <p:nvSpPr>
          <p:cNvPr id="3" name="副标题 2">
            <a:extLst>
              <a:ext uri="{FF2B5EF4-FFF2-40B4-BE49-F238E27FC236}">
                <a16:creationId xmlns:a16="http://schemas.microsoft.com/office/drawing/2014/main" id="{E52A8732-23F8-4F2E-A84D-5280A805B047}"/>
              </a:ext>
            </a:extLst>
          </p:cNvPr>
          <p:cNvSpPr>
            <a:spLocks noGrp="1"/>
          </p:cNvSpPr>
          <p:nvPr>
            <p:ph type="subTitle" idx="1"/>
          </p:nvPr>
        </p:nvSpPr>
        <p:spPr/>
        <p:txBody>
          <a:bodyPr/>
          <a:lstStyle/>
          <a:p>
            <a:r>
              <a:rPr lang="en-US" altLang="zh-CN" b="1"/>
              <a:t>Satoshi Nakamoto</a:t>
            </a:r>
          </a:p>
        </p:txBody>
      </p:sp>
      <p:sp>
        <p:nvSpPr>
          <p:cNvPr id="4" name="Rectangle 1">
            <a:extLst>
              <a:ext uri="{FF2B5EF4-FFF2-40B4-BE49-F238E27FC236}">
                <a16:creationId xmlns:a16="http://schemas.microsoft.com/office/drawing/2014/main" id="{49C502CF-78EF-45C1-BD06-2012D9DF3370}"/>
              </a:ext>
            </a:extLst>
          </p:cNvPr>
          <p:cNvSpPr>
            <a:spLocks noChangeArrowheads="1"/>
          </p:cNvSpPr>
          <p:nvPr/>
        </p:nvSpPr>
        <p:spPr bwMode="auto">
          <a:xfrm>
            <a:off x="7507111" y="4518685"/>
            <a:ext cx="2415822" cy="23080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333333"/>
                </a:solidFill>
                <a:effectLst/>
                <a:latin typeface="Arial Unicode MS" panose="020B0604020202020204" pitchFamily="34" charset="-122"/>
                <a:ea typeface="Menlo"/>
              </a:rPr>
              <a:t>100,000,000 satoshi = 1.00000000 BTC</a:t>
            </a:r>
            <a:r>
              <a:rPr kumimoji="0" lang="zh-CN" altLang="zh-CN" sz="1000" b="0" i="0" u="none" strike="noStrike" cap="none" normalizeH="0" baseline="0">
                <a:ln>
                  <a:noFill/>
                </a:ln>
                <a:solidFill>
                  <a:schemeClr val="tx1"/>
                </a:solidFill>
                <a:effectLst/>
              </a:rPr>
              <a:t> </a:t>
            </a:r>
            <a:endParaRPr kumimoji="0" lang="zh-CN" altLang="zh-CN" sz="1000" b="0" i="0" u="none" strike="noStrike" cap="none" normalizeH="0" baseline="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7226222E-4B74-4E4F-B238-0533DF2745C8}"/>
              </a:ext>
            </a:extLst>
          </p:cNvPr>
          <p:cNvPicPr>
            <a:picLocks noChangeAspect="1"/>
          </p:cNvPicPr>
          <p:nvPr/>
        </p:nvPicPr>
        <p:blipFill>
          <a:blip r:embed="rId2"/>
          <a:stretch>
            <a:fillRect/>
          </a:stretch>
        </p:blipFill>
        <p:spPr>
          <a:xfrm>
            <a:off x="0" y="10407"/>
            <a:ext cx="2957689" cy="2702831"/>
          </a:xfrm>
          <a:prstGeom prst="rect">
            <a:avLst/>
          </a:prstGeom>
        </p:spPr>
      </p:pic>
    </p:spTree>
    <p:extLst>
      <p:ext uri="{BB962C8B-B14F-4D97-AF65-F5344CB8AC3E}">
        <p14:creationId xmlns:p14="http://schemas.microsoft.com/office/powerpoint/2010/main" val="3085101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CA80C-9B01-4270-92E0-A4FB4C624ADF}"/>
              </a:ext>
            </a:extLst>
          </p:cNvPr>
          <p:cNvSpPr>
            <a:spLocks noGrp="1"/>
          </p:cNvSpPr>
          <p:nvPr>
            <p:ph type="title"/>
          </p:nvPr>
        </p:nvSpPr>
        <p:spPr/>
        <p:txBody>
          <a:bodyPr/>
          <a:lstStyle/>
          <a:p>
            <a:r>
              <a:rPr lang="en-US" altLang="zh-CN" b="1"/>
              <a:t>John Levine</a:t>
            </a:r>
            <a:endParaRPr lang="zh-CN" altLang="en-US"/>
          </a:p>
        </p:txBody>
      </p:sp>
      <p:sp>
        <p:nvSpPr>
          <p:cNvPr id="3" name="内容占位符 2">
            <a:extLst>
              <a:ext uri="{FF2B5EF4-FFF2-40B4-BE49-F238E27FC236}">
                <a16:creationId xmlns:a16="http://schemas.microsoft.com/office/drawing/2014/main" id="{4FD2274F-0C92-43B8-9B6A-381609A058A7}"/>
              </a:ext>
            </a:extLst>
          </p:cNvPr>
          <p:cNvSpPr>
            <a:spLocks noGrp="1"/>
          </p:cNvSpPr>
          <p:nvPr>
            <p:ph idx="1"/>
          </p:nvPr>
        </p:nvSpPr>
        <p:spPr/>
        <p:txBody>
          <a:bodyPr>
            <a:normAutofit/>
          </a:bodyPr>
          <a:lstStyle/>
          <a:p>
            <a:pPr marL="0" indent="0">
              <a:buNone/>
            </a:pPr>
            <a:r>
              <a:rPr lang="zh-CN" altLang="en-US"/>
              <a:t>领导一个技术小组开发反垃圾邮件的标准技术</a:t>
            </a:r>
            <a:endParaRPr lang="en-US" altLang="zh-CN"/>
          </a:p>
          <a:p>
            <a:pPr marL="457200" lvl="1" indent="0">
              <a:buNone/>
            </a:pPr>
            <a:r>
              <a:rPr lang="en-US" altLang="zh-CN"/>
              <a:t>&gt; As long as honest nodes control the most CPU power on the network,</a:t>
            </a:r>
          </a:p>
          <a:p>
            <a:pPr marL="457200" lvl="1" indent="0">
              <a:buNone/>
            </a:pPr>
            <a:r>
              <a:rPr lang="en-US" altLang="zh-CN"/>
              <a:t>&gt; they can generate the longest chain and outpace any attackers.</a:t>
            </a:r>
          </a:p>
          <a:p>
            <a:pPr marL="457200" lvl="1" indent="0">
              <a:buNone/>
            </a:pPr>
            <a:r>
              <a:rPr lang="zh-CN" altLang="en-US">
                <a:solidFill>
                  <a:srgbClr val="7030A0"/>
                </a:solidFill>
              </a:rPr>
              <a:t>但他们没有。</a:t>
            </a:r>
          </a:p>
          <a:p>
            <a:pPr marL="457200" lvl="1" indent="0">
              <a:buNone/>
            </a:pPr>
            <a:r>
              <a:rPr lang="zh-CN" altLang="en-US">
                <a:solidFill>
                  <a:srgbClr val="7030A0"/>
                </a:solidFill>
              </a:rPr>
              <a:t>坏人经常控制</a:t>
            </a:r>
            <a:r>
              <a:rPr lang="en-US" altLang="zh-CN">
                <a:solidFill>
                  <a:srgbClr val="7030A0"/>
                </a:solidFill>
              </a:rPr>
              <a:t>10</a:t>
            </a:r>
            <a:r>
              <a:rPr lang="zh-CN" altLang="en-US">
                <a:solidFill>
                  <a:srgbClr val="7030A0"/>
                </a:solidFill>
              </a:rPr>
              <a:t>万台或更多机器的僵尸网络。</a:t>
            </a:r>
          </a:p>
          <a:p>
            <a:pPr marL="457200" lvl="1" indent="0">
              <a:buNone/>
            </a:pPr>
            <a:r>
              <a:rPr lang="zh-CN" altLang="en-US">
                <a:solidFill>
                  <a:srgbClr val="7030A0"/>
                </a:solidFill>
              </a:rPr>
              <a:t>我认识的的维护垃圾邮件黑名单的人告诉我他们经常看到每天一百万新的僵尸机器。</a:t>
            </a:r>
          </a:p>
          <a:p>
            <a:pPr marL="457200" lvl="1" indent="0">
              <a:buNone/>
            </a:pPr>
            <a:r>
              <a:rPr lang="zh-CN" altLang="en-US">
                <a:solidFill>
                  <a:srgbClr val="7030A0"/>
                </a:solidFill>
              </a:rPr>
              <a:t>这就是</a:t>
            </a:r>
            <a:r>
              <a:rPr lang="en-US" altLang="zh-CN">
                <a:solidFill>
                  <a:srgbClr val="7030A0"/>
                </a:solidFill>
              </a:rPr>
              <a:t>hashcash</a:t>
            </a:r>
            <a:r>
              <a:rPr lang="zh-CN" altLang="en-US">
                <a:solidFill>
                  <a:srgbClr val="7030A0"/>
                </a:solidFill>
              </a:rPr>
              <a:t>无法在今天的互联网上运行的原因 </a:t>
            </a:r>
            <a:r>
              <a:rPr lang="en-US" altLang="zh-CN">
                <a:solidFill>
                  <a:srgbClr val="7030A0"/>
                </a:solidFill>
              </a:rPr>
              <a:t>- </a:t>
            </a:r>
            <a:r>
              <a:rPr lang="zh-CN" altLang="en-US">
                <a:solidFill>
                  <a:srgbClr val="7030A0"/>
                </a:solidFill>
              </a:rPr>
              <a:t>好人的计算火力远远低于坏人。</a:t>
            </a:r>
          </a:p>
          <a:p>
            <a:pPr marL="457200" lvl="1" indent="0">
              <a:buNone/>
            </a:pPr>
            <a:r>
              <a:rPr lang="zh-CN" altLang="en-US">
                <a:solidFill>
                  <a:srgbClr val="7030A0"/>
                </a:solidFill>
              </a:rPr>
              <a:t>我也对其他问题表示怀疑，但这个问题是杀手锏。</a:t>
            </a:r>
          </a:p>
        </p:txBody>
      </p:sp>
    </p:spTree>
    <p:extLst>
      <p:ext uri="{BB962C8B-B14F-4D97-AF65-F5344CB8AC3E}">
        <p14:creationId xmlns:p14="http://schemas.microsoft.com/office/powerpoint/2010/main" val="286290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0BA0A-4E72-4BFD-B510-82629F6460D6}"/>
              </a:ext>
            </a:extLst>
          </p:cNvPr>
          <p:cNvSpPr>
            <a:spLocks noGrp="1"/>
          </p:cNvSpPr>
          <p:nvPr>
            <p:ph type="title"/>
          </p:nvPr>
        </p:nvSpPr>
        <p:spPr/>
        <p:txBody>
          <a:bodyPr/>
          <a:lstStyle/>
          <a:p>
            <a:r>
              <a:rPr lang="en-US" altLang="zh-CN" b="1"/>
              <a:t>John Levine</a:t>
            </a:r>
            <a:endParaRPr lang="zh-CN" altLang="en-US"/>
          </a:p>
        </p:txBody>
      </p:sp>
      <p:sp>
        <p:nvSpPr>
          <p:cNvPr id="3" name="内容占位符 2">
            <a:extLst>
              <a:ext uri="{FF2B5EF4-FFF2-40B4-BE49-F238E27FC236}">
                <a16:creationId xmlns:a16="http://schemas.microsoft.com/office/drawing/2014/main" id="{056466BF-9935-4D0E-81E9-EC48CEEC264B}"/>
              </a:ext>
            </a:extLst>
          </p:cNvPr>
          <p:cNvSpPr>
            <a:spLocks noGrp="1"/>
          </p:cNvSpPr>
          <p:nvPr>
            <p:ph idx="1"/>
          </p:nvPr>
        </p:nvSpPr>
        <p:spPr/>
        <p:txBody>
          <a:bodyPr>
            <a:normAutofit fontScale="47500" lnSpcReduction="20000"/>
          </a:bodyPr>
          <a:lstStyle/>
          <a:p>
            <a:pPr marL="0" indent="0">
              <a:buNone/>
            </a:pPr>
            <a:r>
              <a:rPr lang="en-US" altLang="zh-CN"/>
              <a:t>Thanks for bringing up that point.</a:t>
            </a:r>
            <a:br>
              <a:rPr lang="en-US" altLang="zh-CN"/>
            </a:br>
            <a:br>
              <a:rPr lang="en-US" altLang="zh-CN"/>
            </a:br>
            <a:r>
              <a:rPr lang="en-US" altLang="zh-CN"/>
              <a:t>I didn't really make that statement as strong as I could have. The requirement is that the good guys collectively have more CPU power than any single attacker. </a:t>
            </a:r>
          </a:p>
          <a:p>
            <a:pPr marL="0" indent="0">
              <a:buNone/>
            </a:pPr>
            <a:r>
              <a:rPr lang="zh-CN" altLang="en-US"/>
              <a:t>谢谢你提出这一点。</a:t>
            </a:r>
          </a:p>
          <a:p>
            <a:pPr marL="0" indent="0">
              <a:buNone/>
            </a:pPr>
            <a:r>
              <a:rPr lang="zh-CN" altLang="en-US"/>
              <a:t>我并没有像我所说的那样强烈地表达这种说法。要求是好人共同拥有比任何单一攻击者更多的</a:t>
            </a:r>
            <a:r>
              <a:rPr lang="en-US" altLang="zh-CN"/>
              <a:t>CPU</a:t>
            </a:r>
            <a:r>
              <a:rPr lang="zh-CN" altLang="en-US"/>
              <a:t>算力。</a:t>
            </a:r>
          </a:p>
          <a:p>
            <a:pPr marL="0" indent="0">
              <a:buNone/>
            </a:pPr>
            <a:endParaRPr lang="zh-CN" altLang="en-US"/>
          </a:p>
          <a:p>
            <a:pPr marL="0" indent="0">
              <a:buNone/>
            </a:pPr>
            <a:r>
              <a:rPr lang="zh-CN" altLang="en-US"/>
              <a:t>会有许多较小的僵尸农场不足以压倒网络，他们仍然可以通过生成比特币来赚钱。</a:t>
            </a:r>
          </a:p>
          <a:p>
            <a:pPr marL="0" indent="0">
              <a:buNone/>
            </a:pPr>
            <a:r>
              <a:rPr lang="zh-CN" altLang="en-US"/>
              <a:t>那么规模较小的农场就是“诚实的节点”。（我需要一个更好的术语而不是“诚实”）</a:t>
            </a:r>
          </a:p>
          <a:p>
            <a:pPr marL="0" indent="0">
              <a:buNone/>
            </a:pPr>
            <a:r>
              <a:rPr lang="zh-CN" altLang="en-US"/>
              <a:t>越多小的农场参与比特币生产，压倒网络的门槛就越高，使得更大的农场也不足以压倒它，</a:t>
            </a:r>
          </a:p>
          <a:p>
            <a:pPr marL="0" indent="0">
              <a:buNone/>
            </a:pPr>
            <a:r>
              <a:rPr lang="zh-CN" altLang="en-US"/>
              <a:t>这样它们也可能会加入产生比特币。根据“长尾”理论，小型，中型和较大的大型农场的组合应该比最大的僵尸农场多得多。</a:t>
            </a:r>
          </a:p>
          <a:p>
            <a:pPr marL="0" indent="0">
              <a:buNone/>
            </a:pPr>
            <a:endParaRPr lang="zh-CN" altLang="en-US"/>
          </a:p>
          <a:p>
            <a:pPr marL="0" indent="0">
              <a:buNone/>
            </a:pPr>
            <a:r>
              <a:rPr lang="zh-CN" altLang="en-US"/>
              <a:t>即使一个坏人确实压倒了网络，也不会让他立刻变得富有。他所能做的就是收回他自己花的钱，就像得回一张支票。</a:t>
            </a:r>
          </a:p>
          <a:p>
            <a:pPr marL="0" indent="0">
              <a:buNone/>
            </a:pPr>
            <a:r>
              <a:rPr lang="zh-CN" altLang="en-US"/>
              <a:t>为了利用它，他将不得不从商人那里购买东西，等到它发货，然后压倒网络并试图收回他的钱。</a:t>
            </a:r>
          </a:p>
          <a:p>
            <a:pPr marL="0" indent="0">
              <a:buNone/>
            </a:pPr>
            <a:r>
              <a:rPr lang="zh-CN" altLang="en-US"/>
              <a:t>我不认为他这样做能比生成比特币赚更多的资金。由于僵尸农场很大，他可以产生比其他人组合更多的比特币。</a:t>
            </a:r>
          </a:p>
          <a:p>
            <a:pPr marL="0" indent="0">
              <a:buNone/>
            </a:pPr>
            <a:endParaRPr lang="zh-CN" altLang="en-US"/>
          </a:p>
          <a:p>
            <a:pPr marL="0" indent="0">
              <a:buNone/>
            </a:pPr>
            <a:r>
              <a:rPr lang="zh-CN" altLang="en-US"/>
              <a:t>比特币网络实际上可能通过将僵尸农场转移到生成比特币来减少垃圾邮件。</a:t>
            </a:r>
          </a:p>
        </p:txBody>
      </p:sp>
      <p:pic>
        <p:nvPicPr>
          <p:cNvPr id="5" name="图片 4">
            <a:extLst>
              <a:ext uri="{FF2B5EF4-FFF2-40B4-BE49-F238E27FC236}">
                <a16:creationId xmlns:a16="http://schemas.microsoft.com/office/drawing/2014/main" id="{09A51AF1-AECD-43E0-BD3A-4C3E86332F77}"/>
              </a:ext>
            </a:extLst>
          </p:cNvPr>
          <p:cNvPicPr>
            <a:picLocks noChangeAspect="1"/>
          </p:cNvPicPr>
          <p:nvPr/>
        </p:nvPicPr>
        <p:blipFill>
          <a:blip r:embed="rId2"/>
          <a:stretch>
            <a:fillRect/>
          </a:stretch>
        </p:blipFill>
        <p:spPr>
          <a:xfrm>
            <a:off x="0" y="0"/>
            <a:ext cx="8168809"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图片 7">
            <a:extLst>
              <a:ext uri="{FF2B5EF4-FFF2-40B4-BE49-F238E27FC236}">
                <a16:creationId xmlns:a16="http://schemas.microsoft.com/office/drawing/2014/main" id="{FC1A70C6-C51D-4D3B-915C-2B8D05DDE7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7008" y="5252179"/>
            <a:ext cx="3184991" cy="16058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335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5307A-7D6E-40EC-B4F1-EA8B558C4D28}"/>
              </a:ext>
            </a:extLst>
          </p:cNvPr>
          <p:cNvSpPr>
            <a:spLocks noGrp="1"/>
          </p:cNvSpPr>
          <p:nvPr>
            <p:ph type="title"/>
          </p:nvPr>
        </p:nvSpPr>
        <p:spPr/>
        <p:txBody>
          <a:bodyPr/>
          <a:lstStyle/>
          <a:p>
            <a:r>
              <a:rPr lang="en-US" altLang="zh-CN"/>
              <a:t>Byzantine Generals' Problem</a:t>
            </a:r>
            <a:endParaRPr lang="zh-CN" altLang="en-US"/>
          </a:p>
        </p:txBody>
      </p:sp>
      <p:sp>
        <p:nvSpPr>
          <p:cNvPr id="3" name="内容占位符 2">
            <a:extLst>
              <a:ext uri="{FF2B5EF4-FFF2-40B4-BE49-F238E27FC236}">
                <a16:creationId xmlns:a16="http://schemas.microsoft.com/office/drawing/2014/main" id="{BC2A3E20-ED09-4DAE-84EB-82D4E76F1B95}"/>
              </a:ext>
            </a:extLst>
          </p:cNvPr>
          <p:cNvSpPr>
            <a:spLocks noGrp="1"/>
          </p:cNvSpPr>
          <p:nvPr>
            <p:ph idx="1"/>
          </p:nvPr>
        </p:nvSpPr>
        <p:spPr/>
        <p:txBody>
          <a:bodyPr>
            <a:normAutofit fontScale="92500"/>
          </a:bodyPr>
          <a:lstStyle/>
          <a:p>
            <a:r>
              <a:rPr lang="en-US" altLang="zh-CN"/>
              <a:t>Leslie Lamport</a:t>
            </a:r>
          </a:p>
          <a:p>
            <a:r>
              <a:rPr lang="en-US" altLang="zh-CN"/>
              <a:t>PBFT</a:t>
            </a:r>
          </a:p>
          <a:p>
            <a:r>
              <a:rPr lang="en-US" altLang="zh-CN"/>
              <a:t>POW</a:t>
            </a:r>
          </a:p>
          <a:p>
            <a:r>
              <a:rPr lang="zh-CN" altLang="en-US"/>
              <a:t>一群拜占庭将军，人手一台电脑，并且这些将军想用“暴力破解”的算法来破解敌军的“</a:t>
            </a:r>
            <a:r>
              <a:rPr lang="en-US" altLang="zh-CN"/>
              <a:t>wifi</a:t>
            </a:r>
            <a:r>
              <a:rPr lang="zh-CN" altLang="en-US"/>
              <a:t>密码”，当然事先已经获取了密码的长度信息。﻿</a:t>
            </a:r>
            <a:endParaRPr lang="en-US" altLang="zh-CN"/>
          </a:p>
          <a:p>
            <a:r>
              <a:rPr lang="zh-CN" altLang="en-US"/>
              <a:t>一旦这群将军开始用网络相互之间发送数据包，他们必须在一个限定的时间内完成破解工作，并清除记录，否则就会被发现。最重要的是，这群将军之间要在同一时间发起攻击和破解，这样才有足够的计算能力在规定的时间内完成破解工作。﻿</a:t>
            </a:r>
            <a:endParaRPr lang="en-US" altLang="zh-CN"/>
          </a:p>
          <a:p>
            <a:r>
              <a:rPr lang="zh-CN" altLang="en-US"/>
              <a:t>其实在什么时间发起破解无所谓，关键是同时发起破解。</a:t>
            </a:r>
          </a:p>
        </p:txBody>
      </p:sp>
      <p:pic>
        <p:nvPicPr>
          <p:cNvPr id="4" name="图片 3">
            <a:extLst>
              <a:ext uri="{FF2B5EF4-FFF2-40B4-BE49-F238E27FC236}">
                <a16:creationId xmlns:a16="http://schemas.microsoft.com/office/drawing/2014/main" id="{10CA36C1-5A41-4ED3-9F41-113617714B53}"/>
              </a:ext>
            </a:extLst>
          </p:cNvPr>
          <p:cNvPicPr>
            <a:picLocks noChangeAspect="1"/>
          </p:cNvPicPr>
          <p:nvPr/>
        </p:nvPicPr>
        <p:blipFill>
          <a:blip r:embed="rId2"/>
          <a:stretch>
            <a:fillRect/>
          </a:stretch>
        </p:blipFill>
        <p:spPr>
          <a:xfrm>
            <a:off x="4804583" y="0"/>
            <a:ext cx="7387417" cy="6858000"/>
          </a:xfrm>
          <a:prstGeom prst="rect">
            <a:avLst/>
          </a:prstGeom>
        </p:spPr>
      </p:pic>
    </p:spTree>
    <p:extLst>
      <p:ext uri="{BB962C8B-B14F-4D97-AF65-F5344CB8AC3E}">
        <p14:creationId xmlns:p14="http://schemas.microsoft.com/office/powerpoint/2010/main" val="21559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25E9E-53DE-4400-93BF-1943C4FC203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60271A2-7118-452F-A140-24A43C30B82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3ACDE3C-27F5-4BD8-BE8B-3EC308BBABE6}"/>
              </a:ext>
            </a:extLst>
          </p:cNvPr>
          <p:cNvPicPr>
            <a:picLocks noChangeAspect="1"/>
          </p:cNvPicPr>
          <p:nvPr/>
        </p:nvPicPr>
        <p:blipFill>
          <a:blip r:embed="rId2"/>
          <a:stretch>
            <a:fillRect/>
          </a:stretch>
        </p:blipFill>
        <p:spPr>
          <a:xfrm>
            <a:off x="375733" y="0"/>
            <a:ext cx="11440534" cy="6858000"/>
          </a:xfrm>
          <a:prstGeom prst="rect">
            <a:avLst/>
          </a:prstGeom>
        </p:spPr>
      </p:pic>
    </p:spTree>
    <p:extLst>
      <p:ext uri="{BB962C8B-B14F-4D97-AF65-F5344CB8AC3E}">
        <p14:creationId xmlns:p14="http://schemas.microsoft.com/office/powerpoint/2010/main" val="2329462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E927D-6059-438F-93F7-8A2028517968}"/>
              </a:ext>
            </a:extLst>
          </p:cNvPr>
          <p:cNvSpPr>
            <a:spLocks noGrp="1"/>
          </p:cNvSpPr>
          <p:nvPr>
            <p:ph type="title"/>
          </p:nvPr>
        </p:nvSpPr>
        <p:spPr/>
        <p:txBody>
          <a:bodyPr/>
          <a:lstStyle/>
          <a:p>
            <a:r>
              <a:rPr lang="en-US" altLang="zh-CN"/>
              <a:t>Where an idea flourished.</a:t>
            </a:r>
            <a:endParaRPr lang="zh-CN" altLang="en-US"/>
          </a:p>
        </p:txBody>
      </p:sp>
      <p:sp>
        <p:nvSpPr>
          <p:cNvPr id="3" name="内容占位符 2">
            <a:extLst>
              <a:ext uri="{FF2B5EF4-FFF2-40B4-BE49-F238E27FC236}">
                <a16:creationId xmlns:a16="http://schemas.microsoft.com/office/drawing/2014/main" id="{F7475442-EE4A-4E5E-AEA4-70C2E93EF3F2}"/>
              </a:ext>
            </a:extLst>
          </p:cNvPr>
          <p:cNvSpPr>
            <a:spLocks noGrp="1"/>
          </p:cNvSpPr>
          <p:nvPr>
            <p:ph idx="1"/>
          </p:nvPr>
        </p:nvSpPr>
        <p:spPr/>
        <p:txBody>
          <a:bodyPr/>
          <a:lstStyle/>
          <a:p>
            <a:r>
              <a:rPr lang="en-US" altLang="zh-CN" u="sng">
                <a:hlinkClick r:id="rId2"/>
              </a:rPr>
              <a:t>Forum Posts</a:t>
            </a:r>
          </a:p>
          <a:p>
            <a:r>
              <a:rPr lang="en-US" altLang="zh-CN" u="sng">
                <a:hlinkClick r:id="rId3"/>
              </a:rPr>
              <a:t>P2P Foundation</a:t>
            </a:r>
            <a:endParaRPr lang="en-US" altLang="zh-CN" u="sng"/>
          </a:p>
          <a:p>
            <a:r>
              <a:rPr lang="en-US" altLang="zh-CN" u="sng">
                <a:hlinkClick r:id="rId4"/>
              </a:rPr>
              <a:t>BitcoinTalk</a:t>
            </a:r>
            <a:endParaRPr lang="en-US" altLang="zh-CN"/>
          </a:p>
        </p:txBody>
      </p:sp>
      <p:pic>
        <p:nvPicPr>
          <p:cNvPr id="5" name="图片 4">
            <a:extLst>
              <a:ext uri="{FF2B5EF4-FFF2-40B4-BE49-F238E27FC236}">
                <a16:creationId xmlns:a16="http://schemas.microsoft.com/office/drawing/2014/main" id="{C69D103C-0E43-4CD2-86D1-2801B1EEEB5F}"/>
              </a:ext>
            </a:extLst>
          </p:cNvPr>
          <p:cNvPicPr>
            <a:picLocks noChangeAspect="1"/>
          </p:cNvPicPr>
          <p:nvPr/>
        </p:nvPicPr>
        <p:blipFill>
          <a:blip r:embed="rId5"/>
          <a:stretch>
            <a:fillRect/>
          </a:stretch>
        </p:blipFill>
        <p:spPr>
          <a:xfrm>
            <a:off x="6220571" y="1424441"/>
            <a:ext cx="5971429" cy="44380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795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8F85C-1C18-458C-B223-876738FD3EE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DC9CEF3-D560-45A6-AE5E-0211D92537A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BEFEA6-7670-4B44-BA76-1BAFB3F7697D}"/>
              </a:ext>
            </a:extLst>
          </p:cNvPr>
          <p:cNvPicPr>
            <a:picLocks noChangeAspect="1"/>
          </p:cNvPicPr>
          <p:nvPr/>
        </p:nvPicPr>
        <p:blipFill>
          <a:blip r:embed="rId2"/>
          <a:stretch>
            <a:fillRect/>
          </a:stretch>
        </p:blipFill>
        <p:spPr>
          <a:xfrm>
            <a:off x="1332560" y="365125"/>
            <a:ext cx="6580952" cy="5971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750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D4F98-3245-47F0-96F8-8B89650C350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302004E-EE84-47E8-A6A9-E34E96727915}"/>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193A8F8-CE26-4593-87AC-747413D23268}"/>
              </a:ext>
            </a:extLst>
          </p:cNvPr>
          <p:cNvPicPr>
            <a:picLocks noChangeAspect="1"/>
          </p:cNvPicPr>
          <p:nvPr/>
        </p:nvPicPr>
        <p:blipFill>
          <a:blip r:embed="rId2"/>
          <a:stretch>
            <a:fillRect/>
          </a:stretch>
        </p:blipFill>
        <p:spPr>
          <a:xfrm>
            <a:off x="2012293" y="760898"/>
            <a:ext cx="8847619" cy="4952381"/>
          </a:xfrm>
          <a:prstGeom prst="rect">
            <a:avLst/>
          </a:prstGeom>
        </p:spPr>
      </p:pic>
    </p:spTree>
    <p:extLst>
      <p:ext uri="{BB962C8B-B14F-4D97-AF65-F5344CB8AC3E}">
        <p14:creationId xmlns:p14="http://schemas.microsoft.com/office/powerpoint/2010/main" val="3536140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957A3-B4BE-4E71-973B-409C23C28F92}"/>
              </a:ext>
            </a:extLst>
          </p:cNvPr>
          <p:cNvSpPr>
            <a:spLocks noGrp="1"/>
          </p:cNvSpPr>
          <p:nvPr>
            <p:ph type="title"/>
          </p:nvPr>
        </p:nvSpPr>
        <p:spPr/>
        <p:txBody>
          <a:bodyPr/>
          <a:lstStyle/>
          <a:p>
            <a:endParaRPr lang="zh-CN" altLang="en-US"/>
          </a:p>
        </p:txBody>
      </p:sp>
      <p:pic>
        <p:nvPicPr>
          <p:cNvPr id="6" name="内容占位符 5">
            <a:extLst>
              <a:ext uri="{FF2B5EF4-FFF2-40B4-BE49-F238E27FC236}">
                <a16:creationId xmlns:a16="http://schemas.microsoft.com/office/drawing/2014/main" id="{37A84B57-2C7D-4D22-88E2-A1ABFCD0AE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2792" y="2714245"/>
            <a:ext cx="7019925" cy="3371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图片 7">
            <a:extLst>
              <a:ext uri="{FF2B5EF4-FFF2-40B4-BE49-F238E27FC236}">
                <a16:creationId xmlns:a16="http://schemas.microsoft.com/office/drawing/2014/main" id="{DD1CD5E3-B719-48C2-95DE-875540EEF20B}"/>
              </a:ext>
            </a:extLst>
          </p:cNvPr>
          <p:cNvPicPr>
            <a:picLocks noChangeAspect="1"/>
          </p:cNvPicPr>
          <p:nvPr/>
        </p:nvPicPr>
        <p:blipFill>
          <a:blip r:embed="rId3"/>
          <a:stretch>
            <a:fillRect/>
          </a:stretch>
        </p:blipFill>
        <p:spPr>
          <a:xfrm>
            <a:off x="146755" y="681594"/>
            <a:ext cx="12192000" cy="1611433"/>
          </a:xfrm>
          <a:prstGeom prst="rect">
            <a:avLst/>
          </a:prstGeom>
        </p:spPr>
      </p:pic>
    </p:spTree>
    <p:extLst>
      <p:ext uri="{BB962C8B-B14F-4D97-AF65-F5344CB8AC3E}">
        <p14:creationId xmlns:p14="http://schemas.microsoft.com/office/powerpoint/2010/main" val="735605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BF1616B-363A-40EE-8910-7BB15F198A03}"/>
              </a:ext>
            </a:extLst>
          </p:cNvPr>
          <p:cNvSpPr/>
          <p:nvPr/>
        </p:nvSpPr>
        <p:spPr>
          <a:xfrm>
            <a:off x="2714977" y="151179"/>
            <a:ext cx="6762045" cy="6555641"/>
          </a:xfrm>
          <a:prstGeom prst="rect">
            <a:avLst/>
          </a:prstGeom>
        </p:spPr>
        <p:txBody>
          <a:bodyPr wrap="square">
            <a:spAutoFit/>
          </a:bodyPr>
          <a:lstStyle/>
          <a:p>
            <a:r>
              <a:rPr lang="zh-CN" altLang="en-US" sz="1400"/>
              <a:t>-----BEGIN PGP PUBLIC KEY BLOCK-----</a:t>
            </a:r>
          </a:p>
          <a:p>
            <a:r>
              <a:rPr lang="zh-CN" altLang="en-US" sz="1400"/>
              <a:t>Version: GnuPG v1.4.7 (MingW32)</a:t>
            </a:r>
          </a:p>
          <a:p>
            <a:endParaRPr lang="zh-CN" altLang="en-US" sz="1400"/>
          </a:p>
          <a:p>
            <a:r>
              <a:rPr lang="zh-CN" altLang="en-US" sz="1400"/>
              <a:t>mQGiBEkJ+qcRBADKDTcZlYDRtP1Q7/ShuzBJzUh9hoVVowogf2W07U6G9BqKW24r</a:t>
            </a:r>
          </a:p>
          <a:p>
            <a:r>
              <a:rPr lang="zh-CN" altLang="en-US" sz="1400"/>
              <a:t>piOxYmErjMFfvNtozNk+33cd/sq3gi05O1IMmZzg2rbF4ne5t3iplXnNuzNh+j+6</a:t>
            </a:r>
          </a:p>
          <a:p>
            <a:r>
              <a:rPr lang="zh-CN" altLang="en-US" sz="1400"/>
              <a:t>VxxA16GPhBRprvnng8r9GYALLUpo9Xk17KE429YYKFgVvtTPtEGUlpO1EwCg7FmW</a:t>
            </a:r>
          </a:p>
          <a:p>
            <a:r>
              <a:rPr lang="zh-CN" altLang="en-US" sz="1400"/>
              <a:t>dBbRp4mn5GfxQNT1hzp9WgkD/3pZ0cB5m4enzfylOHXmRfJKBMF02ZDnsY1GqeHv</a:t>
            </a:r>
          </a:p>
          <a:p>
            <a:r>
              <a:rPr lang="zh-CN" altLang="en-US" sz="1400"/>
              <a:t>/LjkhCusTp2qz4thLycYOFKGmAddpVnMsE/TYZLgpsxjrJsrEPNSdoXk3IgEStow</a:t>
            </a:r>
          </a:p>
          <a:p>
            <a:r>
              <a:rPr lang="zh-CN" altLang="en-US" sz="1400"/>
              <a:t>mXjTfr9xNOrB20Qk0ZOO1mipOWMgse4PmIu02X24OapWtyhdHsX3oBLcwDdke8aE</a:t>
            </a:r>
          </a:p>
          <a:p>
            <a:r>
              <a:rPr lang="zh-CN" altLang="en-US" sz="1400"/>
              <a:t>gAh8A/sHlK7fL1Bi8rFzx6hb+2yIlD/fazMBVZUe0r2uo7ldqEz5+GeEiBFignd5</a:t>
            </a:r>
          </a:p>
          <a:p>
            <a:r>
              <a:rPr lang="zh-CN" altLang="en-US" sz="1400"/>
              <a:t>HHhqjJw8rUJkfeZBoTKYlDKo7XDrTRxfyzNuZZPxBLTj+keY8WgYhQ5MWsSC2MX7</a:t>
            </a:r>
          </a:p>
          <a:p>
            <a:r>
              <a:rPr lang="zh-CN" altLang="en-US" sz="1400"/>
              <a:t>FZHaJddYa0pzUmFZmQh0ydulVUQnLKzRSunsjGOnmxiWBZwb6bQjU2F0b3NoaSBO</a:t>
            </a:r>
          </a:p>
          <a:p>
            <a:r>
              <a:rPr lang="zh-CN" altLang="en-US" sz="1400"/>
              <a:t>YWthbW90byA8c2F0b3NoaW5AZ214LmNvbT6IYAQTEQIAIAUCSQn6pwIbAwYLCQgH</a:t>
            </a:r>
          </a:p>
          <a:p>
            <a:r>
              <a:rPr lang="zh-CN" altLang="en-US" sz="1400"/>
              <a:t>AwIEFQIIAwQWAgMBAh4BAheAAAoJEBjAnoZeyUihXGMAnjiWJ0fvmSgSM3o6Tu3q</a:t>
            </a:r>
          </a:p>
          <a:p>
            <a:r>
              <a:rPr lang="zh-CN" altLang="en-US" sz="1400"/>
              <a:t>RME9GN7QAKCGrFw9SUD0e9/YDcqhX1aPMrYue7kCDQRJCfqnEAgA9OTCjLa6Sj7t</a:t>
            </a:r>
          </a:p>
          <a:p>
            <a:r>
              <a:rPr lang="zh-CN" altLang="en-US" sz="1400"/>
              <a:t>dZcQxNufsDSCSB+yznIGzFGXXpJk7GgKmX3H9Zl4E6zJTQGXL2GAV4klkSfNtvgs</a:t>
            </a:r>
          </a:p>
          <a:p>
            <a:r>
              <a:rPr lang="zh-CN" altLang="en-US" sz="1400"/>
              <a:t>SGJKqCnebuZVwutyq1vXRNVFPQFvLVVo2jJCBHWjb03fmXmavIUtRCHoc8xgVJMQ</a:t>
            </a:r>
          </a:p>
          <a:p>
            <a:r>
              <a:rPr lang="zh-CN" altLang="en-US" sz="1400"/>
              <a:t>LrwvS943GgsqSbdoKZWdTnfnEq+UaGo+Qfv66NpT3Yl0CXUiNBITZOJcJdjHDTBO</a:t>
            </a:r>
          </a:p>
          <a:p>
            <a:r>
              <a:rPr lang="zh-CN" altLang="en-US" sz="1400"/>
              <a:t>XRqomX2WSguv+btYdhQGGQiaEx73XMftXNCxbOpqwsODQns7xTcl2ENru9BNIQME</a:t>
            </a:r>
          </a:p>
          <a:p>
            <a:r>
              <a:rPr lang="zh-CN" altLang="en-US" sz="1400"/>
              <a:t>I7L9FYBQUiKHm1k6RrBy1as8XElS2jEos7GAmlfF1wShFUX+NF1VOPdbN3ZdFoWq</a:t>
            </a:r>
          </a:p>
          <a:p>
            <a:r>
              <a:rPr lang="zh-CN" altLang="en-US" sz="1400"/>
              <a:t>sUjKk+QbrwADBQgA9DiD4+uuRhwk2B1TmtrXnwwhcdkE7ZbLHjxBfCsLPAZiPh8c</a:t>
            </a:r>
          </a:p>
          <a:p>
            <a:r>
              <a:rPr lang="zh-CN" altLang="en-US" sz="1400"/>
              <a:t>ICfV3S418i4H1YCz2ItcnC8KAPoS6mipyS28AU1B7zJYPODBn8E7aPSPzHJfudMK</a:t>
            </a:r>
          </a:p>
          <a:p>
            <a:r>
              <a:rPr lang="zh-CN" altLang="en-US" sz="1400"/>
              <a:t>MqiCHljVJrE23xsKTC0sIhhSKcr2G+6ARoG5lwuoqJqEyDrblVQQFpVxBNPHSTqu</a:t>
            </a:r>
          </a:p>
          <a:p>
            <a:r>
              <a:rPr lang="zh-CN" altLang="en-US" sz="1400"/>
              <a:t>O5PoLXQc7PKgC5SyQuZbEALEkItl2SL2yBRRGOlVJLnvZ6eaovkAlgsbGdlieOr0</a:t>
            </a:r>
          </a:p>
          <a:p>
            <a:r>
              <a:rPr lang="zh-CN" altLang="en-US" sz="1400"/>
              <a:t>UwWuJCwzZuBDruMYAfyQBvYfXZun3Zm84rW7Jclp18mXITwGCVHg/P5n7QMbBfZQ</a:t>
            </a:r>
          </a:p>
          <a:p>
            <a:r>
              <a:rPr lang="zh-CN" altLang="en-US" sz="1400"/>
              <a:t>A25ymkuj636Nqh+c4zRnSINfyrDcID7AcqEb6IhJBBgRAgAJBQJJCfqnAhsMAAoJ</a:t>
            </a:r>
          </a:p>
          <a:p>
            <a:r>
              <a:rPr lang="zh-CN" altLang="en-US" sz="1400"/>
              <a:t>EBjAnoZeyUihPrcAniVWl5M44RuGctJe+IMNX4eVkC08AJ9v7cXsp5uDdQNo8q3R</a:t>
            </a:r>
          </a:p>
          <a:p>
            <a:r>
              <a:rPr lang="zh-CN" altLang="en-US" sz="1400"/>
              <a:t>8RHwN4Gk8w==</a:t>
            </a:r>
          </a:p>
          <a:p>
            <a:r>
              <a:rPr lang="zh-CN" altLang="en-US" sz="1400"/>
              <a:t>=3FTe</a:t>
            </a:r>
          </a:p>
          <a:p>
            <a:r>
              <a:rPr lang="zh-CN" altLang="en-US" sz="1400"/>
              <a:t>-----END PGP PUBLIC KEY BLOCK-----</a:t>
            </a:r>
          </a:p>
        </p:txBody>
      </p:sp>
    </p:spTree>
    <p:extLst>
      <p:ext uri="{BB962C8B-B14F-4D97-AF65-F5344CB8AC3E}">
        <p14:creationId xmlns:p14="http://schemas.microsoft.com/office/powerpoint/2010/main" val="1370180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53012-D286-4656-9B56-BB0FDFCE475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FF8A5BA-2784-410A-8854-3BB196FF0F30}"/>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D0DA56C0-C4B2-4B77-8C4E-82A668850FBE}"/>
              </a:ext>
            </a:extLst>
          </p:cNvPr>
          <p:cNvPicPr>
            <a:picLocks noChangeAspect="1"/>
          </p:cNvPicPr>
          <p:nvPr/>
        </p:nvPicPr>
        <p:blipFill>
          <a:blip r:embed="rId2"/>
          <a:stretch>
            <a:fillRect/>
          </a:stretch>
        </p:blipFill>
        <p:spPr>
          <a:xfrm>
            <a:off x="0" y="0"/>
            <a:ext cx="7190476" cy="468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a:extLst>
              <a:ext uri="{FF2B5EF4-FFF2-40B4-BE49-F238E27FC236}">
                <a16:creationId xmlns:a16="http://schemas.microsoft.com/office/drawing/2014/main" id="{412C2765-B112-4777-8F6C-E27444AE092C}"/>
              </a:ext>
            </a:extLst>
          </p:cNvPr>
          <p:cNvPicPr>
            <a:picLocks noChangeAspect="1"/>
          </p:cNvPicPr>
          <p:nvPr/>
        </p:nvPicPr>
        <p:blipFill>
          <a:blip r:embed="rId3"/>
          <a:stretch>
            <a:fillRect/>
          </a:stretch>
        </p:blipFill>
        <p:spPr>
          <a:xfrm>
            <a:off x="6401524" y="2200857"/>
            <a:ext cx="5790476" cy="46571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5048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ED9B09-351E-4461-8F41-900059976F27}"/>
              </a:ext>
            </a:extLst>
          </p:cNvPr>
          <p:cNvSpPr>
            <a:spLocks noGrp="1"/>
          </p:cNvSpPr>
          <p:nvPr>
            <p:ph type="title"/>
          </p:nvPr>
        </p:nvSpPr>
        <p:spPr/>
        <p:txBody>
          <a:bodyPr/>
          <a:lstStyle/>
          <a:p>
            <a:pPr algn="ctr"/>
            <a:r>
              <a:rPr lang="en-US" altLang="zh-CN"/>
              <a:t>The Complete Satoshi</a:t>
            </a:r>
          </a:p>
        </p:txBody>
      </p:sp>
      <p:sp>
        <p:nvSpPr>
          <p:cNvPr id="3" name="内容占位符 2">
            <a:extLst>
              <a:ext uri="{FF2B5EF4-FFF2-40B4-BE49-F238E27FC236}">
                <a16:creationId xmlns:a16="http://schemas.microsoft.com/office/drawing/2014/main" id="{0B660A3C-0D52-4E74-A215-E37D9D66F2B6}"/>
              </a:ext>
            </a:extLst>
          </p:cNvPr>
          <p:cNvSpPr>
            <a:spLocks noGrp="1"/>
          </p:cNvSpPr>
          <p:nvPr>
            <p:ph idx="1"/>
          </p:nvPr>
        </p:nvSpPr>
        <p:spPr/>
        <p:txBody>
          <a:bodyPr/>
          <a:lstStyle/>
          <a:p>
            <a:r>
              <a:rPr lang="zh-CN" altLang="en-US"/>
              <a:t>在</a:t>
            </a:r>
            <a:r>
              <a:rPr lang="en-US" altLang="zh-CN"/>
              <a:t>2008</a:t>
            </a:r>
            <a:r>
              <a:rPr lang="zh-CN" altLang="en-US"/>
              <a:t>年到</a:t>
            </a:r>
            <a:r>
              <a:rPr lang="en-US" altLang="zh-CN"/>
              <a:t>2012</a:t>
            </a:r>
            <a:r>
              <a:rPr lang="zh-CN" altLang="en-US"/>
              <a:t>年之间，一个化名中本聪的匿名程序员（或程序员们）与世界分享了一个美好的愿景和构建它的代码。</a:t>
            </a:r>
            <a:endParaRPr lang="en-US" altLang="zh-CN"/>
          </a:p>
          <a:p>
            <a:r>
              <a:rPr lang="en-US" altLang="zh-CN">
                <a:hlinkClick r:id="rId2"/>
              </a:rPr>
              <a:t>"Bitcoin: A Peer-to-Peer Electronic Cash System"</a:t>
            </a:r>
            <a:endParaRPr lang="en-US" altLang="zh-CN"/>
          </a:p>
          <a:p>
            <a:r>
              <a:rPr lang="en-US" altLang="zh-CN">
                <a:hlinkClick r:id="rId3"/>
              </a:rPr>
              <a:t>https://nakamotoinstitute.org/static/docs/bitcoin-zh-cn.pdf</a:t>
            </a:r>
            <a:endParaRPr lang="en-US" altLang="zh-CN"/>
          </a:p>
          <a:p>
            <a:r>
              <a:rPr lang="en-US" altLang="zh-CN">
                <a:hlinkClick r:id="rId4"/>
              </a:rPr>
              <a:t>Satoshi Nakamoto's PGP Key</a:t>
            </a:r>
            <a:endParaRPr lang="en-US" altLang="zh-CN"/>
          </a:p>
          <a:p>
            <a:r>
              <a:rPr lang="zh-CN" altLang="en-US"/>
              <a:t>中本聪自称拙于言辞，更喜欢用代码语言表达自己的思想，而不是文字。所以，他留在网上的资料少之又少</a:t>
            </a:r>
          </a:p>
          <a:p>
            <a:pPr marL="0" indent="0">
              <a:buNone/>
            </a:pPr>
            <a:endParaRPr lang="zh-CN" altLang="en-US"/>
          </a:p>
        </p:txBody>
      </p:sp>
      <p:pic>
        <p:nvPicPr>
          <p:cNvPr id="5" name="图片 4">
            <a:extLst>
              <a:ext uri="{FF2B5EF4-FFF2-40B4-BE49-F238E27FC236}">
                <a16:creationId xmlns:a16="http://schemas.microsoft.com/office/drawing/2014/main" id="{4BA24056-87C1-4AC2-8E5B-22C91C5BF6EE}"/>
              </a:ext>
            </a:extLst>
          </p:cNvPr>
          <p:cNvPicPr>
            <a:picLocks noChangeAspect="1"/>
          </p:cNvPicPr>
          <p:nvPr/>
        </p:nvPicPr>
        <p:blipFill>
          <a:blip r:embed="rId5"/>
          <a:stretch>
            <a:fillRect/>
          </a:stretch>
        </p:blipFill>
        <p:spPr>
          <a:xfrm>
            <a:off x="1953143" y="5292852"/>
            <a:ext cx="8285714" cy="1019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32658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CA2C4-11C4-4361-AE5C-51C4D36E692B}"/>
              </a:ext>
            </a:extLst>
          </p:cNvPr>
          <p:cNvSpPr>
            <a:spLocks noGrp="1"/>
          </p:cNvSpPr>
          <p:nvPr>
            <p:ph type="title"/>
          </p:nvPr>
        </p:nvSpPr>
        <p:spPr/>
        <p:txBody>
          <a:bodyPr/>
          <a:lstStyle/>
          <a:p>
            <a:r>
              <a:rPr lang="en-US" altLang="zh-CN"/>
              <a:t>Ray Dillinger (Bear)</a:t>
            </a:r>
            <a:endParaRPr lang="zh-CN" altLang="en-US"/>
          </a:p>
        </p:txBody>
      </p:sp>
      <p:sp>
        <p:nvSpPr>
          <p:cNvPr id="3" name="内容占位符 2">
            <a:extLst>
              <a:ext uri="{FF2B5EF4-FFF2-40B4-BE49-F238E27FC236}">
                <a16:creationId xmlns:a16="http://schemas.microsoft.com/office/drawing/2014/main" id="{59B6390B-3E98-462D-A0F0-AF1032B6F53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B7708CC9-8522-41A0-AF67-81A7B686EECA}"/>
              </a:ext>
            </a:extLst>
          </p:cNvPr>
          <p:cNvPicPr>
            <a:picLocks noChangeAspect="1"/>
          </p:cNvPicPr>
          <p:nvPr/>
        </p:nvPicPr>
        <p:blipFill>
          <a:blip r:embed="rId2"/>
          <a:stretch>
            <a:fillRect/>
          </a:stretch>
        </p:blipFill>
        <p:spPr>
          <a:xfrm>
            <a:off x="147375" y="1479444"/>
            <a:ext cx="5948625" cy="33898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a:extLst>
              <a:ext uri="{FF2B5EF4-FFF2-40B4-BE49-F238E27FC236}">
                <a16:creationId xmlns:a16="http://schemas.microsoft.com/office/drawing/2014/main" id="{301B3BD0-42E7-4EB2-BAAE-9164A2A4A527}"/>
              </a:ext>
            </a:extLst>
          </p:cNvPr>
          <p:cNvPicPr>
            <a:picLocks noChangeAspect="1"/>
          </p:cNvPicPr>
          <p:nvPr/>
        </p:nvPicPr>
        <p:blipFill>
          <a:blip r:embed="rId3"/>
          <a:stretch>
            <a:fillRect/>
          </a:stretch>
        </p:blipFill>
        <p:spPr>
          <a:xfrm>
            <a:off x="6312716" y="579614"/>
            <a:ext cx="5879284" cy="6046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0162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AE0A3-35E0-4CED-BE3D-0513E0EEAEF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C61BC9B-F357-47CD-88E8-156D525C549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9A1963A-D4D5-41C2-9C56-5853192B613D}"/>
              </a:ext>
            </a:extLst>
          </p:cNvPr>
          <p:cNvPicPr>
            <a:picLocks noChangeAspect="1"/>
          </p:cNvPicPr>
          <p:nvPr/>
        </p:nvPicPr>
        <p:blipFill>
          <a:blip r:embed="rId2"/>
          <a:stretch>
            <a:fillRect/>
          </a:stretch>
        </p:blipFill>
        <p:spPr>
          <a:xfrm>
            <a:off x="1280090" y="681037"/>
            <a:ext cx="7197866" cy="4997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7015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B1B87-8522-4844-9DB8-D14DF1454060}"/>
              </a:ext>
            </a:extLst>
          </p:cNvPr>
          <p:cNvSpPr>
            <a:spLocks noGrp="1"/>
          </p:cNvSpPr>
          <p:nvPr>
            <p:ph type="title"/>
          </p:nvPr>
        </p:nvSpPr>
        <p:spPr/>
        <p:txBody>
          <a:bodyPr/>
          <a:lstStyle/>
          <a:p>
            <a:r>
              <a:rPr lang="en-US" altLang="zh-CN"/>
              <a:t>Laszlo Hanyecz</a:t>
            </a:r>
            <a:endParaRPr lang="zh-CN" altLang="en-US"/>
          </a:p>
        </p:txBody>
      </p:sp>
      <p:sp>
        <p:nvSpPr>
          <p:cNvPr id="3" name="内容占位符 2">
            <a:extLst>
              <a:ext uri="{FF2B5EF4-FFF2-40B4-BE49-F238E27FC236}">
                <a16:creationId xmlns:a16="http://schemas.microsoft.com/office/drawing/2014/main" id="{A7921746-3756-4921-B3B3-4550A802CF6C}"/>
              </a:ext>
            </a:extLst>
          </p:cNvPr>
          <p:cNvSpPr>
            <a:spLocks noGrp="1"/>
          </p:cNvSpPr>
          <p:nvPr>
            <p:ph idx="1"/>
          </p:nvPr>
        </p:nvSpPr>
        <p:spPr>
          <a:xfrm>
            <a:off x="838200" y="1825625"/>
            <a:ext cx="6567311" cy="4351338"/>
          </a:xfrm>
        </p:spPr>
        <p:txBody>
          <a:bodyPr>
            <a:normAutofit/>
          </a:bodyPr>
          <a:lstStyle/>
          <a:p>
            <a:r>
              <a:rPr lang="en-US" altLang="zh-CN" sz="2400"/>
              <a:t>2010</a:t>
            </a:r>
            <a:r>
              <a:rPr lang="zh-CN" altLang="en-US" sz="2400"/>
              <a:t>年</a:t>
            </a:r>
            <a:r>
              <a:rPr lang="en-US" altLang="zh-CN" sz="2400"/>
              <a:t>5</a:t>
            </a:r>
            <a:r>
              <a:rPr lang="zh-CN" altLang="en-US" sz="2400"/>
              <a:t>月</a:t>
            </a:r>
            <a:r>
              <a:rPr lang="en-US" altLang="zh-CN" sz="2400"/>
              <a:t>22</a:t>
            </a:r>
            <a:r>
              <a:rPr lang="zh-CN" altLang="en-US" sz="2400"/>
              <a:t>日的一个傍晚，有位饥饿的程序员</a:t>
            </a:r>
            <a:r>
              <a:rPr lang="en-US" altLang="zh-CN" sz="2400"/>
              <a:t>Laszlo Hanyecz</a:t>
            </a:r>
            <a:r>
              <a:rPr lang="zh-CN" altLang="en-US" sz="2400"/>
              <a:t>在美国用</a:t>
            </a:r>
            <a:r>
              <a:rPr lang="en-US" altLang="zh-CN" sz="2400"/>
              <a:t>10000</a:t>
            </a:r>
            <a:r>
              <a:rPr lang="zh-CN" altLang="en-US" sz="2400"/>
              <a:t>个比特币换了总价值</a:t>
            </a:r>
            <a:r>
              <a:rPr lang="en-US" altLang="zh-CN" sz="2400"/>
              <a:t>25</a:t>
            </a:r>
            <a:r>
              <a:rPr lang="zh-CN" altLang="en-US" sz="2400"/>
              <a:t>美元的</a:t>
            </a:r>
            <a:r>
              <a:rPr lang="en-US" altLang="zh-CN" sz="2400"/>
              <a:t>2</a:t>
            </a:r>
            <a:r>
              <a:rPr lang="zh-CN" altLang="en-US" sz="2400"/>
              <a:t>个“棒！约翰”披萨，并在网上发帖炫耀比特币的实用价值，同时也形成了公认的第一笔比特币汇率。</a:t>
            </a:r>
            <a:endParaRPr lang="en-US" altLang="zh-CN" sz="2400"/>
          </a:p>
          <a:p>
            <a:r>
              <a:rPr lang="en-US" altLang="zh-CN" sz="2400"/>
              <a:t>2018</a:t>
            </a:r>
            <a:r>
              <a:rPr lang="zh-CN" altLang="en-US" sz="2400"/>
              <a:t>年</a:t>
            </a:r>
            <a:r>
              <a:rPr lang="en-US" altLang="zh-CN" sz="2400"/>
              <a:t>2</a:t>
            </a:r>
            <a:r>
              <a:rPr lang="zh-CN" altLang="en-US" sz="2400"/>
              <a:t>月</a:t>
            </a:r>
            <a:r>
              <a:rPr lang="en-US" altLang="zh-CN" sz="2400"/>
              <a:t>25</a:t>
            </a:r>
            <a:r>
              <a:rPr lang="zh-CN" altLang="en-US" sz="2400"/>
              <a:t>日，</a:t>
            </a:r>
            <a:r>
              <a:rPr lang="en-US" altLang="zh-CN" sz="2400"/>
              <a:t>Laszlo Hanyecz</a:t>
            </a:r>
            <a:r>
              <a:rPr lang="zh-CN" altLang="en-US" sz="2400"/>
              <a:t>又用比特币买了俩披萨，这次仅仅用了</a:t>
            </a:r>
            <a:r>
              <a:rPr lang="en-US" altLang="zh-CN" sz="2400"/>
              <a:t>0.00649</a:t>
            </a:r>
            <a:r>
              <a:rPr lang="zh-CN" altLang="en-US" sz="2400"/>
              <a:t>个比特币，相当于</a:t>
            </a:r>
            <a:r>
              <a:rPr lang="en-US" altLang="zh-CN" sz="2400"/>
              <a:t>62</a:t>
            </a:r>
            <a:r>
              <a:rPr lang="zh-CN" altLang="en-US" sz="2400"/>
              <a:t>美元，同时，他还分享了在自己的大</a:t>
            </a:r>
            <a:r>
              <a:rPr lang="en-US" altLang="zh-CN" sz="2400"/>
              <a:t>house</a:t>
            </a:r>
            <a:r>
              <a:rPr lang="zh-CN" altLang="en-US" sz="2400"/>
              <a:t>里和家人吃披萨的照片，一个孩子穿着“我爱披萨”的衣服，另一个孩子穿着“我爱比特币”的衣服。</a:t>
            </a:r>
          </a:p>
        </p:txBody>
      </p:sp>
      <p:pic>
        <p:nvPicPr>
          <p:cNvPr id="7" name="图片 6">
            <a:extLst>
              <a:ext uri="{FF2B5EF4-FFF2-40B4-BE49-F238E27FC236}">
                <a16:creationId xmlns:a16="http://schemas.microsoft.com/office/drawing/2014/main" id="{C4D9B356-CAA0-4E2F-AD6F-585B238C4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312" y="380647"/>
            <a:ext cx="4334933" cy="2889956"/>
          </a:xfrm>
          <a:prstGeom prst="rect">
            <a:avLst/>
          </a:prstGeom>
        </p:spPr>
      </p:pic>
      <p:pic>
        <p:nvPicPr>
          <p:cNvPr id="9" name="图片 8">
            <a:extLst>
              <a:ext uri="{FF2B5EF4-FFF2-40B4-BE49-F238E27FC236}">
                <a16:creationId xmlns:a16="http://schemas.microsoft.com/office/drawing/2014/main" id="{EB2BBC24-CE65-4BC7-9D0C-D4B41CCF3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311" y="3576003"/>
            <a:ext cx="4334933" cy="2600959"/>
          </a:xfrm>
          <a:prstGeom prst="rect">
            <a:avLst/>
          </a:prstGeom>
        </p:spPr>
      </p:pic>
      <p:pic>
        <p:nvPicPr>
          <p:cNvPr id="5" name="图片 4">
            <a:extLst>
              <a:ext uri="{FF2B5EF4-FFF2-40B4-BE49-F238E27FC236}">
                <a16:creationId xmlns:a16="http://schemas.microsoft.com/office/drawing/2014/main" id="{81254CEA-9A45-4D27-B1E1-7F498690AB22}"/>
              </a:ext>
            </a:extLst>
          </p:cNvPr>
          <p:cNvPicPr>
            <a:picLocks noChangeAspect="1"/>
          </p:cNvPicPr>
          <p:nvPr/>
        </p:nvPicPr>
        <p:blipFill>
          <a:blip r:embed="rId4"/>
          <a:stretch>
            <a:fillRect/>
          </a:stretch>
        </p:blipFill>
        <p:spPr>
          <a:xfrm>
            <a:off x="0" y="1356872"/>
            <a:ext cx="12192000" cy="3519610"/>
          </a:xfrm>
          <a:prstGeom prst="rect">
            <a:avLst/>
          </a:prstGeom>
        </p:spPr>
      </p:pic>
    </p:spTree>
    <p:extLst>
      <p:ext uri="{BB962C8B-B14F-4D97-AF65-F5344CB8AC3E}">
        <p14:creationId xmlns:p14="http://schemas.microsoft.com/office/powerpoint/2010/main" val="263292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F3FF9-DF7C-4CC3-98C0-B486562485BE}"/>
              </a:ext>
            </a:extLst>
          </p:cNvPr>
          <p:cNvSpPr>
            <a:spLocks noGrp="1"/>
          </p:cNvSpPr>
          <p:nvPr>
            <p:ph type="title"/>
          </p:nvPr>
        </p:nvSpPr>
        <p:spPr/>
        <p:txBody>
          <a:bodyPr/>
          <a:lstStyle/>
          <a:p>
            <a:r>
              <a:rPr lang="en-US" altLang="zh-CN"/>
              <a:t>Links</a:t>
            </a:r>
            <a:endParaRPr lang="zh-CN" altLang="en-US"/>
          </a:p>
        </p:txBody>
      </p:sp>
      <p:sp>
        <p:nvSpPr>
          <p:cNvPr id="3" name="内容占位符 2">
            <a:extLst>
              <a:ext uri="{FF2B5EF4-FFF2-40B4-BE49-F238E27FC236}">
                <a16:creationId xmlns:a16="http://schemas.microsoft.com/office/drawing/2014/main" id="{630CD98C-52A0-48ED-BEF7-F6336F5C86DE}"/>
              </a:ext>
            </a:extLst>
          </p:cNvPr>
          <p:cNvSpPr>
            <a:spLocks noGrp="1"/>
          </p:cNvSpPr>
          <p:nvPr>
            <p:ph idx="1"/>
          </p:nvPr>
        </p:nvSpPr>
        <p:spPr/>
        <p:txBody>
          <a:bodyPr/>
          <a:lstStyle/>
          <a:p>
            <a:r>
              <a:rPr lang="en-US" altLang="zh-CN">
                <a:hlinkClick r:id="rId2"/>
              </a:rPr>
              <a:t>http://www.metzdowd.com/pipermail/cryptography</a:t>
            </a:r>
            <a:endParaRPr lang="en-US" altLang="zh-CN"/>
          </a:p>
          <a:p>
            <a:r>
              <a:rPr lang="en-US" altLang="zh-CN">
                <a:hlinkClick r:id="rId3"/>
              </a:rPr>
              <a:t>https://sourceforge.net/p/bitcoin/mailman/bitcoin-list/</a:t>
            </a:r>
            <a:endParaRPr lang="en-US" altLang="zh-CN"/>
          </a:p>
          <a:p>
            <a:r>
              <a:rPr lang="en-US" altLang="zh-CN">
                <a:hlinkClick r:id="rId4"/>
              </a:rPr>
              <a:t>http://p2pfoundation.ning.com/forum/topics/bitcoin-open-source</a:t>
            </a:r>
            <a:endParaRPr lang="en-US" altLang="zh-CN"/>
          </a:p>
          <a:p>
            <a:r>
              <a:rPr lang="en-US" altLang="zh-CN">
                <a:hlinkClick r:id="rId5"/>
              </a:rPr>
              <a:t>https://bitcointalk.org/</a:t>
            </a:r>
            <a:endParaRPr lang="en-US" altLang="zh-CN"/>
          </a:p>
          <a:p>
            <a:r>
              <a:rPr lang="en-US" altLang="zh-CN">
                <a:hlinkClick r:id="rId6"/>
              </a:rPr>
              <a:t>https://satoshi.nakamotoinstitute.org/</a:t>
            </a:r>
            <a:endParaRPr lang="en-US" altLang="zh-CN"/>
          </a:p>
          <a:p>
            <a:endParaRPr lang="en-US" altLang="zh-CN"/>
          </a:p>
        </p:txBody>
      </p:sp>
    </p:spTree>
    <p:extLst>
      <p:ext uri="{BB962C8B-B14F-4D97-AF65-F5344CB8AC3E}">
        <p14:creationId xmlns:p14="http://schemas.microsoft.com/office/powerpoint/2010/main" val="331461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6D9F5-07EF-4F9A-B03A-3BA37138EDB3}"/>
              </a:ext>
            </a:extLst>
          </p:cNvPr>
          <p:cNvSpPr>
            <a:spLocks noGrp="1"/>
          </p:cNvSpPr>
          <p:nvPr>
            <p:ph type="title"/>
          </p:nvPr>
        </p:nvSpPr>
        <p:spPr/>
        <p:txBody>
          <a:bodyPr/>
          <a:lstStyle/>
          <a:p>
            <a:r>
              <a:rPr lang="en-US" altLang="zh-CN"/>
              <a:t>It all began here.</a:t>
            </a:r>
            <a:endParaRPr lang="zh-CN" altLang="en-US"/>
          </a:p>
        </p:txBody>
      </p:sp>
      <p:sp>
        <p:nvSpPr>
          <p:cNvPr id="3" name="内容占位符 2">
            <a:extLst>
              <a:ext uri="{FF2B5EF4-FFF2-40B4-BE49-F238E27FC236}">
                <a16:creationId xmlns:a16="http://schemas.microsoft.com/office/drawing/2014/main" id="{1AE0A0C9-CDFA-4903-9EA3-F1EA14D4676F}"/>
              </a:ext>
            </a:extLst>
          </p:cNvPr>
          <p:cNvSpPr>
            <a:spLocks noGrp="1"/>
          </p:cNvSpPr>
          <p:nvPr>
            <p:ph idx="1"/>
          </p:nvPr>
        </p:nvSpPr>
        <p:spPr/>
        <p:txBody>
          <a:bodyPr/>
          <a:lstStyle/>
          <a:p>
            <a:r>
              <a:rPr lang="en-US" altLang="zh-CN"/>
              <a:t>Emails</a:t>
            </a:r>
          </a:p>
          <a:p>
            <a:r>
              <a:rPr lang="en-US" altLang="zh-CN">
                <a:hlinkClick r:id="rId2"/>
              </a:rPr>
              <a:t>http://www.metzdowd.com/</a:t>
            </a:r>
            <a:endParaRPr lang="en-US" altLang="zh-CN"/>
          </a:p>
          <a:p>
            <a:r>
              <a:rPr lang="en-US" altLang="zh-CN">
                <a:hlinkClick r:id="rId3"/>
              </a:rPr>
              <a:t>https://sourceforge.net/</a:t>
            </a:r>
            <a:endParaRPr lang="en-US" altLang="zh-CN"/>
          </a:p>
          <a:p>
            <a:endParaRPr lang="en-US" altLang="zh-CN"/>
          </a:p>
          <a:p>
            <a:endParaRPr lang="en-US" altLang="zh-CN"/>
          </a:p>
        </p:txBody>
      </p:sp>
      <p:pic>
        <p:nvPicPr>
          <p:cNvPr id="4" name="图片 3">
            <a:extLst>
              <a:ext uri="{FF2B5EF4-FFF2-40B4-BE49-F238E27FC236}">
                <a16:creationId xmlns:a16="http://schemas.microsoft.com/office/drawing/2014/main" id="{EF25C2E8-1CFF-47F9-A406-55EBEB1838D0}"/>
              </a:ext>
            </a:extLst>
          </p:cNvPr>
          <p:cNvPicPr>
            <a:picLocks noChangeAspect="1"/>
          </p:cNvPicPr>
          <p:nvPr/>
        </p:nvPicPr>
        <p:blipFill>
          <a:blip r:embed="rId4"/>
          <a:stretch>
            <a:fillRect/>
          </a:stretch>
        </p:blipFill>
        <p:spPr>
          <a:xfrm>
            <a:off x="5862895" y="462333"/>
            <a:ext cx="6295238" cy="59333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4030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EA2F2-8141-4FCB-8C8A-76F28304974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D389EE4-65F4-4F38-8487-42042D2169C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024F661-AC0A-48C2-90B0-989318DAAE9A}"/>
              </a:ext>
            </a:extLst>
          </p:cNvPr>
          <p:cNvPicPr>
            <a:picLocks noChangeAspect="1"/>
          </p:cNvPicPr>
          <p:nvPr/>
        </p:nvPicPr>
        <p:blipFill>
          <a:blip r:embed="rId2"/>
          <a:stretch>
            <a:fillRect/>
          </a:stretch>
        </p:blipFill>
        <p:spPr>
          <a:xfrm>
            <a:off x="354418" y="0"/>
            <a:ext cx="11483163" cy="6858000"/>
          </a:xfrm>
          <a:prstGeom prst="rect">
            <a:avLst/>
          </a:prstGeom>
        </p:spPr>
      </p:pic>
    </p:spTree>
    <p:extLst>
      <p:ext uri="{BB962C8B-B14F-4D97-AF65-F5344CB8AC3E}">
        <p14:creationId xmlns:p14="http://schemas.microsoft.com/office/powerpoint/2010/main" val="9449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3473B-C3CF-4202-9518-5D0277E9EFA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00F6406-8E61-4454-A641-CF448F5BB235}"/>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3BDAB47D-481D-4218-B5BA-7149F115351E}"/>
              </a:ext>
            </a:extLst>
          </p:cNvPr>
          <p:cNvPicPr>
            <a:picLocks noChangeAspect="1"/>
          </p:cNvPicPr>
          <p:nvPr/>
        </p:nvPicPr>
        <p:blipFill>
          <a:blip r:embed="rId2"/>
          <a:stretch>
            <a:fillRect/>
          </a:stretch>
        </p:blipFill>
        <p:spPr>
          <a:xfrm>
            <a:off x="375733" y="0"/>
            <a:ext cx="11440534" cy="6858000"/>
          </a:xfrm>
          <a:prstGeom prst="rect">
            <a:avLst/>
          </a:prstGeom>
        </p:spPr>
      </p:pic>
    </p:spTree>
    <p:extLst>
      <p:ext uri="{BB962C8B-B14F-4D97-AF65-F5344CB8AC3E}">
        <p14:creationId xmlns:p14="http://schemas.microsoft.com/office/powerpoint/2010/main" val="2799830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07ACF-D14C-48E1-A69C-5342A00E355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E8EF0DE-6F13-4E36-830C-BA47993ECF5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D1DF1F9-C094-4EE0-B4FA-B96F1920BDBA}"/>
              </a:ext>
            </a:extLst>
          </p:cNvPr>
          <p:cNvPicPr>
            <a:picLocks noChangeAspect="1"/>
          </p:cNvPicPr>
          <p:nvPr/>
        </p:nvPicPr>
        <p:blipFill>
          <a:blip r:embed="rId2"/>
          <a:stretch>
            <a:fillRect/>
          </a:stretch>
        </p:blipFill>
        <p:spPr>
          <a:xfrm>
            <a:off x="341034" y="0"/>
            <a:ext cx="11509931" cy="6858000"/>
          </a:xfrm>
          <a:prstGeom prst="rect">
            <a:avLst/>
          </a:prstGeom>
        </p:spPr>
      </p:pic>
    </p:spTree>
    <p:extLst>
      <p:ext uri="{BB962C8B-B14F-4D97-AF65-F5344CB8AC3E}">
        <p14:creationId xmlns:p14="http://schemas.microsoft.com/office/powerpoint/2010/main" val="175299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DBDF6-B2C0-422E-969B-9BD85D0F87A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CB00A4C-4D33-4D8F-9953-E70A4E95DB8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DCFB6B6-B031-4037-B913-7508F6A09B3E}"/>
              </a:ext>
            </a:extLst>
          </p:cNvPr>
          <p:cNvPicPr>
            <a:picLocks noChangeAspect="1"/>
          </p:cNvPicPr>
          <p:nvPr/>
        </p:nvPicPr>
        <p:blipFill>
          <a:blip r:embed="rId2"/>
          <a:stretch>
            <a:fillRect/>
          </a:stretch>
        </p:blipFill>
        <p:spPr>
          <a:xfrm>
            <a:off x="375733" y="0"/>
            <a:ext cx="11440534" cy="6858000"/>
          </a:xfrm>
          <a:prstGeom prst="rect">
            <a:avLst/>
          </a:prstGeom>
        </p:spPr>
      </p:pic>
    </p:spTree>
    <p:extLst>
      <p:ext uri="{BB962C8B-B14F-4D97-AF65-F5344CB8AC3E}">
        <p14:creationId xmlns:p14="http://schemas.microsoft.com/office/powerpoint/2010/main" val="86104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C5AC9-68F0-4D08-98CF-196EB2C4E2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5AB13AC-5250-4E5E-9FB9-00D7860D0A9C}"/>
              </a:ext>
            </a:extLst>
          </p:cNvPr>
          <p:cNvSpPr>
            <a:spLocks noGrp="1"/>
          </p:cNvSpPr>
          <p:nvPr>
            <p:ph idx="1"/>
          </p:nvPr>
        </p:nvSpPr>
        <p:spPr/>
        <p:txBody>
          <a:bodyPr/>
          <a:lstStyle/>
          <a:p>
            <a:r>
              <a:rPr lang="en-US" altLang="zh-CN" b="1"/>
              <a:t>James A. Donald</a:t>
            </a:r>
          </a:p>
          <a:p>
            <a:r>
              <a:rPr lang="en-US" altLang="zh-CN" b="1"/>
              <a:t>John Levine</a:t>
            </a:r>
          </a:p>
          <a:p>
            <a:r>
              <a:rPr lang="en-US" altLang="zh-CN" b="1"/>
              <a:t>Ray Dillinger </a:t>
            </a:r>
            <a:r>
              <a:rPr lang="zh-CN" altLang="en-US" b="1"/>
              <a:t>（</a:t>
            </a:r>
            <a:r>
              <a:rPr lang="en-US" altLang="zh-CN" b="1"/>
              <a:t>Bear</a:t>
            </a:r>
            <a:r>
              <a:rPr lang="zh-CN" altLang="en-US" b="1"/>
              <a:t>）</a:t>
            </a:r>
            <a:endParaRPr lang="en-US" altLang="zh-CN" b="1"/>
          </a:p>
          <a:p>
            <a:r>
              <a:rPr lang="en-US" altLang="zh-CN" b="1"/>
              <a:t>Hal Finney</a:t>
            </a:r>
          </a:p>
          <a:p>
            <a:r>
              <a:rPr lang="en-US" altLang="zh-CN" b="1"/>
              <a:t>Nicolas Williams</a:t>
            </a:r>
            <a:endParaRPr lang="zh-CN" altLang="en-US"/>
          </a:p>
        </p:txBody>
      </p:sp>
    </p:spTree>
    <p:extLst>
      <p:ext uri="{BB962C8B-B14F-4D97-AF65-F5344CB8AC3E}">
        <p14:creationId xmlns:p14="http://schemas.microsoft.com/office/powerpoint/2010/main" val="247551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2A9DA-F984-483A-98F5-4E54E1916F1C}"/>
              </a:ext>
            </a:extLst>
          </p:cNvPr>
          <p:cNvSpPr>
            <a:spLocks noGrp="1"/>
          </p:cNvSpPr>
          <p:nvPr>
            <p:ph type="title"/>
          </p:nvPr>
        </p:nvSpPr>
        <p:spPr/>
        <p:txBody>
          <a:bodyPr/>
          <a:lstStyle/>
          <a:p>
            <a:r>
              <a:rPr lang="en-US" altLang="zh-CN">
                <a:ea typeface="PingFang SC"/>
              </a:rPr>
              <a:t>James A. Donald</a:t>
            </a:r>
            <a:endParaRPr lang="zh-CN" altLang="en-US"/>
          </a:p>
        </p:txBody>
      </p:sp>
      <p:sp>
        <p:nvSpPr>
          <p:cNvPr id="4" name="Rectangle 1">
            <a:extLst>
              <a:ext uri="{FF2B5EF4-FFF2-40B4-BE49-F238E27FC236}">
                <a16:creationId xmlns:a16="http://schemas.microsoft.com/office/drawing/2014/main" id="{7FAC505C-1C13-480D-BB27-604821FCB66F}"/>
              </a:ext>
            </a:extLst>
          </p:cNvPr>
          <p:cNvSpPr>
            <a:spLocks noGrp="1" noChangeArrowheads="1"/>
          </p:cNvSpPr>
          <p:nvPr>
            <p:ph idx="1"/>
          </p:nvPr>
        </p:nvSpPr>
        <p:spPr bwMode="auto">
          <a:xfrm>
            <a:off x="838199" y="1364187"/>
            <a:ext cx="10515601"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zh-CN" altLang="en-US" sz="1800">
                <a:ea typeface="PingFang SC"/>
              </a:rPr>
              <a:t>中本聪提出比特币这个概念之后，他得到的第一个回应就来自詹姆斯</a:t>
            </a:r>
            <a:r>
              <a:rPr lang="en-US" altLang="zh-CN" sz="1800">
                <a:ea typeface="PingFang SC"/>
              </a:rPr>
              <a:t>•</a:t>
            </a:r>
            <a:r>
              <a:rPr lang="zh-CN" altLang="en-US" sz="1800">
                <a:ea typeface="PingFang SC"/>
              </a:rPr>
              <a:t>唐纳德，一个加拿大自由主义者和密码学朋克。他说：“它好像无法扩容。”</a:t>
            </a:r>
          </a:p>
          <a:p>
            <a:pPr marL="457200" lvl="1" indent="0">
              <a:lnSpc>
                <a:spcPct val="100000"/>
              </a:lnSpc>
              <a:buNone/>
            </a:pPr>
            <a:r>
              <a:rPr lang="zh-CN" altLang="en-US" sz="1800">
                <a:solidFill>
                  <a:srgbClr val="7030A0"/>
                </a:solidFill>
                <a:ea typeface="PingFang SC"/>
              </a:rPr>
              <a:t>我很理解你提出这个概念的初衷，我们十分需要这样一种系统，但它似乎无法依照需求进行扩容</a:t>
            </a:r>
            <a:r>
              <a:rPr lang="en-US" altLang="zh-CN" sz="1800">
                <a:solidFill>
                  <a:srgbClr val="7030A0"/>
                </a:solidFill>
                <a:ea typeface="PingFang SC"/>
              </a:rPr>
              <a:t>……</a:t>
            </a:r>
            <a:r>
              <a:rPr lang="zh-CN" altLang="en-US" sz="1800">
                <a:solidFill>
                  <a:srgbClr val="7030A0"/>
                </a:solidFill>
                <a:ea typeface="PingFang SC"/>
              </a:rPr>
              <a:t>为了及时检验并防止双花，某笔交易必须包含大量过去的交易，因此每个人都必须掌握大部分过去的交易或近期经过验证的交易。如果数百万人同时进行交易，那就会耗费大量的带宽。</a:t>
            </a:r>
          </a:p>
          <a:p>
            <a:pPr marL="0" lvl="0" indent="0">
              <a:lnSpc>
                <a:spcPct val="100000"/>
              </a:lnSpc>
              <a:buNone/>
            </a:pPr>
            <a:r>
              <a:rPr lang="zh-CN" altLang="en-US" sz="1800">
                <a:ea typeface="PingFang SC"/>
              </a:rPr>
              <a:t>中本聪对此作出的回应如今还被很多链上扩容支持者引用：</a:t>
            </a:r>
          </a:p>
          <a:p>
            <a:pPr marL="457200" lvl="1" indent="0">
              <a:lnSpc>
                <a:spcPct val="100000"/>
              </a:lnSpc>
              <a:buNone/>
            </a:pPr>
            <a:r>
              <a:rPr lang="zh-CN" altLang="en-US" sz="1800">
                <a:solidFill>
                  <a:srgbClr val="0070C0"/>
                </a:solidFill>
                <a:ea typeface="PingFang SC"/>
              </a:rPr>
              <a:t>在网络超负荷之前，用户只要使用简易支付验证（</a:t>
            </a:r>
            <a:r>
              <a:rPr lang="en-US" altLang="zh-CN" sz="1800">
                <a:solidFill>
                  <a:srgbClr val="0070C0"/>
                </a:solidFill>
                <a:ea typeface="PingFang SC"/>
              </a:rPr>
              <a:t>SPV</a:t>
            </a:r>
            <a:r>
              <a:rPr lang="zh-CN" altLang="en-US" sz="1800">
                <a:solidFill>
                  <a:srgbClr val="0070C0"/>
                </a:solidFill>
                <a:ea typeface="PingFang SC"/>
              </a:rPr>
              <a:t>，</a:t>
            </a:r>
            <a:r>
              <a:rPr lang="en-US" altLang="zh-CN" sz="1800">
                <a:solidFill>
                  <a:srgbClr val="0070C0"/>
                </a:solidFill>
                <a:ea typeface="PingFang SC"/>
              </a:rPr>
              <a:t>Simplified Payment Verification</a:t>
            </a:r>
            <a:r>
              <a:rPr lang="zh-CN" altLang="en-US" sz="1800">
                <a:solidFill>
                  <a:srgbClr val="0070C0"/>
                </a:solidFill>
                <a:ea typeface="PingFang SC"/>
              </a:rPr>
              <a:t>）检查双花就能保证交易的安全。这种情况下，整条链就需要区块头，或者说每天大约额外需要</a:t>
            </a:r>
            <a:r>
              <a:rPr lang="en-US" altLang="zh-CN" sz="1800">
                <a:solidFill>
                  <a:srgbClr val="0070C0"/>
                </a:solidFill>
                <a:ea typeface="PingFang SC"/>
              </a:rPr>
              <a:t>12KB</a:t>
            </a:r>
            <a:r>
              <a:rPr lang="zh-CN" altLang="en-US" sz="1800">
                <a:solidFill>
                  <a:srgbClr val="0070C0"/>
                </a:solidFill>
                <a:ea typeface="PingFang SC"/>
              </a:rPr>
              <a:t>。</a:t>
            </a:r>
          </a:p>
          <a:p>
            <a:pPr marL="0" lvl="0" indent="0">
              <a:lnSpc>
                <a:spcPct val="100000"/>
              </a:lnSpc>
              <a:buNone/>
            </a:pPr>
            <a:r>
              <a:rPr lang="zh-CN" altLang="en-US" sz="1800">
                <a:ea typeface="PingFang SC"/>
              </a:rPr>
              <a:t>只有矿工才需要运行全节点，而中本聪似乎对大型服务器场的出现没什么意见。</a:t>
            </a:r>
          </a:p>
          <a:p>
            <a:pPr marL="457200" lvl="1" indent="0">
              <a:lnSpc>
                <a:spcPct val="100000"/>
              </a:lnSpc>
              <a:buNone/>
            </a:pPr>
            <a:r>
              <a:rPr lang="zh-CN" altLang="en-US" sz="1800">
                <a:solidFill>
                  <a:srgbClr val="0070C0"/>
                </a:solidFill>
                <a:ea typeface="PingFang SC"/>
              </a:rPr>
              <a:t>首先，大部分用户都会运行网络节点，但随着网络规模的扩大，越来越多拥有专业硬件的服务器场就会出现，节点运行也将更多地交给专业人士完成。一个服务器场只需要运行一个网络节点，而剩下的局域网都可以连接到这个节点。</a:t>
            </a:r>
          </a:p>
          <a:p>
            <a:pPr marL="0" lvl="0" indent="0">
              <a:lnSpc>
                <a:spcPct val="100000"/>
              </a:lnSpc>
              <a:buNone/>
            </a:pPr>
            <a:r>
              <a:rPr lang="zh-CN" altLang="en-US" sz="1800">
                <a:ea typeface="PingFang SC"/>
              </a:rPr>
              <a:t>另外，中本聪还认为对带宽的需求并没有</a:t>
            </a:r>
            <a:r>
              <a:rPr lang="en-US" altLang="zh-CN" sz="1800">
                <a:ea typeface="PingFang SC"/>
              </a:rPr>
              <a:t>Donald</a:t>
            </a:r>
            <a:r>
              <a:rPr lang="zh-CN" altLang="en-US" sz="1800">
                <a:ea typeface="PingFang SC"/>
              </a:rPr>
              <a:t>想的那么严重。</a:t>
            </a:r>
          </a:p>
          <a:p>
            <a:pPr marL="457200" lvl="1" indent="0">
              <a:lnSpc>
                <a:spcPct val="100000"/>
              </a:lnSpc>
              <a:buNone/>
            </a:pPr>
            <a:r>
              <a:rPr lang="zh-CN" altLang="en-US" sz="1800">
                <a:solidFill>
                  <a:srgbClr val="0070C0"/>
                </a:solidFill>
                <a:ea typeface="PingFang SC"/>
              </a:rPr>
              <a:t>带宽问题不像你想得那么严重。一笔普通的交易大约占</a:t>
            </a:r>
            <a:r>
              <a:rPr lang="en-US" altLang="zh-CN" sz="1800">
                <a:solidFill>
                  <a:srgbClr val="0070C0"/>
                </a:solidFill>
                <a:ea typeface="PingFang SC"/>
              </a:rPr>
              <a:t>400</a:t>
            </a:r>
            <a:r>
              <a:rPr lang="zh-CN" altLang="en-US" sz="1800">
                <a:solidFill>
                  <a:srgbClr val="0070C0"/>
                </a:solidFill>
                <a:ea typeface="PingFang SC"/>
              </a:rPr>
              <a:t>个字节（</a:t>
            </a:r>
            <a:r>
              <a:rPr lang="en-US" altLang="zh-CN" sz="1800">
                <a:solidFill>
                  <a:srgbClr val="0070C0"/>
                </a:solidFill>
                <a:ea typeface="PingFang SC"/>
              </a:rPr>
              <a:t>bytes</a:t>
            </a:r>
            <a:r>
              <a:rPr lang="zh-CN" altLang="en-US" sz="1800">
                <a:solidFill>
                  <a:srgbClr val="0070C0"/>
                </a:solidFill>
                <a:ea typeface="PingFang SC"/>
              </a:rPr>
              <a:t>），纠错码（</a:t>
            </a:r>
            <a:r>
              <a:rPr lang="en-US" altLang="zh-CN" sz="1800">
                <a:solidFill>
                  <a:srgbClr val="0070C0"/>
                </a:solidFill>
                <a:ea typeface="PingFang SC"/>
              </a:rPr>
              <a:t>ECC</a:t>
            </a:r>
            <a:r>
              <a:rPr lang="zh-CN" altLang="en-US" sz="1800">
                <a:solidFill>
                  <a:srgbClr val="0070C0"/>
                </a:solidFill>
                <a:ea typeface="PingFang SC"/>
              </a:rPr>
              <a:t>）简洁紧凑。每笔交易必须广播两次，假设每笔交易大小为</a:t>
            </a:r>
            <a:r>
              <a:rPr lang="en-US" altLang="zh-CN" sz="1800">
                <a:solidFill>
                  <a:srgbClr val="0070C0"/>
                </a:solidFill>
                <a:ea typeface="PingFang SC"/>
              </a:rPr>
              <a:t>1KB</a:t>
            </a:r>
            <a:r>
              <a:rPr lang="zh-CN" altLang="en-US" sz="1800">
                <a:solidFill>
                  <a:srgbClr val="0070C0"/>
                </a:solidFill>
                <a:ea typeface="PingFang SC"/>
              </a:rPr>
              <a:t>。</a:t>
            </a:r>
            <a:r>
              <a:rPr lang="en-US" altLang="zh-CN" sz="1800">
                <a:solidFill>
                  <a:srgbClr val="0070C0"/>
                </a:solidFill>
                <a:ea typeface="PingFang SC"/>
              </a:rPr>
              <a:t>2008</a:t>
            </a:r>
            <a:r>
              <a:rPr lang="zh-CN" altLang="en-US" sz="1800">
                <a:solidFill>
                  <a:srgbClr val="0070C0"/>
                </a:solidFill>
                <a:ea typeface="PingFang SC"/>
              </a:rPr>
              <a:t>财年，</a:t>
            </a:r>
            <a:r>
              <a:rPr lang="en-US" altLang="zh-CN" sz="1800">
                <a:solidFill>
                  <a:srgbClr val="0070C0"/>
                </a:solidFill>
                <a:ea typeface="PingFang SC"/>
              </a:rPr>
              <a:t>Visa</a:t>
            </a:r>
            <a:r>
              <a:rPr lang="zh-CN" altLang="en-US" sz="1800">
                <a:solidFill>
                  <a:srgbClr val="0070C0"/>
                </a:solidFill>
                <a:ea typeface="PingFang SC"/>
              </a:rPr>
              <a:t>共处理了</a:t>
            </a:r>
            <a:r>
              <a:rPr lang="en-US" altLang="zh-CN" sz="1800">
                <a:solidFill>
                  <a:srgbClr val="0070C0"/>
                </a:solidFill>
                <a:ea typeface="PingFang SC"/>
              </a:rPr>
              <a:t>370</a:t>
            </a:r>
            <a:r>
              <a:rPr lang="zh-CN" altLang="en-US" sz="1800">
                <a:solidFill>
                  <a:srgbClr val="0070C0"/>
                </a:solidFill>
                <a:ea typeface="PingFang SC"/>
              </a:rPr>
              <a:t>亿笔交易，平均每天</a:t>
            </a:r>
            <a:r>
              <a:rPr lang="en-US" altLang="zh-CN" sz="1800">
                <a:solidFill>
                  <a:srgbClr val="0070C0"/>
                </a:solidFill>
                <a:ea typeface="PingFang SC"/>
              </a:rPr>
              <a:t>1</a:t>
            </a:r>
            <a:r>
              <a:rPr lang="zh-CN" altLang="en-US" sz="1800">
                <a:solidFill>
                  <a:srgbClr val="0070C0"/>
                </a:solidFill>
                <a:ea typeface="PingFang SC"/>
              </a:rPr>
              <a:t>亿笔。这么大的交易量本该消耗</a:t>
            </a:r>
            <a:r>
              <a:rPr lang="en-US" altLang="zh-CN" sz="1800">
                <a:solidFill>
                  <a:srgbClr val="0070C0"/>
                </a:solidFill>
                <a:ea typeface="PingFang SC"/>
              </a:rPr>
              <a:t>100GB</a:t>
            </a:r>
            <a:r>
              <a:rPr lang="zh-CN" altLang="en-US" sz="1800">
                <a:solidFill>
                  <a:srgbClr val="0070C0"/>
                </a:solidFill>
                <a:ea typeface="PingFang SC"/>
              </a:rPr>
              <a:t>的带宽，也可以说是</a:t>
            </a:r>
            <a:r>
              <a:rPr lang="en-US" altLang="zh-CN" sz="1800">
                <a:solidFill>
                  <a:srgbClr val="0070C0"/>
                </a:solidFill>
                <a:ea typeface="PingFang SC"/>
              </a:rPr>
              <a:t>12</a:t>
            </a:r>
            <a:r>
              <a:rPr lang="zh-CN" altLang="en-US" sz="1800">
                <a:solidFill>
                  <a:srgbClr val="0070C0"/>
                </a:solidFill>
                <a:ea typeface="PingFang SC"/>
              </a:rPr>
              <a:t>个</a:t>
            </a:r>
            <a:r>
              <a:rPr lang="en-US" altLang="zh-CN" sz="1800">
                <a:solidFill>
                  <a:srgbClr val="0070C0"/>
                </a:solidFill>
                <a:ea typeface="PingFang SC"/>
              </a:rPr>
              <a:t>DVD</a:t>
            </a:r>
            <a:r>
              <a:rPr lang="zh-CN" altLang="en-US" sz="1800">
                <a:solidFill>
                  <a:srgbClr val="0070C0"/>
                </a:solidFill>
                <a:ea typeface="PingFang SC"/>
              </a:rPr>
              <a:t>或两部</a:t>
            </a:r>
            <a:r>
              <a:rPr lang="en-US" altLang="zh-CN" sz="1800">
                <a:solidFill>
                  <a:srgbClr val="0070C0"/>
                </a:solidFill>
                <a:ea typeface="PingFang SC"/>
              </a:rPr>
              <a:t>HD</a:t>
            </a:r>
            <a:r>
              <a:rPr lang="zh-CN" altLang="en-US" sz="1800">
                <a:solidFill>
                  <a:srgbClr val="0070C0"/>
                </a:solidFill>
                <a:ea typeface="PingFang SC"/>
              </a:rPr>
              <a:t>影片的大小，或者按当前价格来说大约</a:t>
            </a:r>
            <a:r>
              <a:rPr lang="en-US" altLang="zh-CN" sz="1800">
                <a:solidFill>
                  <a:srgbClr val="0070C0"/>
                </a:solidFill>
                <a:ea typeface="PingFang SC"/>
              </a:rPr>
              <a:t>18</a:t>
            </a:r>
            <a:r>
              <a:rPr lang="zh-CN" altLang="en-US" sz="1800">
                <a:solidFill>
                  <a:srgbClr val="0070C0"/>
                </a:solidFill>
                <a:ea typeface="PingFang SC"/>
              </a:rPr>
              <a:t>美元的带宽。</a:t>
            </a:r>
          </a:p>
          <a:p>
            <a:pPr marL="457200" lvl="1" indent="0">
              <a:lnSpc>
                <a:spcPct val="100000"/>
              </a:lnSpc>
              <a:buNone/>
            </a:pPr>
            <a:r>
              <a:rPr lang="zh-CN" altLang="en-US" sz="1800">
                <a:solidFill>
                  <a:srgbClr val="0070C0"/>
                </a:solidFill>
                <a:ea typeface="PingFang SC"/>
              </a:rPr>
              <a:t>要想网络规模真的扩大到这种程度，可能还需要好几年。到时候，在网上发两部</a:t>
            </a:r>
            <a:r>
              <a:rPr lang="en-US" altLang="zh-CN" sz="1800">
                <a:solidFill>
                  <a:srgbClr val="0070C0"/>
                </a:solidFill>
                <a:ea typeface="PingFang SC"/>
              </a:rPr>
              <a:t>HD</a:t>
            </a:r>
            <a:r>
              <a:rPr lang="zh-CN" altLang="en-US" sz="1800">
                <a:solidFill>
                  <a:srgbClr val="0070C0"/>
                </a:solidFill>
                <a:ea typeface="PingFang SC"/>
              </a:rPr>
              <a:t>影片根本不算什么事儿。</a:t>
            </a:r>
            <a:endParaRPr kumimoji="0" lang="zh-CN" altLang="zh-CN" sz="1800" b="0" i="0" u="none" strike="noStrike" cap="none" normalizeH="0" baseline="0">
              <a:ln>
                <a:noFill/>
              </a:ln>
              <a:solidFill>
                <a:srgbClr val="0070C0"/>
              </a:solidFill>
              <a:effectLst/>
            </a:endParaRPr>
          </a:p>
        </p:txBody>
      </p:sp>
      <p:pic>
        <p:nvPicPr>
          <p:cNvPr id="3" name="图片 2">
            <a:extLst>
              <a:ext uri="{FF2B5EF4-FFF2-40B4-BE49-F238E27FC236}">
                <a16:creationId xmlns:a16="http://schemas.microsoft.com/office/drawing/2014/main" id="{D30AAB01-C261-4472-95A3-BDF656FBF7D6}"/>
              </a:ext>
            </a:extLst>
          </p:cNvPr>
          <p:cNvPicPr>
            <a:picLocks noChangeAspect="1"/>
          </p:cNvPicPr>
          <p:nvPr/>
        </p:nvPicPr>
        <p:blipFill>
          <a:blip r:embed="rId2"/>
          <a:stretch>
            <a:fillRect/>
          </a:stretch>
        </p:blipFill>
        <p:spPr>
          <a:xfrm>
            <a:off x="838198" y="0"/>
            <a:ext cx="8988815"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1809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1403</Words>
  <Application>Microsoft Office PowerPoint</Application>
  <PresentationFormat>宽屏</PresentationFormat>
  <Paragraphs>103</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 Unicode MS</vt:lpstr>
      <vt:lpstr>Menlo</vt:lpstr>
      <vt:lpstr>PingFang SC</vt:lpstr>
      <vt:lpstr>等线</vt:lpstr>
      <vt:lpstr>等线 Light</vt:lpstr>
      <vt:lpstr>Arial</vt:lpstr>
      <vt:lpstr>Office 主题​​</vt:lpstr>
      <vt:lpstr>中本聪何许人也</vt:lpstr>
      <vt:lpstr>The Complete Satoshi</vt:lpstr>
      <vt:lpstr>It all began here.</vt:lpstr>
      <vt:lpstr>PowerPoint 演示文稿</vt:lpstr>
      <vt:lpstr>PowerPoint 演示文稿</vt:lpstr>
      <vt:lpstr>PowerPoint 演示文稿</vt:lpstr>
      <vt:lpstr>PowerPoint 演示文稿</vt:lpstr>
      <vt:lpstr>PowerPoint 演示文稿</vt:lpstr>
      <vt:lpstr>James A. Donald</vt:lpstr>
      <vt:lpstr>John Levine</vt:lpstr>
      <vt:lpstr>John Levine</vt:lpstr>
      <vt:lpstr>Byzantine Generals' Problem</vt:lpstr>
      <vt:lpstr>PowerPoint 演示文稿</vt:lpstr>
      <vt:lpstr>Where an idea flourished.</vt:lpstr>
      <vt:lpstr>PowerPoint 演示文稿</vt:lpstr>
      <vt:lpstr>PowerPoint 演示文稿</vt:lpstr>
      <vt:lpstr>PowerPoint 演示文稿</vt:lpstr>
      <vt:lpstr>PowerPoint 演示文稿</vt:lpstr>
      <vt:lpstr>PowerPoint 演示文稿</vt:lpstr>
      <vt:lpstr>Ray Dillinger (Bear)</vt:lpstr>
      <vt:lpstr>PowerPoint 演示文稿</vt:lpstr>
      <vt:lpstr>Laszlo Hanyecz</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中本聪</dc:title>
  <dc:creator>ji hao</dc:creator>
  <cp:lastModifiedBy>ji hao</cp:lastModifiedBy>
  <cp:revision>52</cp:revision>
  <dcterms:created xsi:type="dcterms:W3CDTF">2018-11-05T03:33:47Z</dcterms:created>
  <dcterms:modified xsi:type="dcterms:W3CDTF">2018-11-09T07:02:48Z</dcterms:modified>
</cp:coreProperties>
</file>