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68" r:id="rId7"/>
    <p:sldId id="269" r:id="rId8"/>
    <p:sldId id="270" r:id="rId9"/>
    <p:sldId id="284" r:id="rId10"/>
    <p:sldId id="276" r:id="rId11"/>
    <p:sldId id="277" r:id="rId12"/>
    <p:sldId id="279" r:id="rId13"/>
    <p:sldId id="280" r:id="rId14"/>
    <p:sldId id="281" r:id="rId15"/>
    <p:sldId id="282" r:id="rId16"/>
    <p:sldId id="283" r:id="rId17"/>
    <p:sldId id="285" r:id="rId18"/>
    <p:sldId id="286" r:id="rId19"/>
    <p:sldId id="291" r:id="rId20"/>
    <p:sldId id="287" r:id="rId21"/>
    <p:sldId id="288"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5192C-F758-45F9-9010-6F3681A911A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E02C1617-C9FF-4930-A6D6-CE7F35435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ED39DA9-F08F-4599-9678-0B7159DEAEB4}"/>
              </a:ext>
            </a:extLst>
          </p:cNvPr>
          <p:cNvSpPr>
            <a:spLocks noGrp="1"/>
          </p:cNvSpPr>
          <p:nvPr>
            <p:ph type="dt" sz="half" idx="10"/>
          </p:nvPr>
        </p:nvSpPr>
        <p:spPr/>
        <p:txBody>
          <a:bodyPr/>
          <a:lstStyle/>
          <a:p>
            <a:fld id="{26664B2A-1DA2-40C1-A5CD-47321CF7002A}" type="datetimeFigureOut">
              <a:rPr lang="en-US" smtClean="0"/>
              <a:t>6/25/2018</a:t>
            </a:fld>
            <a:endParaRPr lang="en-US"/>
          </a:p>
        </p:txBody>
      </p:sp>
      <p:sp>
        <p:nvSpPr>
          <p:cNvPr id="5" name="页脚占位符 4">
            <a:extLst>
              <a:ext uri="{FF2B5EF4-FFF2-40B4-BE49-F238E27FC236}">
                <a16:creationId xmlns:a16="http://schemas.microsoft.com/office/drawing/2014/main" id="{C31B9DB6-991B-4542-AEEA-1CD2FAC2184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0D1C3B9-59FF-4E74-992B-8872529C1AE3}"/>
              </a:ext>
            </a:extLst>
          </p:cNvPr>
          <p:cNvSpPr>
            <a:spLocks noGrp="1"/>
          </p:cNvSpPr>
          <p:nvPr>
            <p:ph type="sldNum" sz="quarter" idx="12"/>
          </p:nvPr>
        </p:nvSpPr>
        <p:spPr/>
        <p:txBody>
          <a:bodyPr/>
          <a:lstStyle/>
          <a:p>
            <a:fld id="{441746E3-2FF0-4F11-8CF4-85B370E61077}" type="slidenum">
              <a:rPr lang="en-US" smtClean="0"/>
              <a:t>‹#›</a:t>
            </a:fld>
            <a:endParaRPr lang="en-US"/>
          </a:p>
        </p:txBody>
      </p:sp>
    </p:spTree>
    <p:extLst>
      <p:ext uri="{BB962C8B-B14F-4D97-AF65-F5344CB8AC3E}">
        <p14:creationId xmlns:p14="http://schemas.microsoft.com/office/powerpoint/2010/main" val="202332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01DA3-6934-4251-B76C-6B63C48504F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3E2D728-D8CA-4983-9F72-169DBD5DC66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BC71CFE3-3FE8-4C5D-A3BF-52E59F0A95B6}"/>
              </a:ext>
            </a:extLst>
          </p:cNvPr>
          <p:cNvSpPr>
            <a:spLocks noGrp="1"/>
          </p:cNvSpPr>
          <p:nvPr>
            <p:ph type="dt" sz="half" idx="10"/>
          </p:nvPr>
        </p:nvSpPr>
        <p:spPr/>
        <p:txBody>
          <a:bodyPr/>
          <a:lstStyle/>
          <a:p>
            <a:fld id="{26664B2A-1DA2-40C1-A5CD-47321CF7002A}" type="datetimeFigureOut">
              <a:rPr lang="en-US" smtClean="0"/>
              <a:t>6/25/2018</a:t>
            </a:fld>
            <a:endParaRPr lang="en-US"/>
          </a:p>
        </p:txBody>
      </p:sp>
      <p:sp>
        <p:nvSpPr>
          <p:cNvPr id="5" name="页脚占位符 4">
            <a:extLst>
              <a:ext uri="{FF2B5EF4-FFF2-40B4-BE49-F238E27FC236}">
                <a16:creationId xmlns:a16="http://schemas.microsoft.com/office/drawing/2014/main" id="{9BE130B1-1263-4129-BAF1-B34E8883750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AF2AF65-7F3D-467A-8C8D-D49C4C943678}"/>
              </a:ext>
            </a:extLst>
          </p:cNvPr>
          <p:cNvSpPr>
            <a:spLocks noGrp="1"/>
          </p:cNvSpPr>
          <p:nvPr>
            <p:ph type="sldNum" sz="quarter" idx="12"/>
          </p:nvPr>
        </p:nvSpPr>
        <p:spPr/>
        <p:txBody>
          <a:bodyPr/>
          <a:lstStyle/>
          <a:p>
            <a:fld id="{441746E3-2FF0-4F11-8CF4-85B370E61077}" type="slidenum">
              <a:rPr lang="en-US" smtClean="0"/>
              <a:t>‹#›</a:t>
            </a:fld>
            <a:endParaRPr lang="en-US"/>
          </a:p>
        </p:txBody>
      </p:sp>
    </p:spTree>
    <p:extLst>
      <p:ext uri="{BB962C8B-B14F-4D97-AF65-F5344CB8AC3E}">
        <p14:creationId xmlns:p14="http://schemas.microsoft.com/office/powerpoint/2010/main" val="65072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1EE819-9121-428C-B66D-A9275C3705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6F89234-82E6-4630-A291-CFCA5E35D8A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4A36C26-B320-4A0E-80B3-83AC57520FD5}"/>
              </a:ext>
            </a:extLst>
          </p:cNvPr>
          <p:cNvSpPr>
            <a:spLocks noGrp="1"/>
          </p:cNvSpPr>
          <p:nvPr>
            <p:ph type="dt" sz="half" idx="10"/>
          </p:nvPr>
        </p:nvSpPr>
        <p:spPr/>
        <p:txBody>
          <a:bodyPr/>
          <a:lstStyle/>
          <a:p>
            <a:fld id="{26664B2A-1DA2-40C1-A5CD-47321CF7002A}" type="datetimeFigureOut">
              <a:rPr lang="en-US" smtClean="0"/>
              <a:t>6/25/2018</a:t>
            </a:fld>
            <a:endParaRPr lang="en-US"/>
          </a:p>
        </p:txBody>
      </p:sp>
      <p:sp>
        <p:nvSpPr>
          <p:cNvPr id="5" name="页脚占位符 4">
            <a:extLst>
              <a:ext uri="{FF2B5EF4-FFF2-40B4-BE49-F238E27FC236}">
                <a16:creationId xmlns:a16="http://schemas.microsoft.com/office/drawing/2014/main" id="{3B43A8D6-B051-4145-B06F-9F7F662EA0C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C63CABD-BD3E-4F16-8B27-E9C023F2747A}"/>
              </a:ext>
            </a:extLst>
          </p:cNvPr>
          <p:cNvSpPr>
            <a:spLocks noGrp="1"/>
          </p:cNvSpPr>
          <p:nvPr>
            <p:ph type="sldNum" sz="quarter" idx="12"/>
          </p:nvPr>
        </p:nvSpPr>
        <p:spPr/>
        <p:txBody>
          <a:bodyPr/>
          <a:lstStyle/>
          <a:p>
            <a:fld id="{441746E3-2FF0-4F11-8CF4-85B370E61077}" type="slidenum">
              <a:rPr lang="en-US" smtClean="0"/>
              <a:t>‹#›</a:t>
            </a:fld>
            <a:endParaRPr lang="en-US"/>
          </a:p>
        </p:txBody>
      </p:sp>
    </p:spTree>
    <p:extLst>
      <p:ext uri="{BB962C8B-B14F-4D97-AF65-F5344CB8AC3E}">
        <p14:creationId xmlns:p14="http://schemas.microsoft.com/office/powerpoint/2010/main" val="159747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132F2-C72E-45EE-87CE-6D2F3EAEAD9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B2422DB-28B3-47BB-BC85-8C90963EAC1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A0C7817-7EED-49E7-B4C4-EB8D2206AACA}"/>
              </a:ext>
            </a:extLst>
          </p:cNvPr>
          <p:cNvSpPr>
            <a:spLocks noGrp="1"/>
          </p:cNvSpPr>
          <p:nvPr>
            <p:ph type="dt" sz="half" idx="10"/>
          </p:nvPr>
        </p:nvSpPr>
        <p:spPr/>
        <p:txBody>
          <a:bodyPr/>
          <a:lstStyle/>
          <a:p>
            <a:fld id="{26664B2A-1DA2-40C1-A5CD-47321CF7002A}" type="datetimeFigureOut">
              <a:rPr lang="en-US" smtClean="0"/>
              <a:t>6/25/2018</a:t>
            </a:fld>
            <a:endParaRPr lang="en-US"/>
          </a:p>
        </p:txBody>
      </p:sp>
      <p:sp>
        <p:nvSpPr>
          <p:cNvPr id="5" name="页脚占位符 4">
            <a:extLst>
              <a:ext uri="{FF2B5EF4-FFF2-40B4-BE49-F238E27FC236}">
                <a16:creationId xmlns:a16="http://schemas.microsoft.com/office/drawing/2014/main" id="{326065AC-AB04-4FA1-AFD3-1C3866C3993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7B3D498-619B-424F-9B3C-5628EA821514}"/>
              </a:ext>
            </a:extLst>
          </p:cNvPr>
          <p:cNvSpPr>
            <a:spLocks noGrp="1"/>
          </p:cNvSpPr>
          <p:nvPr>
            <p:ph type="sldNum" sz="quarter" idx="12"/>
          </p:nvPr>
        </p:nvSpPr>
        <p:spPr/>
        <p:txBody>
          <a:bodyPr/>
          <a:lstStyle/>
          <a:p>
            <a:fld id="{441746E3-2FF0-4F11-8CF4-85B370E61077}" type="slidenum">
              <a:rPr lang="en-US" smtClean="0"/>
              <a:t>‹#›</a:t>
            </a:fld>
            <a:endParaRPr lang="en-US"/>
          </a:p>
        </p:txBody>
      </p:sp>
    </p:spTree>
    <p:extLst>
      <p:ext uri="{BB962C8B-B14F-4D97-AF65-F5344CB8AC3E}">
        <p14:creationId xmlns:p14="http://schemas.microsoft.com/office/powerpoint/2010/main" val="204730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7BD6-B0F2-4477-BE01-4D16056B782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A720CDA-4574-4FD6-8B4B-9B67EC733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4FAE147-B7E0-484E-AA31-33F0A4B8E3DD}"/>
              </a:ext>
            </a:extLst>
          </p:cNvPr>
          <p:cNvSpPr>
            <a:spLocks noGrp="1"/>
          </p:cNvSpPr>
          <p:nvPr>
            <p:ph type="dt" sz="half" idx="10"/>
          </p:nvPr>
        </p:nvSpPr>
        <p:spPr/>
        <p:txBody>
          <a:bodyPr/>
          <a:lstStyle/>
          <a:p>
            <a:fld id="{26664B2A-1DA2-40C1-A5CD-47321CF7002A}" type="datetimeFigureOut">
              <a:rPr lang="en-US" smtClean="0"/>
              <a:t>6/25/2018</a:t>
            </a:fld>
            <a:endParaRPr lang="en-US"/>
          </a:p>
        </p:txBody>
      </p:sp>
      <p:sp>
        <p:nvSpPr>
          <p:cNvPr id="5" name="页脚占位符 4">
            <a:extLst>
              <a:ext uri="{FF2B5EF4-FFF2-40B4-BE49-F238E27FC236}">
                <a16:creationId xmlns:a16="http://schemas.microsoft.com/office/drawing/2014/main" id="{C653AD16-AEB8-409D-AB63-BCB3C1EFA2A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8804D98-F22B-465E-B208-08DFC10FC932}"/>
              </a:ext>
            </a:extLst>
          </p:cNvPr>
          <p:cNvSpPr>
            <a:spLocks noGrp="1"/>
          </p:cNvSpPr>
          <p:nvPr>
            <p:ph type="sldNum" sz="quarter" idx="12"/>
          </p:nvPr>
        </p:nvSpPr>
        <p:spPr/>
        <p:txBody>
          <a:bodyPr/>
          <a:lstStyle/>
          <a:p>
            <a:fld id="{441746E3-2FF0-4F11-8CF4-85B370E61077}" type="slidenum">
              <a:rPr lang="en-US" smtClean="0"/>
              <a:t>‹#›</a:t>
            </a:fld>
            <a:endParaRPr lang="en-US"/>
          </a:p>
        </p:txBody>
      </p:sp>
    </p:spTree>
    <p:extLst>
      <p:ext uri="{BB962C8B-B14F-4D97-AF65-F5344CB8AC3E}">
        <p14:creationId xmlns:p14="http://schemas.microsoft.com/office/powerpoint/2010/main" val="16527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06D4B-C35C-4E86-8D61-A5BBDB6DA20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BA1E727-921B-4339-8967-76FE1CF1188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C2F05197-5E82-4D86-BF43-C0F3DEE1B90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A9F29D1C-43B0-4824-B863-5A73E5D4E900}"/>
              </a:ext>
            </a:extLst>
          </p:cNvPr>
          <p:cNvSpPr>
            <a:spLocks noGrp="1"/>
          </p:cNvSpPr>
          <p:nvPr>
            <p:ph type="dt" sz="half" idx="10"/>
          </p:nvPr>
        </p:nvSpPr>
        <p:spPr/>
        <p:txBody>
          <a:bodyPr/>
          <a:lstStyle/>
          <a:p>
            <a:fld id="{26664B2A-1DA2-40C1-A5CD-47321CF7002A}" type="datetimeFigureOut">
              <a:rPr lang="en-US" smtClean="0"/>
              <a:t>6/25/2018</a:t>
            </a:fld>
            <a:endParaRPr lang="en-US"/>
          </a:p>
        </p:txBody>
      </p:sp>
      <p:sp>
        <p:nvSpPr>
          <p:cNvPr id="6" name="页脚占位符 5">
            <a:extLst>
              <a:ext uri="{FF2B5EF4-FFF2-40B4-BE49-F238E27FC236}">
                <a16:creationId xmlns:a16="http://schemas.microsoft.com/office/drawing/2014/main" id="{C6C04580-D8D2-4AD3-85E4-B3B2730849E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339E7D2-B4E1-4671-A02C-769D7B9AF03A}"/>
              </a:ext>
            </a:extLst>
          </p:cNvPr>
          <p:cNvSpPr>
            <a:spLocks noGrp="1"/>
          </p:cNvSpPr>
          <p:nvPr>
            <p:ph type="sldNum" sz="quarter" idx="12"/>
          </p:nvPr>
        </p:nvSpPr>
        <p:spPr/>
        <p:txBody>
          <a:bodyPr/>
          <a:lstStyle/>
          <a:p>
            <a:fld id="{441746E3-2FF0-4F11-8CF4-85B370E61077}" type="slidenum">
              <a:rPr lang="en-US" smtClean="0"/>
              <a:t>‹#›</a:t>
            </a:fld>
            <a:endParaRPr lang="en-US"/>
          </a:p>
        </p:txBody>
      </p:sp>
    </p:spTree>
    <p:extLst>
      <p:ext uri="{BB962C8B-B14F-4D97-AF65-F5344CB8AC3E}">
        <p14:creationId xmlns:p14="http://schemas.microsoft.com/office/powerpoint/2010/main" val="168061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9303D-32FC-4FDC-B61A-F0D4922D0BEF}"/>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B61C0E3-A011-48BC-A03E-DF9957B78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FA0CBE9-D1C3-4C73-96F0-2E26FFC8E5B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C31971ED-408A-45F8-AF4F-AF806A892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2710C57-71B0-4454-B4A5-477ECE1694D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E84BCB0D-2188-48AA-A5A4-559A56AB9DDD}"/>
              </a:ext>
            </a:extLst>
          </p:cNvPr>
          <p:cNvSpPr>
            <a:spLocks noGrp="1"/>
          </p:cNvSpPr>
          <p:nvPr>
            <p:ph type="dt" sz="half" idx="10"/>
          </p:nvPr>
        </p:nvSpPr>
        <p:spPr/>
        <p:txBody>
          <a:bodyPr/>
          <a:lstStyle/>
          <a:p>
            <a:fld id="{26664B2A-1DA2-40C1-A5CD-47321CF7002A}" type="datetimeFigureOut">
              <a:rPr lang="en-US" smtClean="0"/>
              <a:t>6/25/2018</a:t>
            </a:fld>
            <a:endParaRPr lang="en-US"/>
          </a:p>
        </p:txBody>
      </p:sp>
      <p:sp>
        <p:nvSpPr>
          <p:cNvPr id="8" name="页脚占位符 7">
            <a:extLst>
              <a:ext uri="{FF2B5EF4-FFF2-40B4-BE49-F238E27FC236}">
                <a16:creationId xmlns:a16="http://schemas.microsoft.com/office/drawing/2014/main" id="{A58343B9-38B6-4815-8DD2-5EEEC64B1BAC}"/>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E242C7BC-DAE6-4DA2-850B-5C72E3AA54E3}"/>
              </a:ext>
            </a:extLst>
          </p:cNvPr>
          <p:cNvSpPr>
            <a:spLocks noGrp="1"/>
          </p:cNvSpPr>
          <p:nvPr>
            <p:ph type="sldNum" sz="quarter" idx="12"/>
          </p:nvPr>
        </p:nvSpPr>
        <p:spPr/>
        <p:txBody>
          <a:bodyPr/>
          <a:lstStyle/>
          <a:p>
            <a:fld id="{441746E3-2FF0-4F11-8CF4-85B370E61077}" type="slidenum">
              <a:rPr lang="en-US" smtClean="0"/>
              <a:t>‹#›</a:t>
            </a:fld>
            <a:endParaRPr lang="en-US"/>
          </a:p>
        </p:txBody>
      </p:sp>
    </p:spTree>
    <p:extLst>
      <p:ext uri="{BB962C8B-B14F-4D97-AF65-F5344CB8AC3E}">
        <p14:creationId xmlns:p14="http://schemas.microsoft.com/office/powerpoint/2010/main" val="58210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856A6-6CFE-46A4-BB7B-EAFD8662DBD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C70E34B5-103C-4167-AB78-526911C92C23}"/>
              </a:ext>
            </a:extLst>
          </p:cNvPr>
          <p:cNvSpPr>
            <a:spLocks noGrp="1"/>
          </p:cNvSpPr>
          <p:nvPr>
            <p:ph type="dt" sz="half" idx="10"/>
          </p:nvPr>
        </p:nvSpPr>
        <p:spPr/>
        <p:txBody>
          <a:bodyPr/>
          <a:lstStyle/>
          <a:p>
            <a:fld id="{26664B2A-1DA2-40C1-A5CD-47321CF7002A}" type="datetimeFigureOut">
              <a:rPr lang="en-US" smtClean="0"/>
              <a:t>6/25/2018</a:t>
            </a:fld>
            <a:endParaRPr lang="en-US"/>
          </a:p>
        </p:txBody>
      </p:sp>
      <p:sp>
        <p:nvSpPr>
          <p:cNvPr id="4" name="页脚占位符 3">
            <a:extLst>
              <a:ext uri="{FF2B5EF4-FFF2-40B4-BE49-F238E27FC236}">
                <a16:creationId xmlns:a16="http://schemas.microsoft.com/office/drawing/2014/main" id="{A7FF5A69-DD81-485C-9C01-0C57004BFB25}"/>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CED0A2C-7E74-4F5A-9732-8A4F3930EFC5}"/>
              </a:ext>
            </a:extLst>
          </p:cNvPr>
          <p:cNvSpPr>
            <a:spLocks noGrp="1"/>
          </p:cNvSpPr>
          <p:nvPr>
            <p:ph type="sldNum" sz="quarter" idx="12"/>
          </p:nvPr>
        </p:nvSpPr>
        <p:spPr/>
        <p:txBody>
          <a:bodyPr/>
          <a:lstStyle/>
          <a:p>
            <a:fld id="{441746E3-2FF0-4F11-8CF4-85B370E61077}" type="slidenum">
              <a:rPr lang="en-US" smtClean="0"/>
              <a:t>‹#›</a:t>
            </a:fld>
            <a:endParaRPr lang="en-US"/>
          </a:p>
        </p:txBody>
      </p:sp>
    </p:spTree>
    <p:extLst>
      <p:ext uri="{BB962C8B-B14F-4D97-AF65-F5344CB8AC3E}">
        <p14:creationId xmlns:p14="http://schemas.microsoft.com/office/powerpoint/2010/main" val="356161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FD5695-6E99-41D7-BB26-1266EAC6B9C8}"/>
              </a:ext>
            </a:extLst>
          </p:cNvPr>
          <p:cNvSpPr>
            <a:spLocks noGrp="1"/>
          </p:cNvSpPr>
          <p:nvPr>
            <p:ph type="dt" sz="half" idx="10"/>
          </p:nvPr>
        </p:nvSpPr>
        <p:spPr/>
        <p:txBody>
          <a:bodyPr/>
          <a:lstStyle/>
          <a:p>
            <a:fld id="{26664B2A-1DA2-40C1-A5CD-47321CF7002A}" type="datetimeFigureOut">
              <a:rPr lang="en-US" smtClean="0"/>
              <a:t>6/25/2018</a:t>
            </a:fld>
            <a:endParaRPr lang="en-US"/>
          </a:p>
        </p:txBody>
      </p:sp>
      <p:sp>
        <p:nvSpPr>
          <p:cNvPr id="3" name="页脚占位符 2">
            <a:extLst>
              <a:ext uri="{FF2B5EF4-FFF2-40B4-BE49-F238E27FC236}">
                <a16:creationId xmlns:a16="http://schemas.microsoft.com/office/drawing/2014/main" id="{70B03652-5798-484E-8E24-634AFF2F40CB}"/>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6832460F-8B72-4B11-A023-E01556F07722}"/>
              </a:ext>
            </a:extLst>
          </p:cNvPr>
          <p:cNvSpPr>
            <a:spLocks noGrp="1"/>
          </p:cNvSpPr>
          <p:nvPr>
            <p:ph type="sldNum" sz="quarter" idx="12"/>
          </p:nvPr>
        </p:nvSpPr>
        <p:spPr/>
        <p:txBody>
          <a:bodyPr/>
          <a:lstStyle/>
          <a:p>
            <a:fld id="{441746E3-2FF0-4F11-8CF4-85B370E61077}" type="slidenum">
              <a:rPr lang="en-US" smtClean="0"/>
              <a:t>‹#›</a:t>
            </a:fld>
            <a:endParaRPr lang="en-US"/>
          </a:p>
        </p:txBody>
      </p:sp>
    </p:spTree>
    <p:extLst>
      <p:ext uri="{BB962C8B-B14F-4D97-AF65-F5344CB8AC3E}">
        <p14:creationId xmlns:p14="http://schemas.microsoft.com/office/powerpoint/2010/main" val="936923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3F8D8-1BD9-4B5D-BB74-488F8C20DA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D171600-19EB-46B5-817A-715B0F583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EC0B3FD6-6FF4-4743-9FAB-A9C8E2453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AC5F74C-E0FF-405E-B192-43E0C5A5318A}"/>
              </a:ext>
            </a:extLst>
          </p:cNvPr>
          <p:cNvSpPr>
            <a:spLocks noGrp="1"/>
          </p:cNvSpPr>
          <p:nvPr>
            <p:ph type="dt" sz="half" idx="10"/>
          </p:nvPr>
        </p:nvSpPr>
        <p:spPr/>
        <p:txBody>
          <a:bodyPr/>
          <a:lstStyle/>
          <a:p>
            <a:fld id="{26664B2A-1DA2-40C1-A5CD-47321CF7002A}" type="datetimeFigureOut">
              <a:rPr lang="en-US" smtClean="0"/>
              <a:t>6/25/2018</a:t>
            </a:fld>
            <a:endParaRPr lang="en-US"/>
          </a:p>
        </p:txBody>
      </p:sp>
      <p:sp>
        <p:nvSpPr>
          <p:cNvPr id="6" name="页脚占位符 5">
            <a:extLst>
              <a:ext uri="{FF2B5EF4-FFF2-40B4-BE49-F238E27FC236}">
                <a16:creationId xmlns:a16="http://schemas.microsoft.com/office/drawing/2014/main" id="{D6B1D4F2-6FBA-418B-B43A-E695F464948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918EA10-E9B8-4F42-BC97-7EBB6128BFCC}"/>
              </a:ext>
            </a:extLst>
          </p:cNvPr>
          <p:cNvSpPr>
            <a:spLocks noGrp="1"/>
          </p:cNvSpPr>
          <p:nvPr>
            <p:ph type="sldNum" sz="quarter" idx="12"/>
          </p:nvPr>
        </p:nvSpPr>
        <p:spPr/>
        <p:txBody>
          <a:bodyPr/>
          <a:lstStyle/>
          <a:p>
            <a:fld id="{441746E3-2FF0-4F11-8CF4-85B370E61077}" type="slidenum">
              <a:rPr lang="en-US" smtClean="0"/>
              <a:t>‹#›</a:t>
            </a:fld>
            <a:endParaRPr lang="en-US"/>
          </a:p>
        </p:txBody>
      </p:sp>
    </p:spTree>
    <p:extLst>
      <p:ext uri="{BB962C8B-B14F-4D97-AF65-F5344CB8AC3E}">
        <p14:creationId xmlns:p14="http://schemas.microsoft.com/office/powerpoint/2010/main" val="83994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B8F7A-98EE-44B1-840C-1A99A444AC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206EA32A-EF5A-4D15-997D-1FC182A35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087F31C0-BBF1-460C-A090-8A84C4A34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6741C50-93DD-41B3-906A-AE1EB8A4DE8F}"/>
              </a:ext>
            </a:extLst>
          </p:cNvPr>
          <p:cNvSpPr>
            <a:spLocks noGrp="1"/>
          </p:cNvSpPr>
          <p:nvPr>
            <p:ph type="dt" sz="half" idx="10"/>
          </p:nvPr>
        </p:nvSpPr>
        <p:spPr/>
        <p:txBody>
          <a:bodyPr/>
          <a:lstStyle/>
          <a:p>
            <a:fld id="{26664B2A-1DA2-40C1-A5CD-47321CF7002A}" type="datetimeFigureOut">
              <a:rPr lang="en-US" smtClean="0"/>
              <a:t>6/25/2018</a:t>
            </a:fld>
            <a:endParaRPr lang="en-US"/>
          </a:p>
        </p:txBody>
      </p:sp>
      <p:sp>
        <p:nvSpPr>
          <p:cNvPr id="6" name="页脚占位符 5">
            <a:extLst>
              <a:ext uri="{FF2B5EF4-FFF2-40B4-BE49-F238E27FC236}">
                <a16:creationId xmlns:a16="http://schemas.microsoft.com/office/drawing/2014/main" id="{838F17AD-7271-489D-B9A4-4B83F26387E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C6F37E0D-0FA0-4846-97DE-E458A1B34B59}"/>
              </a:ext>
            </a:extLst>
          </p:cNvPr>
          <p:cNvSpPr>
            <a:spLocks noGrp="1"/>
          </p:cNvSpPr>
          <p:nvPr>
            <p:ph type="sldNum" sz="quarter" idx="12"/>
          </p:nvPr>
        </p:nvSpPr>
        <p:spPr/>
        <p:txBody>
          <a:bodyPr/>
          <a:lstStyle/>
          <a:p>
            <a:fld id="{441746E3-2FF0-4F11-8CF4-85B370E61077}" type="slidenum">
              <a:rPr lang="en-US" smtClean="0"/>
              <a:t>‹#›</a:t>
            </a:fld>
            <a:endParaRPr lang="en-US"/>
          </a:p>
        </p:txBody>
      </p:sp>
    </p:spTree>
    <p:extLst>
      <p:ext uri="{BB962C8B-B14F-4D97-AF65-F5344CB8AC3E}">
        <p14:creationId xmlns:p14="http://schemas.microsoft.com/office/powerpoint/2010/main" val="396328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523B2A-3FCB-4C00-9F00-DC34EE4FBD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8C4BB064-4CB5-4996-A22D-FA9EC2189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7568B2E-87DD-4FBD-AD7B-7C4855891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64B2A-1DA2-40C1-A5CD-47321CF7002A}" type="datetimeFigureOut">
              <a:rPr lang="en-US" smtClean="0"/>
              <a:t>6/25/2018</a:t>
            </a:fld>
            <a:endParaRPr lang="en-US"/>
          </a:p>
        </p:txBody>
      </p:sp>
      <p:sp>
        <p:nvSpPr>
          <p:cNvPr id="5" name="页脚占位符 4">
            <a:extLst>
              <a:ext uri="{FF2B5EF4-FFF2-40B4-BE49-F238E27FC236}">
                <a16:creationId xmlns:a16="http://schemas.microsoft.com/office/drawing/2014/main" id="{749E26F5-E834-4868-B9E7-C392706AC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BAABE6B-8163-4DCA-B718-F0F0D8711B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746E3-2FF0-4F11-8CF4-85B370E61077}" type="slidenum">
              <a:rPr lang="en-US" smtClean="0"/>
              <a:t>‹#›</a:t>
            </a:fld>
            <a:endParaRPr lang="en-US"/>
          </a:p>
        </p:txBody>
      </p:sp>
    </p:spTree>
    <p:extLst>
      <p:ext uri="{BB962C8B-B14F-4D97-AF65-F5344CB8AC3E}">
        <p14:creationId xmlns:p14="http://schemas.microsoft.com/office/powerpoint/2010/main" val="50100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75FA-FF50-4ED4-9A1E-CCD4E4805235}"/>
              </a:ext>
            </a:extLst>
          </p:cNvPr>
          <p:cNvSpPr>
            <a:spLocks noGrp="1"/>
          </p:cNvSpPr>
          <p:nvPr>
            <p:ph type="ctrTitle"/>
          </p:nvPr>
        </p:nvSpPr>
        <p:spPr>
          <a:xfrm>
            <a:off x="1257669" y="1122363"/>
            <a:ext cx="9679619" cy="2340760"/>
          </a:xfrm>
        </p:spPr>
        <p:txBody>
          <a:bodyPr/>
          <a:lstStyle/>
          <a:p>
            <a:r>
              <a:rPr lang="en-US" altLang="zh-CN" dirty="0"/>
              <a:t>DDR Controller Coding</a:t>
            </a:r>
            <a:endParaRPr lang="zh-CN" altLang="en-US" dirty="0"/>
          </a:p>
        </p:txBody>
      </p:sp>
      <p:sp>
        <p:nvSpPr>
          <p:cNvPr id="4" name="TextBox 3">
            <a:extLst>
              <a:ext uri="{FF2B5EF4-FFF2-40B4-BE49-F238E27FC236}">
                <a16:creationId xmlns:a16="http://schemas.microsoft.com/office/drawing/2014/main" id="{E92DC23D-BE22-4EF3-8DC9-C04EC04F2DAC}"/>
              </a:ext>
            </a:extLst>
          </p:cNvPr>
          <p:cNvSpPr txBox="1"/>
          <p:nvPr/>
        </p:nvSpPr>
        <p:spPr>
          <a:xfrm>
            <a:off x="5275903" y="4749553"/>
            <a:ext cx="1640193" cy="369332"/>
          </a:xfrm>
          <a:prstGeom prst="rect">
            <a:avLst/>
          </a:prstGeom>
          <a:noFill/>
        </p:spPr>
        <p:txBody>
          <a:bodyPr wrap="none" rtlCol="0">
            <a:spAutoFit/>
          </a:bodyPr>
          <a:lstStyle/>
          <a:p>
            <a:r>
              <a:rPr lang="en-US" altLang="zh-CN" dirty="0"/>
              <a:t>Diandian Chen</a:t>
            </a:r>
            <a:endParaRPr lang="zh-CN" altLang="en-US" dirty="0"/>
          </a:p>
        </p:txBody>
      </p:sp>
    </p:spTree>
    <p:extLst>
      <p:ext uri="{BB962C8B-B14F-4D97-AF65-F5344CB8AC3E}">
        <p14:creationId xmlns:p14="http://schemas.microsoft.com/office/powerpoint/2010/main" val="1172795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DDR Controller Coding Guide</a:t>
            </a:r>
          </a:p>
        </p:txBody>
      </p:sp>
      <p:sp>
        <p:nvSpPr>
          <p:cNvPr id="5" name="TextBox 4">
            <a:extLst>
              <a:ext uri="{FF2B5EF4-FFF2-40B4-BE49-F238E27FC236}">
                <a16:creationId xmlns:a16="http://schemas.microsoft.com/office/drawing/2014/main" id="{0011D4E5-D1F0-432D-B178-202BEEAC2AC1}"/>
              </a:ext>
            </a:extLst>
          </p:cNvPr>
          <p:cNvSpPr txBox="1"/>
          <p:nvPr/>
        </p:nvSpPr>
        <p:spPr>
          <a:xfrm>
            <a:off x="1727663" y="2618594"/>
            <a:ext cx="8144723" cy="2031325"/>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dirty="0">
                <a:solidFill>
                  <a:schemeClr val="bg2">
                    <a:lumMod val="10000"/>
                  </a:schemeClr>
                </a:solidFill>
                <a:latin typeface="Arial"/>
                <a:cs typeface="Arial"/>
              </a:rPr>
              <a:t>Different commands offered to and data read out from DDR are aligned to the output </a:t>
            </a:r>
            <a:r>
              <a:rPr lang="en-US" dirty="0" err="1">
                <a:solidFill>
                  <a:schemeClr val="bg2">
                    <a:lumMod val="10000"/>
                  </a:schemeClr>
                </a:solidFill>
                <a:latin typeface="Arial"/>
                <a:cs typeface="Arial"/>
              </a:rPr>
              <a:t>clk</a:t>
            </a:r>
            <a:r>
              <a:rPr lang="en-US" dirty="0">
                <a:solidFill>
                  <a:schemeClr val="bg2">
                    <a:lumMod val="10000"/>
                  </a:schemeClr>
                </a:solidFill>
                <a:latin typeface="Arial"/>
                <a:cs typeface="Arial"/>
              </a:rPr>
              <a:t> signal from DDR “</a:t>
            </a:r>
            <a:r>
              <a:rPr lang="en-US" dirty="0" err="1">
                <a:solidFill>
                  <a:schemeClr val="bg2">
                    <a:lumMod val="10000"/>
                  </a:schemeClr>
                </a:solidFill>
                <a:latin typeface="Arial"/>
                <a:cs typeface="Arial"/>
              </a:rPr>
              <a:t>ui_clk</a:t>
            </a:r>
            <a:r>
              <a:rPr lang="en-US" dirty="0">
                <a:solidFill>
                  <a:schemeClr val="bg2">
                    <a:lumMod val="10000"/>
                  </a:schemeClr>
                </a:solidFill>
                <a:latin typeface="Arial"/>
                <a:cs typeface="Arial"/>
              </a:rPr>
              <a:t>”,</a:t>
            </a:r>
            <a:r>
              <a:rPr lang="zh-CN" altLang="en-US" dirty="0">
                <a:solidFill>
                  <a:schemeClr val="bg2">
                    <a:lumMod val="10000"/>
                  </a:schemeClr>
                </a:solidFill>
                <a:latin typeface="Arial"/>
                <a:cs typeface="Arial"/>
              </a:rPr>
              <a:t> </a:t>
            </a:r>
            <a:r>
              <a:rPr lang="en-US" altLang="zh-CN" dirty="0">
                <a:solidFill>
                  <a:schemeClr val="bg2">
                    <a:lumMod val="10000"/>
                  </a:schemeClr>
                </a:solidFill>
                <a:latin typeface="Arial"/>
                <a:cs typeface="Arial"/>
              </a:rPr>
              <a:t>whose frequency can be configured by given options when customizing the IP. In our design, this </a:t>
            </a:r>
            <a:r>
              <a:rPr lang="en-US" altLang="zh-CN" dirty="0" err="1">
                <a:solidFill>
                  <a:schemeClr val="bg2">
                    <a:lumMod val="10000"/>
                  </a:schemeClr>
                </a:solidFill>
                <a:latin typeface="Arial"/>
                <a:cs typeface="Arial"/>
              </a:rPr>
              <a:t>clk</a:t>
            </a:r>
            <a:r>
              <a:rPr lang="en-US" altLang="zh-CN" dirty="0">
                <a:solidFill>
                  <a:schemeClr val="bg2">
                    <a:lumMod val="10000"/>
                  </a:schemeClr>
                </a:solidFill>
                <a:latin typeface="Arial"/>
                <a:cs typeface="Arial"/>
              </a:rPr>
              <a:t> is </a:t>
            </a:r>
            <a:r>
              <a:rPr lang="en-US" altLang="zh-CN" b="1" dirty="0">
                <a:solidFill>
                  <a:schemeClr val="bg2">
                    <a:lumMod val="10000"/>
                  </a:schemeClr>
                </a:solidFill>
                <a:latin typeface="Arial"/>
                <a:cs typeface="Arial"/>
              </a:rPr>
              <a:t>75MHz</a:t>
            </a:r>
            <a:r>
              <a:rPr lang="en-US" altLang="zh-CN" dirty="0">
                <a:solidFill>
                  <a:schemeClr val="bg2">
                    <a:lumMod val="10000"/>
                  </a:schemeClr>
                </a:solidFill>
                <a:latin typeface="Arial"/>
                <a:cs typeface="Arial"/>
              </a:rPr>
              <a:t>.</a:t>
            </a:r>
            <a:r>
              <a:rPr lang="en-US" dirty="0">
                <a:solidFill>
                  <a:schemeClr val="bg2">
                    <a:lumMod val="10000"/>
                  </a:schemeClr>
                </a:solidFill>
                <a:latin typeface="Arial"/>
                <a:cs typeface="Arial"/>
              </a:rPr>
              <a:t> </a:t>
            </a:r>
          </a:p>
          <a:p>
            <a:pPr marL="285750" indent="-285750" algn="just">
              <a:spcBef>
                <a:spcPct val="0"/>
              </a:spcBef>
              <a:buFont typeface="Arial" panose="020B0604020202020204" pitchFamily="34" charset="0"/>
              <a:buChar char="•"/>
              <a:defRPr/>
            </a:pPr>
            <a:endParaRPr lang="en-US" dirty="0">
              <a:solidFill>
                <a:schemeClr val="bg2">
                  <a:lumMod val="10000"/>
                </a:schemeClr>
              </a:solidFill>
              <a:latin typeface="Arial"/>
              <a:cs typeface="Arial"/>
            </a:endParaRPr>
          </a:p>
          <a:p>
            <a:pPr marL="285750" indent="-285750" algn="just">
              <a:spcBef>
                <a:spcPct val="0"/>
              </a:spcBef>
              <a:buFont typeface="Arial" panose="020B0604020202020204" pitchFamily="34" charset="0"/>
              <a:buChar char="•"/>
              <a:defRPr/>
            </a:pPr>
            <a:r>
              <a:rPr lang="en-US" dirty="0">
                <a:solidFill>
                  <a:schemeClr val="bg2">
                    <a:lumMod val="10000"/>
                  </a:schemeClr>
                </a:solidFill>
                <a:latin typeface="Arial"/>
                <a:cs typeface="Arial"/>
              </a:rPr>
              <a:t>For valid read and write commands, enable signal </a:t>
            </a:r>
            <a:r>
              <a:rPr lang="en-US" b="1" dirty="0">
                <a:solidFill>
                  <a:schemeClr val="bg2">
                    <a:lumMod val="10000"/>
                  </a:schemeClr>
                </a:solidFill>
                <a:latin typeface="Arial"/>
                <a:cs typeface="Arial"/>
              </a:rPr>
              <a:t>“</a:t>
            </a:r>
            <a:r>
              <a:rPr lang="en-US" b="1" dirty="0" err="1">
                <a:solidFill>
                  <a:schemeClr val="bg2">
                    <a:lumMod val="10000"/>
                  </a:schemeClr>
                </a:solidFill>
                <a:latin typeface="Arial"/>
                <a:cs typeface="Arial"/>
              </a:rPr>
              <a:t>app_en</a:t>
            </a:r>
            <a:r>
              <a:rPr lang="en-US" b="1" dirty="0">
                <a:solidFill>
                  <a:schemeClr val="bg2">
                    <a:lumMod val="10000"/>
                  </a:schemeClr>
                </a:solidFill>
                <a:latin typeface="Arial"/>
                <a:cs typeface="Arial"/>
              </a:rPr>
              <a:t>” should be asserted</a:t>
            </a:r>
            <a:r>
              <a:rPr lang="en-US" dirty="0">
                <a:solidFill>
                  <a:schemeClr val="bg2">
                    <a:lumMod val="10000"/>
                  </a:schemeClr>
                </a:solidFill>
                <a:latin typeface="Arial"/>
                <a:cs typeface="Arial"/>
              </a:rPr>
              <a:t>, and the command type signal </a:t>
            </a:r>
            <a:r>
              <a:rPr lang="en-US" b="1" dirty="0">
                <a:solidFill>
                  <a:schemeClr val="bg2">
                    <a:lumMod val="10000"/>
                  </a:schemeClr>
                </a:solidFill>
                <a:latin typeface="Arial"/>
                <a:cs typeface="Arial"/>
              </a:rPr>
              <a:t>“</a:t>
            </a:r>
            <a:r>
              <a:rPr lang="en-US" b="1" dirty="0" err="1">
                <a:solidFill>
                  <a:schemeClr val="bg2">
                    <a:lumMod val="10000"/>
                  </a:schemeClr>
                </a:solidFill>
                <a:latin typeface="Arial"/>
                <a:cs typeface="Arial"/>
              </a:rPr>
              <a:t>app_cmd</a:t>
            </a:r>
            <a:r>
              <a:rPr lang="en-US" b="1" dirty="0">
                <a:solidFill>
                  <a:schemeClr val="bg2">
                    <a:lumMod val="10000"/>
                  </a:schemeClr>
                </a:solidFill>
                <a:latin typeface="Arial"/>
                <a:cs typeface="Arial"/>
              </a:rPr>
              <a:t>” should be put </a:t>
            </a:r>
            <a:r>
              <a:rPr lang="en-US" dirty="0">
                <a:solidFill>
                  <a:schemeClr val="bg2">
                    <a:lumMod val="10000"/>
                  </a:schemeClr>
                </a:solidFill>
                <a:latin typeface="Arial"/>
                <a:cs typeface="Arial"/>
              </a:rPr>
              <a:t>accordingly (e.g. “0” for write and “1” for read).</a:t>
            </a:r>
          </a:p>
        </p:txBody>
      </p:sp>
    </p:spTree>
    <p:extLst>
      <p:ext uri="{BB962C8B-B14F-4D97-AF65-F5344CB8AC3E}">
        <p14:creationId xmlns:p14="http://schemas.microsoft.com/office/powerpoint/2010/main" val="219248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DDR Controller Coding Guide</a:t>
            </a:r>
          </a:p>
        </p:txBody>
      </p:sp>
      <p:sp>
        <p:nvSpPr>
          <p:cNvPr id="4" name="TextBox 4">
            <a:extLst>
              <a:ext uri="{FF2B5EF4-FFF2-40B4-BE49-F238E27FC236}">
                <a16:creationId xmlns:a16="http://schemas.microsoft.com/office/drawing/2014/main" id="{1786B4FB-D75A-4964-97D6-FA7ABAA360AA}"/>
              </a:ext>
            </a:extLst>
          </p:cNvPr>
          <p:cNvSpPr txBox="1"/>
          <p:nvPr/>
        </p:nvSpPr>
        <p:spPr>
          <a:xfrm>
            <a:off x="1202394" y="1612787"/>
            <a:ext cx="9575021" cy="2031325"/>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dirty="0">
                <a:solidFill>
                  <a:schemeClr val="bg2">
                    <a:lumMod val="10000"/>
                  </a:schemeClr>
                </a:solidFill>
                <a:latin typeface="Arial"/>
                <a:cs typeface="Arial"/>
              </a:rPr>
              <a:t>During a write command, </a:t>
            </a:r>
            <a:r>
              <a:rPr lang="en-US" b="1" dirty="0">
                <a:solidFill>
                  <a:schemeClr val="bg2">
                    <a:lumMod val="10000"/>
                  </a:schemeClr>
                </a:solidFill>
                <a:latin typeface="Arial"/>
                <a:cs typeface="Arial"/>
              </a:rPr>
              <a:t>write address</a:t>
            </a:r>
            <a:r>
              <a:rPr lang="en-US" dirty="0">
                <a:solidFill>
                  <a:schemeClr val="bg2">
                    <a:lumMod val="10000"/>
                  </a:schemeClr>
                </a:solidFill>
                <a:latin typeface="Arial"/>
                <a:cs typeface="Arial"/>
              </a:rPr>
              <a:t> and </a:t>
            </a:r>
            <a:r>
              <a:rPr lang="en-US" b="1" dirty="0">
                <a:solidFill>
                  <a:schemeClr val="bg2">
                    <a:lumMod val="10000"/>
                  </a:schemeClr>
                </a:solidFill>
                <a:latin typeface="Arial"/>
                <a:cs typeface="Arial"/>
              </a:rPr>
              <a:t>write data </a:t>
            </a:r>
            <a:r>
              <a:rPr lang="en-US" dirty="0">
                <a:solidFill>
                  <a:schemeClr val="bg2">
                    <a:lumMod val="10000"/>
                  </a:schemeClr>
                </a:solidFill>
                <a:latin typeface="Arial"/>
                <a:cs typeface="Arial"/>
              </a:rPr>
              <a:t>are </a:t>
            </a:r>
            <a:r>
              <a:rPr lang="en-US" b="1" dirty="0">
                <a:solidFill>
                  <a:schemeClr val="bg2">
                    <a:lumMod val="10000"/>
                  </a:schemeClr>
                </a:solidFill>
                <a:latin typeface="Arial"/>
                <a:cs typeface="Arial"/>
              </a:rPr>
              <a:t>offered separately</a:t>
            </a:r>
            <a:r>
              <a:rPr lang="en-US" dirty="0">
                <a:solidFill>
                  <a:schemeClr val="bg2">
                    <a:lumMod val="10000"/>
                  </a:schemeClr>
                </a:solidFill>
                <a:latin typeface="Arial"/>
                <a:cs typeface="Arial"/>
              </a:rPr>
              <a:t> (but “</a:t>
            </a:r>
            <a:r>
              <a:rPr lang="en-US" dirty="0" err="1">
                <a:solidFill>
                  <a:schemeClr val="bg2">
                    <a:lumMod val="10000"/>
                  </a:schemeClr>
                </a:solidFill>
                <a:latin typeface="Arial"/>
                <a:cs typeface="Arial"/>
              </a:rPr>
              <a:t>app_en</a:t>
            </a:r>
            <a:r>
              <a:rPr lang="en-US" dirty="0">
                <a:solidFill>
                  <a:schemeClr val="bg2">
                    <a:lumMod val="10000"/>
                  </a:schemeClr>
                </a:solidFill>
                <a:latin typeface="Arial"/>
                <a:cs typeface="Arial"/>
              </a:rPr>
              <a:t>” should always be asserted)</a:t>
            </a:r>
          </a:p>
          <a:p>
            <a:pPr marL="285750" indent="-285750" algn="just">
              <a:spcBef>
                <a:spcPct val="0"/>
              </a:spcBef>
              <a:buFont typeface="Arial" panose="020B0604020202020204" pitchFamily="34" charset="0"/>
              <a:buChar char="•"/>
              <a:defRPr/>
            </a:pPr>
            <a:r>
              <a:rPr lang="en-US" dirty="0">
                <a:solidFill>
                  <a:schemeClr val="bg2">
                    <a:lumMod val="10000"/>
                  </a:schemeClr>
                </a:solidFill>
                <a:latin typeface="Arial"/>
                <a:cs typeface="Arial"/>
              </a:rPr>
              <a:t>First the </a:t>
            </a:r>
            <a:r>
              <a:rPr lang="en-US" b="1" dirty="0">
                <a:solidFill>
                  <a:schemeClr val="bg2">
                    <a:lumMod val="10000"/>
                  </a:schemeClr>
                </a:solidFill>
                <a:latin typeface="Arial"/>
                <a:cs typeface="Arial"/>
              </a:rPr>
              <a:t>“</a:t>
            </a:r>
            <a:r>
              <a:rPr lang="en-US" b="1" dirty="0" err="1">
                <a:solidFill>
                  <a:schemeClr val="bg2">
                    <a:lumMod val="10000"/>
                  </a:schemeClr>
                </a:solidFill>
                <a:latin typeface="Arial"/>
                <a:cs typeface="Arial"/>
              </a:rPr>
              <a:t>cmd</a:t>
            </a:r>
            <a:r>
              <a:rPr lang="en-US" b="1" dirty="0">
                <a:solidFill>
                  <a:schemeClr val="bg2">
                    <a:lumMod val="10000"/>
                  </a:schemeClr>
                </a:solidFill>
                <a:latin typeface="Arial"/>
                <a:cs typeface="Arial"/>
              </a:rPr>
              <a:t>” signal should be “0” </a:t>
            </a:r>
            <a:r>
              <a:rPr lang="en-US" dirty="0">
                <a:solidFill>
                  <a:schemeClr val="bg2">
                    <a:lumMod val="10000"/>
                  </a:schemeClr>
                </a:solidFill>
                <a:latin typeface="Arial"/>
                <a:cs typeface="Arial"/>
              </a:rPr>
              <a:t>indicating this is a “write”. You can offer an “</a:t>
            </a:r>
            <a:r>
              <a:rPr lang="en-US" dirty="0" err="1">
                <a:solidFill>
                  <a:schemeClr val="bg2">
                    <a:lumMod val="10000"/>
                  </a:schemeClr>
                </a:solidFill>
                <a:latin typeface="Arial"/>
                <a:cs typeface="Arial"/>
              </a:rPr>
              <a:t>app_wdf_end</a:t>
            </a:r>
            <a:r>
              <a:rPr lang="en-US" dirty="0">
                <a:solidFill>
                  <a:schemeClr val="bg2">
                    <a:lumMod val="10000"/>
                  </a:schemeClr>
                </a:solidFill>
                <a:latin typeface="Arial"/>
                <a:cs typeface="Arial"/>
              </a:rPr>
              <a:t>” signal indicating the end of currently written data, in our design and official example design it’s always “1” during an activated write command</a:t>
            </a:r>
          </a:p>
          <a:p>
            <a:pPr marL="285750" indent="-285750" algn="just">
              <a:spcBef>
                <a:spcPct val="0"/>
              </a:spcBef>
              <a:buFont typeface="Arial" panose="020B0604020202020204" pitchFamily="34" charset="0"/>
              <a:buChar char="•"/>
              <a:defRPr/>
            </a:pPr>
            <a:r>
              <a:rPr lang="en-US" dirty="0">
                <a:solidFill>
                  <a:schemeClr val="bg2">
                    <a:lumMod val="10000"/>
                  </a:schemeClr>
                </a:solidFill>
                <a:latin typeface="Arial"/>
                <a:cs typeface="Arial"/>
              </a:rPr>
              <a:t>For </a:t>
            </a:r>
            <a:r>
              <a:rPr lang="en-US" b="1" u="sng" dirty="0">
                <a:solidFill>
                  <a:schemeClr val="bg2">
                    <a:lumMod val="10000"/>
                  </a:schemeClr>
                </a:solidFill>
                <a:latin typeface="Arial"/>
                <a:cs typeface="Arial"/>
              </a:rPr>
              <a:t>address</a:t>
            </a:r>
            <a:r>
              <a:rPr lang="en-US" dirty="0">
                <a:solidFill>
                  <a:schemeClr val="bg2">
                    <a:lumMod val="10000"/>
                  </a:schemeClr>
                </a:solidFill>
                <a:latin typeface="Arial"/>
                <a:cs typeface="Arial"/>
              </a:rPr>
              <a:t>, consecutive addresses can be put on input lines </a:t>
            </a:r>
            <a:r>
              <a:rPr lang="en-US" b="1" dirty="0">
                <a:solidFill>
                  <a:schemeClr val="bg2">
                    <a:lumMod val="10000"/>
                  </a:schemeClr>
                </a:solidFill>
                <a:latin typeface="Arial"/>
                <a:cs typeface="Arial"/>
              </a:rPr>
              <a:t>as long as “</a:t>
            </a:r>
            <a:r>
              <a:rPr lang="en-US" b="1" dirty="0" err="1">
                <a:solidFill>
                  <a:schemeClr val="bg2">
                    <a:lumMod val="10000"/>
                  </a:schemeClr>
                </a:solidFill>
                <a:latin typeface="Arial"/>
                <a:cs typeface="Arial"/>
              </a:rPr>
              <a:t>app_rdy</a:t>
            </a:r>
            <a:r>
              <a:rPr lang="en-US" b="1" dirty="0">
                <a:solidFill>
                  <a:schemeClr val="bg2">
                    <a:lumMod val="10000"/>
                  </a:schemeClr>
                </a:solidFill>
                <a:latin typeface="Arial"/>
                <a:cs typeface="Arial"/>
              </a:rPr>
              <a:t>” is 1</a:t>
            </a:r>
            <a:r>
              <a:rPr lang="en-US" dirty="0">
                <a:solidFill>
                  <a:schemeClr val="bg2">
                    <a:lumMod val="10000"/>
                  </a:schemeClr>
                </a:solidFill>
                <a:latin typeface="Arial"/>
                <a:cs typeface="Arial"/>
              </a:rPr>
              <a:t>, otherwise </a:t>
            </a:r>
            <a:r>
              <a:rPr lang="en-US" b="1" dirty="0">
                <a:solidFill>
                  <a:schemeClr val="bg2">
                    <a:lumMod val="10000"/>
                  </a:schemeClr>
                </a:solidFill>
                <a:latin typeface="Arial"/>
                <a:cs typeface="Arial"/>
              </a:rPr>
              <a:t>the address line should be held until it becomes 1</a:t>
            </a:r>
          </a:p>
        </p:txBody>
      </p:sp>
      <p:grpSp>
        <p:nvGrpSpPr>
          <p:cNvPr id="6" name="组合 5">
            <a:extLst>
              <a:ext uri="{FF2B5EF4-FFF2-40B4-BE49-F238E27FC236}">
                <a16:creationId xmlns:a16="http://schemas.microsoft.com/office/drawing/2014/main" id="{8A86383C-1131-43A4-B629-FE74AD1D2BD8}"/>
              </a:ext>
            </a:extLst>
          </p:cNvPr>
          <p:cNvGrpSpPr/>
          <p:nvPr/>
        </p:nvGrpSpPr>
        <p:grpSpPr>
          <a:xfrm>
            <a:off x="2394458" y="4008720"/>
            <a:ext cx="7394459" cy="2290479"/>
            <a:chOff x="1951997" y="3748633"/>
            <a:chExt cx="5242915" cy="1624025"/>
          </a:xfrm>
        </p:grpSpPr>
        <p:pic>
          <p:nvPicPr>
            <p:cNvPr id="7" name="图片 6">
              <a:extLst>
                <a:ext uri="{FF2B5EF4-FFF2-40B4-BE49-F238E27FC236}">
                  <a16:creationId xmlns:a16="http://schemas.microsoft.com/office/drawing/2014/main" id="{D38CFF19-6250-4C51-B073-957BF958FB40}"/>
                </a:ext>
              </a:extLst>
            </p:cNvPr>
            <p:cNvPicPr>
              <a:picLocks noChangeAspect="1"/>
            </p:cNvPicPr>
            <p:nvPr/>
          </p:nvPicPr>
          <p:blipFill>
            <a:blip r:embed="rId2"/>
            <a:stretch>
              <a:fillRect/>
            </a:stretch>
          </p:blipFill>
          <p:spPr>
            <a:xfrm>
              <a:off x="1951997" y="3748633"/>
              <a:ext cx="5242915" cy="1624025"/>
            </a:xfrm>
            <a:prstGeom prst="rect">
              <a:avLst/>
            </a:prstGeom>
          </p:spPr>
        </p:pic>
        <p:sp>
          <p:nvSpPr>
            <p:cNvPr id="8" name="文本框 7">
              <a:extLst>
                <a:ext uri="{FF2B5EF4-FFF2-40B4-BE49-F238E27FC236}">
                  <a16:creationId xmlns:a16="http://schemas.microsoft.com/office/drawing/2014/main" id="{26BBE2D2-F194-4AA1-8C86-4F07944D98C7}"/>
                </a:ext>
              </a:extLst>
            </p:cNvPr>
            <p:cNvSpPr txBox="1"/>
            <p:nvPr/>
          </p:nvSpPr>
          <p:spPr>
            <a:xfrm>
              <a:off x="4763729" y="4061501"/>
              <a:ext cx="1017639" cy="169277"/>
            </a:xfrm>
            <a:prstGeom prst="rect">
              <a:avLst/>
            </a:prstGeom>
            <a:noFill/>
            <a:ln w="12700">
              <a:solidFill>
                <a:srgbClr val="FF0000"/>
              </a:solidFill>
            </a:ln>
          </p:spPr>
          <p:txBody>
            <a:bodyPr wrap="square" rtlCol="0">
              <a:spAutoFit/>
            </a:bodyPr>
            <a:lstStyle/>
            <a:p>
              <a:endParaRPr lang="en-US" sz="500" dirty="0"/>
            </a:p>
          </p:txBody>
        </p:sp>
      </p:grpSp>
    </p:spTree>
    <p:extLst>
      <p:ext uri="{BB962C8B-B14F-4D97-AF65-F5344CB8AC3E}">
        <p14:creationId xmlns:p14="http://schemas.microsoft.com/office/powerpoint/2010/main" val="296303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DDR Controller Coding Guide</a:t>
            </a:r>
          </a:p>
        </p:txBody>
      </p:sp>
      <p:sp>
        <p:nvSpPr>
          <p:cNvPr id="4" name="TextBox 4">
            <a:extLst>
              <a:ext uri="{FF2B5EF4-FFF2-40B4-BE49-F238E27FC236}">
                <a16:creationId xmlns:a16="http://schemas.microsoft.com/office/drawing/2014/main" id="{1786B4FB-D75A-4964-97D6-FA7ABAA360AA}"/>
              </a:ext>
            </a:extLst>
          </p:cNvPr>
          <p:cNvSpPr txBox="1"/>
          <p:nvPr/>
        </p:nvSpPr>
        <p:spPr>
          <a:xfrm>
            <a:off x="1155502" y="1838231"/>
            <a:ext cx="9557437" cy="1200329"/>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dirty="0">
                <a:solidFill>
                  <a:schemeClr val="bg2">
                    <a:lumMod val="10000"/>
                  </a:schemeClr>
                </a:solidFill>
                <a:latin typeface="Arial"/>
                <a:cs typeface="Arial"/>
              </a:rPr>
              <a:t>For </a:t>
            </a:r>
            <a:r>
              <a:rPr lang="en-US" b="1" u="sng" dirty="0">
                <a:solidFill>
                  <a:schemeClr val="bg2">
                    <a:lumMod val="10000"/>
                  </a:schemeClr>
                </a:solidFill>
                <a:latin typeface="Arial"/>
                <a:cs typeface="Arial"/>
              </a:rPr>
              <a:t>data</a:t>
            </a:r>
            <a:r>
              <a:rPr lang="en-US" dirty="0">
                <a:solidFill>
                  <a:schemeClr val="bg2">
                    <a:lumMod val="10000"/>
                  </a:schemeClr>
                </a:solidFill>
                <a:latin typeface="Arial"/>
                <a:cs typeface="Arial"/>
              </a:rPr>
              <a:t>, consecutive data can be put on input lines </a:t>
            </a:r>
            <a:r>
              <a:rPr lang="en-US" b="1" dirty="0">
                <a:solidFill>
                  <a:schemeClr val="bg2">
                    <a:lumMod val="10000"/>
                  </a:schemeClr>
                </a:solidFill>
                <a:latin typeface="Arial"/>
                <a:cs typeface="Arial"/>
              </a:rPr>
              <a:t>as long as “</a:t>
            </a:r>
            <a:r>
              <a:rPr lang="en-US" b="1" dirty="0" err="1">
                <a:solidFill>
                  <a:schemeClr val="bg2">
                    <a:lumMod val="10000"/>
                  </a:schemeClr>
                </a:solidFill>
                <a:latin typeface="Arial"/>
                <a:cs typeface="Arial"/>
              </a:rPr>
              <a:t>app_wdf_rdy</a:t>
            </a:r>
            <a:r>
              <a:rPr lang="en-US" b="1" dirty="0">
                <a:solidFill>
                  <a:schemeClr val="bg2">
                    <a:lumMod val="10000"/>
                  </a:schemeClr>
                </a:solidFill>
                <a:latin typeface="Arial"/>
                <a:cs typeface="Arial"/>
              </a:rPr>
              <a:t>” is 1</a:t>
            </a:r>
            <a:r>
              <a:rPr lang="en-US" dirty="0">
                <a:solidFill>
                  <a:schemeClr val="bg2">
                    <a:lumMod val="10000"/>
                  </a:schemeClr>
                </a:solidFill>
                <a:latin typeface="Arial"/>
                <a:cs typeface="Arial"/>
              </a:rPr>
              <a:t>, otherwise </a:t>
            </a:r>
            <a:r>
              <a:rPr lang="en-US" b="1" dirty="0">
                <a:solidFill>
                  <a:schemeClr val="bg2">
                    <a:lumMod val="10000"/>
                  </a:schemeClr>
                </a:solidFill>
                <a:latin typeface="Arial"/>
                <a:cs typeface="Arial"/>
              </a:rPr>
              <a:t>the data line should be held until it becomes 1</a:t>
            </a:r>
            <a:r>
              <a:rPr lang="en-US" dirty="0">
                <a:solidFill>
                  <a:schemeClr val="bg2">
                    <a:lumMod val="10000"/>
                  </a:schemeClr>
                </a:solidFill>
                <a:latin typeface="Arial"/>
                <a:cs typeface="Arial"/>
              </a:rPr>
              <a:t>. Here write data are fed into a FIFO inside DDR IP, and write enable signal for this FIFO </a:t>
            </a:r>
            <a:r>
              <a:rPr lang="en-US" b="1" dirty="0">
                <a:solidFill>
                  <a:schemeClr val="bg2">
                    <a:lumMod val="10000"/>
                  </a:schemeClr>
                </a:solidFill>
                <a:latin typeface="Arial"/>
                <a:cs typeface="Arial"/>
              </a:rPr>
              <a:t>“</a:t>
            </a:r>
            <a:r>
              <a:rPr lang="en-US" b="1" dirty="0" err="1">
                <a:solidFill>
                  <a:schemeClr val="bg2">
                    <a:lumMod val="10000"/>
                  </a:schemeClr>
                </a:solidFill>
                <a:latin typeface="Arial"/>
                <a:cs typeface="Arial"/>
              </a:rPr>
              <a:t>app_wdf_wren</a:t>
            </a:r>
            <a:r>
              <a:rPr lang="en-US" b="1" dirty="0">
                <a:solidFill>
                  <a:schemeClr val="bg2">
                    <a:lumMod val="10000"/>
                  </a:schemeClr>
                </a:solidFill>
                <a:latin typeface="Arial"/>
                <a:cs typeface="Arial"/>
              </a:rPr>
              <a:t>” should be kept high when writing valid data</a:t>
            </a:r>
            <a:r>
              <a:rPr lang="en-US" dirty="0">
                <a:solidFill>
                  <a:schemeClr val="bg2">
                    <a:lumMod val="10000"/>
                  </a:schemeClr>
                </a:solidFill>
                <a:latin typeface="Arial"/>
                <a:cs typeface="Arial"/>
              </a:rPr>
              <a:t>. Here data are 128-bit.</a:t>
            </a:r>
          </a:p>
        </p:txBody>
      </p:sp>
      <p:grpSp>
        <p:nvGrpSpPr>
          <p:cNvPr id="9" name="组合 8">
            <a:extLst>
              <a:ext uri="{FF2B5EF4-FFF2-40B4-BE49-F238E27FC236}">
                <a16:creationId xmlns:a16="http://schemas.microsoft.com/office/drawing/2014/main" id="{1842D493-620E-451F-A878-43F350459624}"/>
              </a:ext>
            </a:extLst>
          </p:cNvPr>
          <p:cNvGrpSpPr/>
          <p:nvPr/>
        </p:nvGrpSpPr>
        <p:grpSpPr>
          <a:xfrm>
            <a:off x="1346085" y="3464879"/>
            <a:ext cx="9287999" cy="2279429"/>
            <a:chOff x="921774" y="3670950"/>
            <a:chExt cx="7311519" cy="1572101"/>
          </a:xfrm>
        </p:grpSpPr>
        <p:pic>
          <p:nvPicPr>
            <p:cNvPr id="10" name="图片 9">
              <a:extLst>
                <a:ext uri="{FF2B5EF4-FFF2-40B4-BE49-F238E27FC236}">
                  <a16:creationId xmlns:a16="http://schemas.microsoft.com/office/drawing/2014/main" id="{DB0A4637-E2B0-40FE-8E23-B8A500E31C2D}"/>
                </a:ext>
              </a:extLst>
            </p:cNvPr>
            <p:cNvPicPr>
              <a:picLocks noChangeAspect="1"/>
            </p:cNvPicPr>
            <p:nvPr/>
          </p:nvPicPr>
          <p:blipFill>
            <a:blip r:embed="rId2"/>
            <a:stretch>
              <a:fillRect/>
            </a:stretch>
          </p:blipFill>
          <p:spPr>
            <a:xfrm>
              <a:off x="921774" y="3670950"/>
              <a:ext cx="7311519" cy="1572101"/>
            </a:xfrm>
            <a:prstGeom prst="rect">
              <a:avLst/>
            </a:prstGeom>
          </p:spPr>
        </p:pic>
        <p:sp>
          <p:nvSpPr>
            <p:cNvPr id="11" name="文本框 10">
              <a:extLst>
                <a:ext uri="{FF2B5EF4-FFF2-40B4-BE49-F238E27FC236}">
                  <a16:creationId xmlns:a16="http://schemas.microsoft.com/office/drawing/2014/main" id="{01A7EFE8-BFC5-4149-8A7B-D69559E3C7DE}"/>
                </a:ext>
              </a:extLst>
            </p:cNvPr>
            <p:cNvSpPr txBox="1"/>
            <p:nvPr/>
          </p:nvSpPr>
          <p:spPr>
            <a:xfrm>
              <a:off x="4106983" y="4600565"/>
              <a:ext cx="3060733" cy="169277"/>
            </a:xfrm>
            <a:prstGeom prst="rect">
              <a:avLst/>
            </a:prstGeom>
            <a:noFill/>
            <a:ln w="12700">
              <a:solidFill>
                <a:srgbClr val="FF0000"/>
              </a:solidFill>
            </a:ln>
          </p:spPr>
          <p:txBody>
            <a:bodyPr wrap="square" rtlCol="0">
              <a:spAutoFit/>
            </a:bodyPr>
            <a:lstStyle/>
            <a:p>
              <a:endParaRPr lang="en-US" sz="500" dirty="0"/>
            </a:p>
          </p:txBody>
        </p:sp>
      </p:grpSp>
    </p:spTree>
    <p:extLst>
      <p:ext uri="{BB962C8B-B14F-4D97-AF65-F5344CB8AC3E}">
        <p14:creationId xmlns:p14="http://schemas.microsoft.com/office/powerpoint/2010/main" val="307820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DDR Controller Coding Guide</a:t>
            </a:r>
          </a:p>
        </p:txBody>
      </p:sp>
      <p:sp>
        <p:nvSpPr>
          <p:cNvPr id="4" name="TextBox 4">
            <a:extLst>
              <a:ext uri="{FF2B5EF4-FFF2-40B4-BE49-F238E27FC236}">
                <a16:creationId xmlns:a16="http://schemas.microsoft.com/office/drawing/2014/main" id="{1786B4FB-D75A-4964-97D6-FA7ABAA360AA}"/>
              </a:ext>
            </a:extLst>
          </p:cNvPr>
          <p:cNvSpPr txBox="1"/>
          <p:nvPr/>
        </p:nvSpPr>
        <p:spPr>
          <a:xfrm>
            <a:off x="1155502" y="1847250"/>
            <a:ext cx="9557437" cy="1477328"/>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dirty="0">
                <a:solidFill>
                  <a:schemeClr val="bg2">
                    <a:lumMod val="10000"/>
                  </a:schemeClr>
                </a:solidFill>
                <a:latin typeface="Arial"/>
                <a:cs typeface="Arial"/>
              </a:rPr>
              <a:t>For </a:t>
            </a:r>
            <a:r>
              <a:rPr lang="en-US" b="1" dirty="0">
                <a:solidFill>
                  <a:schemeClr val="bg2">
                    <a:lumMod val="10000"/>
                  </a:schemeClr>
                </a:solidFill>
                <a:latin typeface="Arial"/>
                <a:cs typeface="Arial"/>
              </a:rPr>
              <a:t>read</a:t>
            </a:r>
            <a:r>
              <a:rPr lang="en-US" dirty="0">
                <a:solidFill>
                  <a:schemeClr val="bg2">
                    <a:lumMod val="10000"/>
                  </a:schemeClr>
                </a:solidFill>
                <a:latin typeface="Arial"/>
                <a:cs typeface="Arial"/>
              </a:rPr>
              <a:t>, consecutive addresses can be put on input lines </a:t>
            </a:r>
            <a:r>
              <a:rPr lang="en-US" b="1" dirty="0">
                <a:solidFill>
                  <a:schemeClr val="bg2">
                    <a:lumMod val="10000"/>
                  </a:schemeClr>
                </a:solidFill>
                <a:latin typeface="Arial"/>
                <a:cs typeface="Arial"/>
              </a:rPr>
              <a:t>as long as “</a:t>
            </a:r>
            <a:r>
              <a:rPr lang="en-US" b="1" dirty="0" err="1">
                <a:solidFill>
                  <a:schemeClr val="bg2">
                    <a:lumMod val="10000"/>
                  </a:schemeClr>
                </a:solidFill>
                <a:latin typeface="Arial"/>
                <a:cs typeface="Arial"/>
              </a:rPr>
              <a:t>app_rdy</a:t>
            </a:r>
            <a:r>
              <a:rPr lang="en-US" b="1" dirty="0">
                <a:solidFill>
                  <a:schemeClr val="bg2">
                    <a:lumMod val="10000"/>
                  </a:schemeClr>
                </a:solidFill>
                <a:latin typeface="Arial"/>
                <a:cs typeface="Arial"/>
              </a:rPr>
              <a:t>” is 1</a:t>
            </a:r>
            <a:r>
              <a:rPr lang="en-US" dirty="0">
                <a:solidFill>
                  <a:schemeClr val="bg2">
                    <a:lumMod val="10000"/>
                  </a:schemeClr>
                </a:solidFill>
                <a:latin typeface="Arial"/>
                <a:cs typeface="Arial"/>
              </a:rPr>
              <a:t>, otherwise the </a:t>
            </a:r>
            <a:r>
              <a:rPr lang="en-US" altLang="zh-CN" dirty="0">
                <a:solidFill>
                  <a:schemeClr val="bg2">
                    <a:lumMod val="10000"/>
                  </a:schemeClr>
                </a:solidFill>
                <a:latin typeface="Arial"/>
                <a:cs typeface="Arial"/>
              </a:rPr>
              <a:t>address</a:t>
            </a:r>
            <a:r>
              <a:rPr lang="en-US" dirty="0">
                <a:solidFill>
                  <a:schemeClr val="bg2">
                    <a:lumMod val="10000"/>
                  </a:schemeClr>
                </a:solidFill>
                <a:latin typeface="Arial"/>
                <a:cs typeface="Arial"/>
              </a:rPr>
              <a:t> line should be held until it becomes 1. Here read data are 128-bit</a:t>
            </a:r>
          </a:p>
          <a:p>
            <a:pPr marL="285750" indent="-285750" algn="just">
              <a:spcBef>
                <a:spcPct val="0"/>
              </a:spcBef>
              <a:buFont typeface="Arial" panose="020B0604020202020204" pitchFamily="34" charset="0"/>
              <a:buChar char="•"/>
              <a:defRPr/>
            </a:pPr>
            <a:r>
              <a:rPr lang="en-US" dirty="0">
                <a:solidFill>
                  <a:schemeClr val="bg2">
                    <a:lumMod val="10000"/>
                  </a:schemeClr>
                </a:solidFill>
                <a:latin typeface="Arial"/>
                <a:cs typeface="Arial"/>
              </a:rPr>
              <a:t>The latency between an enabled read command and the first data read out is normally 25 </a:t>
            </a:r>
            <a:r>
              <a:rPr lang="en-US" dirty="0" err="1">
                <a:solidFill>
                  <a:schemeClr val="bg2">
                    <a:lumMod val="10000"/>
                  </a:schemeClr>
                </a:solidFill>
                <a:latin typeface="Arial"/>
                <a:cs typeface="Arial"/>
              </a:rPr>
              <a:t>ui_clk</a:t>
            </a:r>
            <a:r>
              <a:rPr lang="en-US" dirty="0">
                <a:solidFill>
                  <a:schemeClr val="bg2">
                    <a:lumMod val="10000"/>
                  </a:schemeClr>
                </a:solidFill>
                <a:latin typeface="Arial"/>
                <a:cs typeface="Arial"/>
              </a:rPr>
              <a:t>, and there is also an “</a:t>
            </a:r>
            <a:r>
              <a:rPr lang="en-US" dirty="0" err="1">
                <a:solidFill>
                  <a:schemeClr val="bg2">
                    <a:lumMod val="10000"/>
                  </a:schemeClr>
                </a:solidFill>
                <a:latin typeface="Arial"/>
                <a:cs typeface="Arial"/>
              </a:rPr>
              <a:t>app_rd_data_valid</a:t>
            </a:r>
            <a:r>
              <a:rPr lang="en-US" dirty="0">
                <a:solidFill>
                  <a:schemeClr val="bg2">
                    <a:lumMod val="10000"/>
                  </a:schemeClr>
                </a:solidFill>
                <a:latin typeface="Arial"/>
                <a:cs typeface="Arial"/>
              </a:rPr>
              <a:t>” signal indicating the validity of currently read data.</a:t>
            </a:r>
          </a:p>
        </p:txBody>
      </p:sp>
      <p:grpSp>
        <p:nvGrpSpPr>
          <p:cNvPr id="3" name="组合 2">
            <a:extLst>
              <a:ext uri="{FF2B5EF4-FFF2-40B4-BE49-F238E27FC236}">
                <a16:creationId xmlns:a16="http://schemas.microsoft.com/office/drawing/2014/main" id="{53677D8C-F4C7-41B6-B685-28D14AF9E9EF}"/>
              </a:ext>
            </a:extLst>
          </p:cNvPr>
          <p:cNvGrpSpPr/>
          <p:nvPr/>
        </p:nvGrpSpPr>
        <p:grpSpPr>
          <a:xfrm>
            <a:off x="1270998" y="3867057"/>
            <a:ext cx="9326443" cy="1564633"/>
            <a:chOff x="556825" y="3788905"/>
            <a:chExt cx="8023123" cy="1345984"/>
          </a:xfrm>
        </p:grpSpPr>
        <p:pic>
          <p:nvPicPr>
            <p:cNvPr id="8" name="图片 7">
              <a:extLst>
                <a:ext uri="{FF2B5EF4-FFF2-40B4-BE49-F238E27FC236}">
                  <a16:creationId xmlns:a16="http://schemas.microsoft.com/office/drawing/2014/main" id="{348ACD50-0F24-4A41-807D-810D1AFF53FB}"/>
                </a:ext>
              </a:extLst>
            </p:cNvPr>
            <p:cNvPicPr>
              <a:picLocks noChangeAspect="1"/>
            </p:cNvPicPr>
            <p:nvPr/>
          </p:nvPicPr>
          <p:blipFill>
            <a:blip r:embed="rId2"/>
            <a:stretch>
              <a:fillRect/>
            </a:stretch>
          </p:blipFill>
          <p:spPr>
            <a:xfrm>
              <a:off x="556825" y="3788905"/>
              <a:ext cx="8023123" cy="1345984"/>
            </a:xfrm>
            <a:prstGeom prst="rect">
              <a:avLst/>
            </a:prstGeom>
          </p:spPr>
        </p:pic>
        <p:sp>
          <p:nvSpPr>
            <p:cNvPr id="12" name="文本框 11">
              <a:extLst>
                <a:ext uri="{FF2B5EF4-FFF2-40B4-BE49-F238E27FC236}">
                  <a16:creationId xmlns:a16="http://schemas.microsoft.com/office/drawing/2014/main" id="{451922A4-FE11-45B6-9184-D1067D44907D}"/>
                </a:ext>
              </a:extLst>
            </p:cNvPr>
            <p:cNvSpPr txBox="1"/>
            <p:nvPr/>
          </p:nvSpPr>
          <p:spPr>
            <a:xfrm>
              <a:off x="7866793" y="4628813"/>
              <a:ext cx="480794" cy="415135"/>
            </a:xfrm>
            <a:prstGeom prst="rect">
              <a:avLst/>
            </a:prstGeom>
            <a:noFill/>
            <a:ln w="12700">
              <a:solidFill>
                <a:srgbClr val="FF0000"/>
              </a:solidFill>
            </a:ln>
          </p:spPr>
          <p:txBody>
            <a:bodyPr wrap="square" rtlCol="0">
              <a:spAutoFit/>
            </a:bodyPr>
            <a:lstStyle/>
            <a:p>
              <a:endParaRPr lang="en-US" sz="500" dirty="0"/>
            </a:p>
          </p:txBody>
        </p:sp>
      </p:grpSp>
    </p:spTree>
    <p:extLst>
      <p:ext uri="{BB962C8B-B14F-4D97-AF65-F5344CB8AC3E}">
        <p14:creationId xmlns:p14="http://schemas.microsoft.com/office/powerpoint/2010/main" val="43113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DDR Controller Coding Guide Summary</a:t>
            </a:r>
          </a:p>
        </p:txBody>
      </p:sp>
      <p:graphicFrame>
        <p:nvGraphicFramePr>
          <p:cNvPr id="5" name="表格 4">
            <a:extLst>
              <a:ext uri="{FF2B5EF4-FFF2-40B4-BE49-F238E27FC236}">
                <a16:creationId xmlns:a16="http://schemas.microsoft.com/office/drawing/2014/main" id="{7783F5F4-58DA-4228-A309-17CA065F2C35}"/>
              </a:ext>
            </a:extLst>
          </p:cNvPr>
          <p:cNvGraphicFramePr>
            <a:graphicFrameLocks noGrp="1"/>
          </p:cNvGraphicFramePr>
          <p:nvPr>
            <p:extLst>
              <p:ext uri="{D42A27DB-BD31-4B8C-83A1-F6EECF244321}">
                <p14:modId xmlns:p14="http://schemas.microsoft.com/office/powerpoint/2010/main" val="2736952541"/>
              </p:ext>
            </p:extLst>
          </p:nvPr>
        </p:nvGraphicFramePr>
        <p:xfrm>
          <a:off x="1402863" y="1690688"/>
          <a:ext cx="9386274" cy="4565824"/>
        </p:xfrm>
        <a:graphic>
          <a:graphicData uri="http://schemas.openxmlformats.org/drawingml/2006/table">
            <a:tbl>
              <a:tblPr firstRow="1" bandRow="1">
                <a:tableStyleId>{5C22544A-7EE6-4342-B048-85BDC9FD1C3A}</a:tableStyleId>
              </a:tblPr>
              <a:tblGrid>
                <a:gridCol w="3128758">
                  <a:extLst>
                    <a:ext uri="{9D8B030D-6E8A-4147-A177-3AD203B41FA5}">
                      <a16:colId xmlns:a16="http://schemas.microsoft.com/office/drawing/2014/main" val="3765482732"/>
                    </a:ext>
                  </a:extLst>
                </a:gridCol>
                <a:gridCol w="3128758">
                  <a:extLst>
                    <a:ext uri="{9D8B030D-6E8A-4147-A177-3AD203B41FA5}">
                      <a16:colId xmlns:a16="http://schemas.microsoft.com/office/drawing/2014/main" val="518317423"/>
                    </a:ext>
                  </a:extLst>
                </a:gridCol>
                <a:gridCol w="3128758">
                  <a:extLst>
                    <a:ext uri="{9D8B030D-6E8A-4147-A177-3AD203B41FA5}">
                      <a16:colId xmlns:a16="http://schemas.microsoft.com/office/drawing/2014/main" val="3233632549"/>
                    </a:ext>
                  </a:extLst>
                </a:gridCol>
              </a:tblGrid>
              <a:tr h="638536">
                <a:tc>
                  <a:txBody>
                    <a:bodyPr/>
                    <a:lstStyle/>
                    <a:p>
                      <a:pPr algn="ctr"/>
                      <a:r>
                        <a:rPr lang="en-US" dirty="0"/>
                        <a:t>signals</a:t>
                      </a:r>
                    </a:p>
                  </a:txBody>
                  <a:tcPr anchor="ctr"/>
                </a:tc>
                <a:tc>
                  <a:txBody>
                    <a:bodyPr/>
                    <a:lstStyle/>
                    <a:p>
                      <a:pPr algn="ctr"/>
                      <a:r>
                        <a:rPr lang="en-US" dirty="0"/>
                        <a:t>WRITE</a:t>
                      </a:r>
                    </a:p>
                  </a:txBody>
                  <a:tcPr anchor="ctr"/>
                </a:tc>
                <a:tc>
                  <a:txBody>
                    <a:bodyPr/>
                    <a:lstStyle/>
                    <a:p>
                      <a:pPr algn="ctr"/>
                      <a:r>
                        <a:rPr lang="en-US" dirty="0"/>
                        <a:t>READ</a:t>
                      </a:r>
                    </a:p>
                  </a:txBody>
                  <a:tcPr anchor="ctr"/>
                </a:tc>
                <a:extLst>
                  <a:ext uri="{0D108BD9-81ED-4DB2-BD59-A6C34878D82A}">
                    <a16:rowId xmlns:a16="http://schemas.microsoft.com/office/drawing/2014/main" val="278973201"/>
                  </a:ext>
                </a:extLst>
              </a:tr>
              <a:tr h="638536">
                <a:tc>
                  <a:txBody>
                    <a:bodyPr/>
                    <a:lstStyle/>
                    <a:p>
                      <a:pPr algn="ctr"/>
                      <a:r>
                        <a:rPr lang="en-US" dirty="0" err="1">
                          <a:solidFill>
                            <a:schemeClr val="bg2">
                              <a:lumMod val="10000"/>
                            </a:schemeClr>
                          </a:solidFill>
                          <a:latin typeface="Arial"/>
                          <a:cs typeface="Arial"/>
                        </a:rPr>
                        <a:t>app_en</a:t>
                      </a:r>
                      <a:endParaRPr lang="en-US" dirty="0"/>
                    </a:p>
                  </a:txBody>
                  <a:tcPr anchor="ctr"/>
                </a:tc>
                <a:tc>
                  <a:txBody>
                    <a:bodyPr/>
                    <a:lstStyle/>
                    <a:p>
                      <a:pPr algn="ctr"/>
                      <a:r>
                        <a:rPr lang="en-US" dirty="0"/>
                        <a:t>keep high until sending address &amp; data are both finished </a:t>
                      </a:r>
                    </a:p>
                  </a:txBody>
                  <a:tcPr anchor="ctr"/>
                </a:tc>
                <a:tc>
                  <a:txBody>
                    <a:bodyPr/>
                    <a:lstStyle/>
                    <a:p>
                      <a:pPr algn="ctr"/>
                      <a:r>
                        <a:rPr lang="en-US" dirty="0"/>
                        <a:t>keep high until sending address is finished </a:t>
                      </a:r>
                    </a:p>
                  </a:txBody>
                  <a:tcPr anchor="ctr"/>
                </a:tc>
                <a:extLst>
                  <a:ext uri="{0D108BD9-81ED-4DB2-BD59-A6C34878D82A}">
                    <a16:rowId xmlns:a16="http://schemas.microsoft.com/office/drawing/2014/main" val="4286558524"/>
                  </a:ext>
                </a:extLst>
              </a:tr>
              <a:tr h="638536">
                <a:tc>
                  <a:txBody>
                    <a:bodyPr/>
                    <a:lstStyle/>
                    <a:p>
                      <a:pPr algn="ctr"/>
                      <a:r>
                        <a:rPr lang="en-US" dirty="0" err="1"/>
                        <a:t>app_cmd</a:t>
                      </a:r>
                      <a:endParaRPr lang="en-US" dirty="0"/>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481799745"/>
                  </a:ext>
                </a:extLst>
              </a:tr>
              <a:tr h="638536">
                <a:tc>
                  <a:txBody>
                    <a:bodyPr/>
                    <a:lstStyle/>
                    <a:p>
                      <a:pPr algn="ctr"/>
                      <a:r>
                        <a:rPr lang="en-US" dirty="0" err="1">
                          <a:solidFill>
                            <a:schemeClr val="bg2">
                              <a:lumMod val="10000"/>
                            </a:schemeClr>
                          </a:solidFill>
                          <a:latin typeface="+mn-lt"/>
                          <a:cs typeface="Arial"/>
                        </a:rPr>
                        <a:t>app_addr</a:t>
                      </a:r>
                      <a:endParaRPr lang="en-US" dirty="0">
                        <a:latin typeface="+mn-lt"/>
                      </a:endParaRPr>
                    </a:p>
                  </a:txBody>
                  <a:tcPr anchor="ctr"/>
                </a:tc>
                <a:tc>
                  <a:txBody>
                    <a:bodyPr/>
                    <a:lstStyle/>
                    <a:p>
                      <a:pPr algn="ctr"/>
                      <a:r>
                        <a:rPr lang="en-US" sz="1400" dirty="0"/>
                        <a:t>address is successfully sent if (</a:t>
                      </a:r>
                      <a:r>
                        <a:rPr lang="en-US" sz="1400" dirty="0" err="1"/>
                        <a:t>app_en</a:t>
                      </a:r>
                      <a:r>
                        <a:rPr lang="en-US" sz="1400" dirty="0"/>
                        <a:t> &amp;&amp; </a:t>
                      </a:r>
                      <a:r>
                        <a:rPr lang="en-US" sz="1400" dirty="0" err="1"/>
                        <a:t>app_rdy</a:t>
                      </a:r>
                      <a:r>
                        <a:rPr lang="en-US" sz="1400" dirty="0"/>
                        <a:t>) == 1 for current cycle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address is successfully sent if (</a:t>
                      </a:r>
                      <a:r>
                        <a:rPr kumimoji="0" lang="en-US" sz="1400" b="0" i="0" u="none" strike="noStrike" kern="1200" cap="none" spc="0" normalizeH="0" baseline="0" noProof="0" dirty="0" err="1">
                          <a:ln>
                            <a:noFill/>
                          </a:ln>
                          <a:solidFill>
                            <a:prstClr val="black"/>
                          </a:solidFill>
                          <a:effectLst/>
                          <a:uLnTx/>
                          <a:uFillTx/>
                          <a:latin typeface="+mn-lt"/>
                          <a:ea typeface="+mn-ea"/>
                          <a:cs typeface="+mn-cs"/>
                        </a:rPr>
                        <a:t>app_en</a:t>
                      </a:r>
                      <a:r>
                        <a:rPr kumimoji="0" lang="en-US" sz="1400" b="0" i="0" u="none" strike="noStrike" kern="1200" cap="none" spc="0" normalizeH="0" baseline="0" noProof="0" dirty="0">
                          <a:ln>
                            <a:noFill/>
                          </a:ln>
                          <a:solidFill>
                            <a:prstClr val="black"/>
                          </a:solidFill>
                          <a:effectLst/>
                          <a:uLnTx/>
                          <a:uFillTx/>
                          <a:latin typeface="+mn-lt"/>
                          <a:ea typeface="+mn-ea"/>
                          <a:cs typeface="+mn-cs"/>
                        </a:rPr>
                        <a:t> &amp;&amp; </a:t>
                      </a:r>
                      <a:r>
                        <a:rPr kumimoji="0" lang="en-US" sz="1400" b="0" i="0" u="none" strike="noStrike" kern="1200" cap="none" spc="0" normalizeH="0" baseline="0" noProof="0" dirty="0" err="1">
                          <a:ln>
                            <a:noFill/>
                          </a:ln>
                          <a:solidFill>
                            <a:prstClr val="black"/>
                          </a:solidFill>
                          <a:effectLst/>
                          <a:uLnTx/>
                          <a:uFillTx/>
                          <a:latin typeface="+mn-lt"/>
                          <a:ea typeface="+mn-ea"/>
                          <a:cs typeface="+mn-cs"/>
                        </a:rPr>
                        <a:t>app_rdy</a:t>
                      </a:r>
                      <a:r>
                        <a:rPr kumimoji="0" lang="en-US" sz="1400" b="0" i="0" u="none" strike="noStrike" kern="1200" cap="none" spc="0" normalizeH="0" baseline="0" noProof="0" dirty="0">
                          <a:ln>
                            <a:noFill/>
                          </a:ln>
                          <a:solidFill>
                            <a:prstClr val="black"/>
                          </a:solidFill>
                          <a:effectLst/>
                          <a:uLnTx/>
                          <a:uFillTx/>
                          <a:latin typeface="+mn-lt"/>
                          <a:ea typeface="+mn-ea"/>
                          <a:cs typeface="+mn-cs"/>
                        </a:rPr>
                        <a:t>) == 1 for current cycle</a:t>
                      </a:r>
                    </a:p>
                  </a:txBody>
                  <a:tcPr anchor="ctr"/>
                </a:tc>
                <a:extLst>
                  <a:ext uri="{0D108BD9-81ED-4DB2-BD59-A6C34878D82A}">
                    <a16:rowId xmlns:a16="http://schemas.microsoft.com/office/drawing/2014/main" val="2619442594"/>
                  </a:ext>
                </a:extLst>
              </a:tr>
              <a:tr h="638536">
                <a:tc>
                  <a:txBody>
                    <a:bodyPr/>
                    <a:lstStyle/>
                    <a:p>
                      <a:pPr algn="ctr"/>
                      <a:r>
                        <a:rPr lang="en-US" dirty="0" err="1"/>
                        <a:t>app_wdf_data</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data is successfully sent if (</a:t>
                      </a:r>
                      <a:r>
                        <a:rPr kumimoji="0" lang="en-US" sz="1400" b="0" i="0" u="none" strike="noStrike" kern="1200" cap="none" spc="0" normalizeH="0" baseline="0" noProof="0" dirty="0" err="1">
                          <a:ln>
                            <a:noFill/>
                          </a:ln>
                          <a:solidFill>
                            <a:prstClr val="black"/>
                          </a:solidFill>
                          <a:effectLst/>
                          <a:uLnTx/>
                          <a:uFillTx/>
                          <a:latin typeface="+mn-lt"/>
                          <a:ea typeface="+mn-ea"/>
                          <a:cs typeface="+mn-cs"/>
                        </a:rPr>
                        <a:t>app_en</a:t>
                      </a:r>
                      <a:r>
                        <a:rPr kumimoji="0" lang="en-US" sz="1400" b="0" i="0" u="none" strike="noStrike" kern="1200" cap="none" spc="0" normalizeH="0" baseline="0" noProof="0" dirty="0">
                          <a:ln>
                            <a:noFill/>
                          </a:ln>
                          <a:solidFill>
                            <a:prstClr val="black"/>
                          </a:solidFill>
                          <a:effectLst/>
                          <a:uLnTx/>
                          <a:uFillTx/>
                          <a:latin typeface="+mn-lt"/>
                          <a:ea typeface="+mn-ea"/>
                          <a:cs typeface="+mn-cs"/>
                        </a:rPr>
                        <a:t> &amp;&amp; </a:t>
                      </a:r>
                      <a:r>
                        <a:rPr kumimoji="0" lang="en-US" sz="1400" b="0" i="0" u="none" strike="noStrike" kern="1200" cap="none" spc="0" normalizeH="0" baseline="0" noProof="0" dirty="0" err="1">
                          <a:ln>
                            <a:noFill/>
                          </a:ln>
                          <a:solidFill>
                            <a:prstClr val="black"/>
                          </a:solidFill>
                          <a:effectLst/>
                          <a:uLnTx/>
                          <a:uFillTx/>
                          <a:latin typeface="+mn-lt"/>
                          <a:ea typeface="+mn-ea"/>
                          <a:cs typeface="+mn-cs"/>
                        </a:rPr>
                        <a:t>app_wdf_rdy</a:t>
                      </a:r>
                      <a:r>
                        <a:rPr kumimoji="0" lang="en-US" sz="1400" b="0" i="0" u="none" strike="noStrike" kern="1200" cap="none" spc="0" normalizeH="0" baseline="0" noProof="0" dirty="0">
                          <a:ln>
                            <a:noFill/>
                          </a:ln>
                          <a:solidFill>
                            <a:prstClr val="black"/>
                          </a:solidFill>
                          <a:effectLst/>
                          <a:uLnTx/>
                          <a:uFillTx/>
                          <a:latin typeface="+mn-lt"/>
                          <a:ea typeface="+mn-ea"/>
                          <a:cs typeface="+mn-cs"/>
                        </a:rPr>
                        <a:t> &amp;&amp; </a:t>
                      </a:r>
                      <a:r>
                        <a:rPr kumimoji="0" lang="en-US" sz="1400" b="0" i="0" u="none" strike="noStrike" kern="1200" cap="none" spc="0" normalizeH="0" baseline="0" noProof="0" dirty="0" err="1">
                          <a:ln>
                            <a:noFill/>
                          </a:ln>
                          <a:solidFill>
                            <a:prstClr val="black"/>
                          </a:solidFill>
                          <a:effectLst/>
                          <a:uLnTx/>
                          <a:uFillTx/>
                          <a:latin typeface="+mn-lt"/>
                          <a:ea typeface="+mn-ea"/>
                          <a:cs typeface="+mn-cs"/>
                        </a:rPr>
                        <a:t>app_wdf_wren</a:t>
                      </a:r>
                      <a:r>
                        <a:rPr kumimoji="0" lang="en-US" sz="1400" b="0" i="0" u="none" strike="noStrike" kern="1200" cap="none" spc="0" normalizeH="0" baseline="0" noProof="0" dirty="0">
                          <a:ln>
                            <a:noFill/>
                          </a:ln>
                          <a:solidFill>
                            <a:prstClr val="black"/>
                          </a:solidFill>
                          <a:effectLst/>
                          <a:uLnTx/>
                          <a:uFillTx/>
                          <a:latin typeface="+mn-lt"/>
                          <a:ea typeface="+mn-ea"/>
                          <a:cs typeface="+mn-cs"/>
                        </a:rPr>
                        <a:t>) == 1 for current cycle</a:t>
                      </a:r>
                    </a:p>
                  </a:txBody>
                  <a:tcPr anchor="ctr"/>
                </a:tc>
                <a:tc>
                  <a:txBody>
                    <a:bodyPr/>
                    <a:lstStyle/>
                    <a:p>
                      <a:pPr algn="ctr"/>
                      <a:r>
                        <a:rPr lang="en-US" dirty="0"/>
                        <a:t>-</a:t>
                      </a:r>
                    </a:p>
                  </a:txBody>
                  <a:tcPr anchor="ctr"/>
                </a:tc>
                <a:extLst>
                  <a:ext uri="{0D108BD9-81ED-4DB2-BD59-A6C34878D82A}">
                    <a16:rowId xmlns:a16="http://schemas.microsoft.com/office/drawing/2014/main" val="2628713403"/>
                  </a:ext>
                </a:extLst>
              </a:tr>
              <a:tr h="638536">
                <a:tc>
                  <a:txBody>
                    <a:bodyPr/>
                    <a:lstStyle/>
                    <a:p>
                      <a:pPr algn="ctr"/>
                      <a:r>
                        <a:rPr lang="en-US" dirty="0" err="1"/>
                        <a:t>app_wdf_wren</a:t>
                      </a:r>
                      <a:endParaRPr lang="en-US" dirty="0"/>
                    </a:p>
                  </a:txBody>
                  <a:tcPr anchor="ctr"/>
                </a:tc>
                <a:tc>
                  <a:txBody>
                    <a:bodyPr/>
                    <a:lstStyle/>
                    <a:p>
                      <a:pPr algn="ctr"/>
                      <a:r>
                        <a:rPr lang="en-US" dirty="0"/>
                        <a:t>should be kept 1 when sending data to write</a:t>
                      </a:r>
                    </a:p>
                  </a:txBody>
                  <a:tcPr anchor="ctr"/>
                </a:tc>
                <a:tc>
                  <a:txBody>
                    <a:bodyPr/>
                    <a:lstStyle/>
                    <a:p>
                      <a:pPr algn="ctr"/>
                      <a:r>
                        <a:rPr lang="en-US" dirty="0"/>
                        <a:t>0</a:t>
                      </a:r>
                    </a:p>
                  </a:txBody>
                  <a:tcPr anchor="ctr"/>
                </a:tc>
                <a:extLst>
                  <a:ext uri="{0D108BD9-81ED-4DB2-BD59-A6C34878D82A}">
                    <a16:rowId xmlns:a16="http://schemas.microsoft.com/office/drawing/2014/main" val="2153573683"/>
                  </a:ext>
                </a:extLst>
              </a:tr>
              <a:tr h="6385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app_wdf_end</a:t>
                      </a:r>
                      <a:endParaRPr lang="en-US" dirty="0"/>
                    </a:p>
                  </a:txBody>
                  <a:tcPr anchor="ctr"/>
                </a:tc>
                <a:tc>
                  <a:txBody>
                    <a:bodyPr/>
                    <a:lstStyle/>
                    <a:p>
                      <a:pPr algn="ctr"/>
                      <a:r>
                        <a:rPr lang="en-US" dirty="0"/>
                        <a:t>always 1</a:t>
                      </a:r>
                    </a:p>
                  </a:txBody>
                  <a:tcPr anchor="ctr"/>
                </a:tc>
                <a:tc>
                  <a:txBody>
                    <a:bodyPr/>
                    <a:lstStyle/>
                    <a:p>
                      <a:pPr algn="ctr"/>
                      <a:r>
                        <a:rPr lang="en-US" dirty="0"/>
                        <a:t>-</a:t>
                      </a:r>
                    </a:p>
                  </a:txBody>
                  <a:tcPr anchor="ctr"/>
                </a:tc>
                <a:extLst>
                  <a:ext uri="{0D108BD9-81ED-4DB2-BD59-A6C34878D82A}">
                    <a16:rowId xmlns:a16="http://schemas.microsoft.com/office/drawing/2014/main" val="2447012732"/>
                  </a:ext>
                </a:extLst>
              </a:tr>
            </a:tbl>
          </a:graphicData>
        </a:graphic>
      </p:graphicFrame>
    </p:spTree>
    <p:extLst>
      <p:ext uri="{BB962C8B-B14F-4D97-AF65-F5344CB8AC3E}">
        <p14:creationId xmlns:p14="http://schemas.microsoft.com/office/powerpoint/2010/main" val="2195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Some Stats</a:t>
            </a:r>
          </a:p>
        </p:txBody>
      </p:sp>
      <p:sp>
        <p:nvSpPr>
          <p:cNvPr id="6" name="TextBox 4">
            <a:extLst>
              <a:ext uri="{FF2B5EF4-FFF2-40B4-BE49-F238E27FC236}">
                <a16:creationId xmlns:a16="http://schemas.microsoft.com/office/drawing/2014/main" id="{40163C17-B6B2-46AF-8FC5-09B9F27A7A69}"/>
              </a:ext>
            </a:extLst>
          </p:cNvPr>
          <p:cNvSpPr txBox="1"/>
          <p:nvPr/>
        </p:nvSpPr>
        <p:spPr>
          <a:xfrm>
            <a:off x="1140262" y="1613685"/>
            <a:ext cx="9672517" cy="954107"/>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sz="1400" dirty="0">
                <a:solidFill>
                  <a:schemeClr val="bg2">
                    <a:lumMod val="10000"/>
                  </a:schemeClr>
                </a:solidFill>
                <a:latin typeface="Arial"/>
                <a:cs typeface="Arial"/>
              </a:rPr>
              <a:t>Based on the configuration given, internal clock frequency of DDR is 300 MHz, and PHY to Controller Clock Ratio is 4:1, which means DDR interface will offer a 300 MHz / 4 = </a:t>
            </a:r>
            <a:r>
              <a:rPr lang="en-US" sz="1400" b="1" dirty="0">
                <a:solidFill>
                  <a:schemeClr val="bg2">
                    <a:lumMod val="10000"/>
                  </a:schemeClr>
                </a:solidFill>
                <a:latin typeface="Arial"/>
                <a:cs typeface="Arial"/>
              </a:rPr>
              <a:t>75 MHz </a:t>
            </a:r>
            <a:r>
              <a:rPr lang="en-US" sz="1400" dirty="0">
                <a:solidFill>
                  <a:schemeClr val="bg2">
                    <a:lumMod val="10000"/>
                  </a:schemeClr>
                </a:solidFill>
                <a:latin typeface="Arial"/>
                <a:cs typeface="Arial"/>
              </a:rPr>
              <a:t>clock for controller design, and our controller is working under this 75 MHz clock to send commands and receive data</a:t>
            </a:r>
          </a:p>
          <a:p>
            <a:pPr marL="285750" indent="-285750" algn="just">
              <a:spcBef>
                <a:spcPct val="0"/>
              </a:spcBef>
              <a:buFont typeface="Arial" panose="020B0604020202020204" pitchFamily="34" charset="0"/>
              <a:buChar char="•"/>
              <a:defRPr/>
            </a:pPr>
            <a:r>
              <a:rPr lang="en-US" sz="1400" dirty="0">
                <a:solidFill>
                  <a:schemeClr val="bg2">
                    <a:lumMod val="10000"/>
                  </a:schemeClr>
                </a:solidFill>
                <a:latin typeface="Arial"/>
                <a:cs typeface="Arial"/>
              </a:rPr>
              <a:t>Data Width is 16b, so every 75 MHz clock we can expect 16b * 4 (Ratio) * 2 (DDR) = </a:t>
            </a:r>
            <a:r>
              <a:rPr lang="en-US" sz="1400" b="1" dirty="0">
                <a:solidFill>
                  <a:schemeClr val="bg2">
                    <a:lumMod val="10000"/>
                  </a:schemeClr>
                </a:solidFill>
                <a:latin typeface="Arial"/>
                <a:cs typeface="Arial"/>
              </a:rPr>
              <a:t>128b </a:t>
            </a:r>
            <a:r>
              <a:rPr lang="en-US" sz="1400" dirty="0">
                <a:solidFill>
                  <a:schemeClr val="bg2">
                    <a:lumMod val="10000"/>
                  </a:schemeClr>
                </a:solidFill>
                <a:latin typeface="Arial"/>
                <a:cs typeface="Arial"/>
              </a:rPr>
              <a:t>data read from DDR</a:t>
            </a:r>
          </a:p>
        </p:txBody>
      </p:sp>
      <p:grpSp>
        <p:nvGrpSpPr>
          <p:cNvPr id="3" name="组合 2">
            <a:extLst>
              <a:ext uri="{FF2B5EF4-FFF2-40B4-BE49-F238E27FC236}">
                <a16:creationId xmlns:a16="http://schemas.microsoft.com/office/drawing/2014/main" id="{2B96A23A-D28E-49A2-B478-3EDA7A2B9DF1}"/>
              </a:ext>
            </a:extLst>
          </p:cNvPr>
          <p:cNvGrpSpPr/>
          <p:nvPr/>
        </p:nvGrpSpPr>
        <p:grpSpPr>
          <a:xfrm>
            <a:off x="3278278" y="2708191"/>
            <a:ext cx="5029085" cy="3989419"/>
            <a:chOff x="3122361" y="2530782"/>
            <a:chExt cx="5029085" cy="3989419"/>
          </a:xfrm>
        </p:grpSpPr>
        <p:pic>
          <p:nvPicPr>
            <p:cNvPr id="4" name="图片 3">
              <a:extLst>
                <a:ext uri="{FF2B5EF4-FFF2-40B4-BE49-F238E27FC236}">
                  <a16:creationId xmlns:a16="http://schemas.microsoft.com/office/drawing/2014/main" id="{2AFDBB98-7BD8-49E6-BDCF-600D12905B46}"/>
                </a:ext>
              </a:extLst>
            </p:cNvPr>
            <p:cNvPicPr>
              <a:picLocks noChangeAspect="1"/>
            </p:cNvPicPr>
            <p:nvPr/>
          </p:nvPicPr>
          <p:blipFill>
            <a:blip r:embed="rId2"/>
            <a:stretch>
              <a:fillRect/>
            </a:stretch>
          </p:blipFill>
          <p:spPr>
            <a:xfrm>
              <a:off x="3122361" y="2530782"/>
              <a:ext cx="5029085" cy="3989419"/>
            </a:xfrm>
            <a:prstGeom prst="rect">
              <a:avLst/>
            </a:prstGeom>
          </p:spPr>
        </p:pic>
        <p:sp>
          <p:nvSpPr>
            <p:cNvPr id="7" name="文本框 6">
              <a:extLst>
                <a:ext uri="{FF2B5EF4-FFF2-40B4-BE49-F238E27FC236}">
                  <a16:creationId xmlns:a16="http://schemas.microsoft.com/office/drawing/2014/main" id="{A9799725-F55A-4F24-8CFC-2FA5CF89C031}"/>
                </a:ext>
              </a:extLst>
            </p:cNvPr>
            <p:cNvSpPr txBox="1"/>
            <p:nvPr/>
          </p:nvSpPr>
          <p:spPr>
            <a:xfrm>
              <a:off x="7118349" y="2988347"/>
              <a:ext cx="812801" cy="151728"/>
            </a:xfrm>
            <a:prstGeom prst="rect">
              <a:avLst/>
            </a:prstGeom>
            <a:noFill/>
            <a:ln w="12700">
              <a:solidFill>
                <a:srgbClr val="FF0000"/>
              </a:solidFill>
            </a:ln>
          </p:spPr>
          <p:txBody>
            <a:bodyPr wrap="square" rtlCol="0">
              <a:noAutofit/>
            </a:bodyPr>
            <a:lstStyle/>
            <a:p>
              <a:endParaRPr lang="en-US" sz="500" dirty="0"/>
            </a:p>
          </p:txBody>
        </p:sp>
        <p:sp>
          <p:nvSpPr>
            <p:cNvPr id="8" name="文本框 7">
              <a:extLst>
                <a:ext uri="{FF2B5EF4-FFF2-40B4-BE49-F238E27FC236}">
                  <a16:creationId xmlns:a16="http://schemas.microsoft.com/office/drawing/2014/main" id="{A1259B5B-82CE-40E3-A6DC-A3D669114848}"/>
                </a:ext>
              </a:extLst>
            </p:cNvPr>
            <p:cNvSpPr txBox="1"/>
            <p:nvPr/>
          </p:nvSpPr>
          <p:spPr>
            <a:xfrm>
              <a:off x="7397750" y="3203575"/>
              <a:ext cx="533400" cy="151776"/>
            </a:xfrm>
            <a:prstGeom prst="rect">
              <a:avLst/>
            </a:prstGeom>
            <a:noFill/>
            <a:ln w="12700">
              <a:solidFill>
                <a:srgbClr val="FF0000"/>
              </a:solidFill>
            </a:ln>
          </p:spPr>
          <p:txBody>
            <a:bodyPr wrap="square" rtlCol="0">
              <a:noAutofit/>
            </a:bodyPr>
            <a:lstStyle/>
            <a:p>
              <a:endParaRPr lang="en-US" sz="500" dirty="0"/>
            </a:p>
          </p:txBody>
        </p:sp>
        <p:sp>
          <p:nvSpPr>
            <p:cNvPr id="9" name="文本框 8">
              <a:extLst>
                <a:ext uri="{FF2B5EF4-FFF2-40B4-BE49-F238E27FC236}">
                  <a16:creationId xmlns:a16="http://schemas.microsoft.com/office/drawing/2014/main" id="{E9A63E10-3024-4816-A877-A1B20A1975DE}"/>
                </a:ext>
              </a:extLst>
            </p:cNvPr>
            <p:cNvSpPr txBox="1"/>
            <p:nvPr/>
          </p:nvSpPr>
          <p:spPr>
            <a:xfrm>
              <a:off x="7067550" y="3940175"/>
              <a:ext cx="863600" cy="151776"/>
            </a:xfrm>
            <a:prstGeom prst="rect">
              <a:avLst/>
            </a:prstGeom>
            <a:noFill/>
            <a:ln w="12700">
              <a:solidFill>
                <a:srgbClr val="FF0000"/>
              </a:solidFill>
            </a:ln>
          </p:spPr>
          <p:txBody>
            <a:bodyPr wrap="square" rtlCol="0">
              <a:noAutofit/>
            </a:bodyPr>
            <a:lstStyle/>
            <a:p>
              <a:endParaRPr lang="en-US" sz="500" dirty="0"/>
            </a:p>
          </p:txBody>
        </p:sp>
      </p:grpSp>
    </p:spTree>
    <p:extLst>
      <p:ext uri="{BB962C8B-B14F-4D97-AF65-F5344CB8AC3E}">
        <p14:creationId xmlns:p14="http://schemas.microsoft.com/office/powerpoint/2010/main" val="279445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Some Stats</a:t>
            </a:r>
          </a:p>
        </p:txBody>
      </p:sp>
      <p:sp>
        <p:nvSpPr>
          <p:cNvPr id="6" name="TextBox 4">
            <a:extLst>
              <a:ext uri="{FF2B5EF4-FFF2-40B4-BE49-F238E27FC236}">
                <a16:creationId xmlns:a16="http://schemas.microsoft.com/office/drawing/2014/main" id="{40163C17-B6B2-46AF-8FC5-09B9F27A7A69}"/>
              </a:ext>
            </a:extLst>
          </p:cNvPr>
          <p:cNvSpPr txBox="1"/>
          <p:nvPr/>
        </p:nvSpPr>
        <p:spPr>
          <a:xfrm>
            <a:off x="1259741" y="2395224"/>
            <a:ext cx="9672517" cy="2246769"/>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sz="1400" dirty="0">
                <a:solidFill>
                  <a:schemeClr val="bg2">
                    <a:lumMod val="10000"/>
                  </a:schemeClr>
                </a:solidFill>
                <a:latin typeface="Arial"/>
                <a:cs typeface="Arial"/>
              </a:rPr>
              <a:t>Based on what we see from the simulation waveforms, consecutive addresses for read can be kept feeding into DDR as long as “</a:t>
            </a:r>
            <a:r>
              <a:rPr lang="en-US" sz="1400" dirty="0" err="1">
                <a:solidFill>
                  <a:schemeClr val="bg2">
                    <a:lumMod val="10000"/>
                  </a:schemeClr>
                </a:solidFill>
                <a:latin typeface="Arial"/>
                <a:cs typeface="Arial"/>
              </a:rPr>
              <a:t>app_rdy</a:t>
            </a:r>
            <a:r>
              <a:rPr lang="en-US" sz="1400" dirty="0">
                <a:solidFill>
                  <a:schemeClr val="bg2">
                    <a:lumMod val="10000"/>
                  </a:schemeClr>
                </a:solidFill>
                <a:latin typeface="Arial"/>
                <a:cs typeface="Arial"/>
              </a:rPr>
              <a:t>” is high, and during this about 4/5 of all time “</a:t>
            </a:r>
            <a:r>
              <a:rPr lang="en-US" sz="1400" dirty="0" err="1">
                <a:solidFill>
                  <a:schemeClr val="bg2">
                    <a:lumMod val="10000"/>
                  </a:schemeClr>
                </a:solidFill>
                <a:latin typeface="Arial"/>
                <a:cs typeface="Arial"/>
              </a:rPr>
              <a:t>app_rdy</a:t>
            </a:r>
            <a:r>
              <a:rPr lang="en-US" sz="1400" dirty="0">
                <a:solidFill>
                  <a:schemeClr val="bg2">
                    <a:lumMod val="10000"/>
                  </a:schemeClr>
                </a:solidFill>
                <a:latin typeface="Arial"/>
                <a:cs typeface="Arial"/>
              </a:rPr>
              <a:t>” is always high</a:t>
            </a:r>
          </a:p>
          <a:p>
            <a:pPr marL="285750" indent="-285750" algn="just">
              <a:spcBef>
                <a:spcPct val="0"/>
              </a:spcBef>
              <a:buFont typeface="Arial" panose="020B0604020202020204" pitchFamily="34" charset="0"/>
              <a:buChar char="•"/>
              <a:defRPr/>
            </a:pPr>
            <a:endParaRPr lang="en-US" sz="1400" dirty="0">
              <a:solidFill>
                <a:schemeClr val="bg2">
                  <a:lumMod val="10000"/>
                </a:schemeClr>
              </a:solidFill>
              <a:latin typeface="Arial"/>
              <a:cs typeface="Arial"/>
            </a:endParaRPr>
          </a:p>
          <a:p>
            <a:pPr marL="285750" indent="-285750" algn="just">
              <a:spcBef>
                <a:spcPct val="0"/>
              </a:spcBef>
              <a:buFont typeface="Arial" panose="020B0604020202020204" pitchFamily="34" charset="0"/>
              <a:buChar char="•"/>
              <a:defRPr/>
            </a:pPr>
            <a:r>
              <a:rPr lang="en-US" sz="1400" dirty="0">
                <a:solidFill>
                  <a:schemeClr val="bg2">
                    <a:lumMod val="10000"/>
                  </a:schemeClr>
                </a:solidFill>
                <a:latin typeface="Arial"/>
                <a:cs typeface="Arial"/>
              </a:rPr>
              <a:t>Once read commands are fed into DDR, we can fetch read data as long as “</a:t>
            </a:r>
            <a:r>
              <a:rPr lang="en-US" sz="1400" dirty="0" err="1">
                <a:solidFill>
                  <a:schemeClr val="bg2">
                    <a:lumMod val="10000"/>
                  </a:schemeClr>
                </a:solidFill>
                <a:latin typeface="Arial"/>
                <a:cs typeface="Arial"/>
              </a:rPr>
              <a:t>app_rd_data_valid</a:t>
            </a:r>
            <a:r>
              <a:rPr lang="en-US" sz="1400" dirty="0">
                <a:solidFill>
                  <a:schemeClr val="bg2">
                    <a:lumMod val="10000"/>
                  </a:schemeClr>
                </a:solidFill>
                <a:latin typeface="Arial"/>
                <a:cs typeface="Arial"/>
              </a:rPr>
              <a:t>” is high, and this signal can be high in about 7/8 of all time</a:t>
            </a:r>
          </a:p>
          <a:p>
            <a:pPr marL="285750" indent="-285750" algn="just">
              <a:spcBef>
                <a:spcPct val="0"/>
              </a:spcBef>
              <a:buFont typeface="Arial" panose="020B0604020202020204" pitchFamily="34" charset="0"/>
              <a:buChar char="•"/>
              <a:defRPr/>
            </a:pPr>
            <a:endParaRPr lang="en-US" sz="1400" dirty="0">
              <a:solidFill>
                <a:schemeClr val="bg2">
                  <a:lumMod val="10000"/>
                </a:schemeClr>
              </a:solidFill>
              <a:latin typeface="Arial"/>
              <a:cs typeface="Arial"/>
            </a:endParaRPr>
          </a:p>
          <a:p>
            <a:pPr marL="285750" indent="-285750" algn="just">
              <a:spcBef>
                <a:spcPct val="0"/>
              </a:spcBef>
              <a:buFont typeface="Arial" panose="020B0604020202020204" pitchFamily="34" charset="0"/>
              <a:buChar char="•"/>
              <a:defRPr/>
            </a:pPr>
            <a:r>
              <a:rPr lang="en-US" sz="1400" dirty="0">
                <a:solidFill>
                  <a:schemeClr val="bg2">
                    <a:lumMod val="10000"/>
                  </a:schemeClr>
                </a:solidFill>
                <a:latin typeface="Arial"/>
                <a:cs typeface="Arial"/>
              </a:rPr>
              <a:t>Due to the limit of that we can only observe how signals are given based on certain test cases of the example design, we don’t know what will happen if we just keep reading DDR with maximum bandwidth during all time. The estimated full bandwidth based on example design is about 738 </a:t>
            </a:r>
            <a:r>
              <a:rPr lang="en-US" sz="1400" b="1" dirty="0">
                <a:solidFill>
                  <a:schemeClr val="bg2">
                    <a:lumMod val="10000"/>
                  </a:schemeClr>
                </a:solidFill>
                <a:latin typeface="Arial"/>
                <a:cs typeface="Arial"/>
              </a:rPr>
              <a:t>MB</a:t>
            </a:r>
            <a:r>
              <a:rPr lang="en-US" sz="1400" dirty="0">
                <a:solidFill>
                  <a:schemeClr val="bg2">
                    <a:lumMod val="10000"/>
                  </a:schemeClr>
                </a:solidFill>
                <a:latin typeface="Arial"/>
                <a:cs typeface="Arial"/>
              </a:rPr>
              <a:t>/s, which is too high for the recommended (by </a:t>
            </a:r>
            <a:r>
              <a:rPr lang="en-US" sz="1400" dirty="0" err="1">
                <a:solidFill>
                  <a:schemeClr val="bg2">
                    <a:lumMod val="10000"/>
                  </a:schemeClr>
                </a:solidFill>
                <a:latin typeface="Arial"/>
                <a:cs typeface="Arial"/>
              </a:rPr>
              <a:t>Digilent</a:t>
            </a:r>
            <a:r>
              <a:rPr lang="en-US" sz="1400" dirty="0">
                <a:solidFill>
                  <a:schemeClr val="bg2">
                    <a:lumMod val="10000"/>
                  </a:schemeClr>
                </a:solidFill>
                <a:latin typeface="Arial"/>
                <a:cs typeface="Arial"/>
              </a:rPr>
              <a:t>) maximum bandwidth 650 </a:t>
            </a:r>
            <a:r>
              <a:rPr lang="en-US" sz="1400" b="1" dirty="0" err="1">
                <a:solidFill>
                  <a:schemeClr val="bg2">
                    <a:lumMod val="10000"/>
                  </a:schemeClr>
                </a:solidFill>
                <a:latin typeface="Arial"/>
                <a:cs typeface="Arial"/>
              </a:rPr>
              <a:t>Mb</a:t>
            </a:r>
            <a:r>
              <a:rPr lang="en-US" sz="1400" dirty="0" err="1">
                <a:solidFill>
                  <a:schemeClr val="bg2">
                    <a:lumMod val="10000"/>
                  </a:schemeClr>
                </a:solidFill>
                <a:latin typeface="Arial"/>
                <a:cs typeface="Arial"/>
              </a:rPr>
              <a:t>ps</a:t>
            </a:r>
            <a:endParaRPr lang="en-US" sz="1400" dirty="0">
              <a:solidFill>
                <a:schemeClr val="bg2">
                  <a:lumMod val="10000"/>
                </a:schemeClr>
              </a:solidFill>
              <a:latin typeface="Arial"/>
              <a:cs typeface="Arial"/>
            </a:endParaRPr>
          </a:p>
        </p:txBody>
      </p:sp>
    </p:spTree>
    <p:extLst>
      <p:ext uri="{BB962C8B-B14F-4D97-AF65-F5344CB8AC3E}">
        <p14:creationId xmlns:p14="http://schemas.microsoft.com/office/powerpoint/2010/main" val="3396995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err="1"/>
              <a:t>Testbench</a:t>
            </a:r>
            <a:r>
              <a:rPr lang="en-US" altLang="zh-CN" sz="3600" dirty="0"/>
              <a:t> for DDR Controller</a:t>
            </a:r>
          </a:p>
        </p:txBody>
      </p:sp>
      <p:sp>
        <p:nvSpPr>
          <p:cNvPr id="6" name="TextBox 4">
            <a:extLst>
              <a:ext uri="{FF2B5EF4-FFF2-40B4-BE49-F238E27FC236}">
                <a16:creationId xmlns:a16="http://schemas.microsoft.com/office/drawing/2014/main" id="{40163C17-B6B2-46AF-8FC5-09B9F27A7A69}"/>
              </a:ext>
            </a:extLst>
          </p:cNvPr>
          <p:cNvSpPr txBox="1"/>
          <p:nvPr/>
        </p:nvSpPr>
        <p:spPr>
          <a:xfrm>
            <a:off x="1259741" y="2113870"/>
            <a:ext cx="9672517" cy="3970318"/>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sz="1400" dirty="0">
                <a:solidFill>
                  <a:schemeClr val="bg2">
                    <a:lumMod val="10000"/>
                  </a:schemeClr>
                </a:solidFill>
                <a:latin typeface="Arial"/>
                <a:cs typeface="Arial"/>
              </a:rPr>
              <a:t>A </a:t>
            </a:r>
            <a:r>
              <a:rPr lang="en-US" sz="1400" dirty="0" err="1">
                <a:solidFill>
                  <a:schemeClr val="bg2">
                    <a:lumMod val="10000"/>
                  </a:schemeClr>
                </a:solidFill>
                <a:latin typeface="Arial"/>
                <a:cs typeface="Arial"/>
              </a:rPr>
              <a:t>testbench</a:t>
            </a:r>
            <a:r>
              <a:rPr lang="en-US" sz="1400" dirty="0">
                <a:solidFill>
                  <a:schemeClr val="bg2">
                    <a:lumMod val="10000"/>
                  </a:schemeClr>
                </a:solidFill>
                <a:latin typeface="Arial"/>
                <a:cs typeface="Arial"/>
              </a:rPr>
              <a:t> project integrating DDR simulation model (ddr2_model.v) and DDR controller (</a:t>
            </a:r>
            <a:r>
              <a:rPr lang="en-US" altLang="zh-CN" sz="1400" dirty="0" err="1">
                <a:solidFill>
                  <a:schemeClr val="bg2">
                    <a:lumMod val="10000"/>
                  </a:schemeClr>
                </a:solidFill>
                <a:latin typeface="Arial"/>
                <a:cs typeface="Arial"/>
              </a:rPr>
              <a:t>ddr_ctrl.v</a:t>
            </a:r>
            <a:r>
              <a:rPr lang="en-US" altLang="zh-CN" sz="1400" dirty="0">
                <a:solidFill>
                  <a:schemeClr val="bg2">
                    <a:lumMod val="10000"/>
                  </a:schemeClr>
                </a:solidFill>
                <a:latin typeface="Arial"/>
                <a:cs typeface="Arial"/>
              </a:rPr>
              <a:t>) has been uploaded to </a:t>
            </a:r>
            <a:r>
              <a:rPr lang="en-US" altLang="zh-CN" sz="1400" dirty="0" err="1">
                <a:solidFill>
                  <a:schemeClr val="bg2">
                    <a:lumMod val="10000"/>
                  </a:schemeClr>
                </a:solidFill>
                <a:latin typeface="Arial"/>
                <a:cs typeface="Arial"/>
              </a:rPr>
              <a:t>Github</a:t>
            </a:r>
            <a:r>
              <a:rPr lang="en-US" altLang="zh-CN" sz="1400" dirty="0">
                <a:solidFill>
                  <a:schemeClr val="bg2">
                    <a:lumMod val="10000"/>
                  </a:schemeClr>
                </a:solidFill>
                <a:latin typeface="Arial"/>
                <a:cs typeface="Arial"/>
              </a:rPr>
              <a:t>. (DDR model extracted from MIG example design)</a:t>
            </a:r>
          </a:p>
          <a:p>
            <a:pPr marL="285750" indent="-285750" algn="just">
              <a:spcBef>
                <a:spcPct val="0"/>
              </a:spcBef>
              <a:buFont typeface="Arial" panose="020B0604020202020204" pitchFamily="34" charset="0"/>
              <a:buChar char="•"/>
              <a:defRPr/>
            </a:pPr>
            <a:endParaRPr lang="en-US" altLang="zh-CN" sz="1400" dirty="0">
              <a:solidFill>
                <a:schemeClr val="bg2">
                  <a:lumMod val="10000"/>
                </a:schemeClr>
              </a:solidFill>
              <a:latin typeface="Arial"/>
              <a:cs typeface="Arial"/>
            </a:endParaRPr>
          </a:p>
          <a:p>
            <a:pPr marL="285750" indent="-285750" algn="just">
              <a:spcBef>
                <a:spcPct val="0"/>
              </a:spcBef>
              <a:buFont typeface="Arial" panose="020B0604020202020204" pitchFamily="34" charset="0"/>
              <a:buChar char="•"/>
              <a:defRPr/>
            </a:pPr>
            <a:r>
              <a:rPr lang="en-US" altLang="zh-CN" sz="1400" dirty="0">
                <a:solidFill>
                  <a:schemeClr val="bg2">
                    <a:lumMod val="10000"/>
                  </a:schemeClr>
                </a:solidFill>
                <a:latin typeface="Arial"/>
                <a:cs typeface="Arial"/>
              </a:rPr>
              <a:t>Include everything in the folder into a project </a:t>
            </a:r>
          </a:p>
          <a:p>
            <a:pPr marL="285750" indent="-285750" algn="just">
              <a:spcBef>
                <a:spcPct val="0"/>
              </a:spcBef>
              <a:buFont typeface="Arial" panose="020B0604020202020204" pitchFamily="34" charset="0"/>
              <a:buChar char="•"/>
              <a:defRPr/>
            </a:pPr>
            <a:endParaRPr lang="en-US" altLang="zh-CN" sz="1400" dirty="0">
              <a:solidFill>
                <a:schemeClr val="bg2">
                  <a:lumMod val="10000"/>
                </a:schemeClr>
              </a:solidFill>
              <a:latin typeface="Arial"/>
              <a:cs typeface="Arial"/>
            </a:endParaRPr>
          </a:p>
          <a:p>
            <a:pPr marL="285750" indent="-285750" algn="just">
              <a:spcBef>
                <a:spcPct val="0"/>
              </a:spcBef>
              <a:buFont typeface="Arial" panose="020B0604020202020204" pitchFamily="34" charset="0"/>
              <a:buChar char="•"/>
              <a:defRPr/>
            </a:pPr>
            <a:r>
              <a:rPr lang="en-US" altLang="zh-CN" sz="1400" dirty="0">
                <a:solidFill>
                  <a:schemeClr val="bg2">
                    <a:lumMod val="10000"/>
                  </a:schemeClr>
                </a:solidFill>
                <a:latin typeface="Arial"/>
                <a:cs typeface="Arial"/>
              </a:rPr>
              <a:t>Generate MIG IP following the first several slides (make sure “component name” of it is “</a:t>
            </a:r>
            <a:r>
              <a:rPr lang="en-US" altLang="zh-CN" sz="1400" dirty="0" err="1">
                <a:solidFill>
                  <a:schemeClr val="bg2">
                    <a:lumMod val="10000"/>
                  </a:schemeClr>
                </a:solidFill>
                <a:latin typeface="Arial"/>
                <a:cs typeface="Arial"/>
              </a:rPr>
              <a:t>ddr</a:t>
            </a:r>
            <a:r>
              <a:rPr lang="en-US" altLang="zh-CN" sz="1400" dirty="0">
                <a:solidFill>
                  <a:schemeClr val="bg2">
                    <a:lumMod val="10000"/>
                  </a:schemeClr>
                </a:solidFill>
                <a:latin typeface="Arial"/>
                <a:cs typeface="Arial"/>
              </a:rPr>
              <a:t>” as shown).</a:t>
            </a:r>
          </a:p>
          <a:p>
            <a:pPr marL="285750" indent="-285750" algn="just">
              <a:spcBef>
                <a:spcPct val="0"/>
              </a:spcBef>
              <a:buFont typeface="Arial" panose="020B0604020202020204" pitchFamily="34" charset="0"/>
              <a:buChar char="•"/>
              <a:defRPr/>
            </a:pPr>
            <a:endParaRPr lang="en-US" altLang="zh-CN" sz="1400" dirty="0">
              <a:solidFill>
                <a:schemeClr val="bg2">
                  <a:lumMod val="10000"/>
                </a:schemeClr>
              </a:solidFill>
              <a:latin typeface="Arial"/>
              <a:cs typeface="Arial"/>
            </a:endParaRPr>
          </a:p>
          <a:p>
            <a:pPr marL="285750" indent="-285750" algn="just">
              <a:spcBef>
                <a:spcPct val="0"/>
              </a:spcBef>
              <a:buFont typeface="Arial" panose="020B0604020202020204" pitchFamily="34" charset="0"/>
              <a:buChar char="•"/>
              <a:defRPr/>
            </a:pPr>
            <a:r>
              <a:rPr lang="en-US" altLang="zh-CN" sz="1400" dirty="0">
                <a:solidFill>
                  <a:schemeClr val="bg2">
                    <a:lumMod val="10000"/>
                  </a:schemeClr>
                </a:solidFill>
                <a:latin typeface="Arial"/>
                <a:cs typeface="Arial"/>
              </a:rPr>
              <a:t>Generate a FIFO IP following the next several slides (make sure “component name” of it is “fifo_128” as shown).</a:t>
            </a:r>
          </a:p>
          <a:p>
            <a:pPr marL="285750" indent="-285750" algn="just">
              <a:spcBef>
                <a:spcPct val="0"/>
              </a:spcBef>
              <a:buFont typeface="Arial" panose="020B0604020202020204" pitchFamily="34" charset="0"/>
              <a:buChar char="•"/>
              <a:defRPr/>
            </a:pPr>
            <a:endParaRPr lang="en-US" altLang="zh-CN" sz="1400" dirty="0">
              <a:solidFill>
                <a:schemeClr val="bg2">
                  <a:lumMod val="10000"/>
                </a:schemeClr>
              </a:solidFill>
              <a:latin typeface="Arial"/>
              <a:cs typeface="Arial"/>
            </a:endParaRPr>
          </a:p>
          <a:p>
            <a:pPr marL="285750" indent="-285750" algn="just">
              <a:spcBef>
                <a:spcPct val="0"/>
              </a:spcBef>
              <a:buFont typeface="Arial" panose="020B0604020202020204" pitchFamily="34" charset="0"/>
              <a:buChar char="•"/>
              <a:defRPr/>
            </a:pPr>
            <a:r>
              <a:rPr lang="en-US" altLang="zh-CN" sz="1400" dirty="0">
                <a:solidFill>
                  <a:schemeClr val="bg2">
                    <a:lumMod val="10000"/>
                  </a:schemeClr>
                </a:solidFill>
                <a:latin typeface="Arial"/>
                <a:cs typeface="Arial"/>
              </a:rPr>
              <a:t>Start behavioral simulation (and manually “Run all”). </a:t>
            </a:r>
          </a:p>
          <a:p>
            <a:pPr marL="285750" indent="-285750" algn="just">
              <a:spcBef>
                <a:spcPct val="0"/>
              </a:spcBef>
              <a:buFont typeface="Arial" panose="020B0604020202020204" pitchFamily="34" charset="0"/>
              <a:buChar char="•"/>
              <a:defRPr/>
            </a:pPr>
            <a:endParaRPr lang="en-US" altLang="zh-CN" sz="1400" dirty="0">
              <a:solidFill>
                <a:schemeClr val="bg2">
                  <a:lumMod val="10000"/>
                </a:schemeClr>
              </a:solidFill>
              <a:latin typeface="Arial"/>
              <a:cs typeface="Arial"/>
            </a:endParaRPr>
          </a:p>
          <a:p>
            <a:pPr marL="285750" indent="-285750" algn="just">
              <a:spcBef>
                <a:spcPct val="0"/>
              </a:spcBef>
              <a:buFont typeface="Arial" panose="020B0604020202020204" pitchFamily="34" charset="0"/>
              <a:buChar char="•"/>
              <a:defRPr/>
            </a:pPr>
            <a:r>
              <a:rPr lang="en-US" altLang="zh-CN" sz="1400" dirty="0">
                <a:solidFill>
                  <a:schemeClr val="bg2">
                    <a:lumMod val="10000"/>
                  </a:schemeClr>
                </a:solidFill>
                <a:latin typeface="Arial"/>
                <a:cs typeface="Arial"/>
              </a:rPr>
              <a:t>At about 108 us you should be able to observe initialization of DDR done (signal “</a:t>
            </a:r>
            <a:r>
              <a:rPr lang="en-US" altLang="zh-CN" sz="1400" dirty="0" err="1">
                <a:solidFill>
                  <a:schemeClr val="bg2">
                    <a:lumMod val="10000"/>
                  </a:schemeClr>
                </a:solidFill>
                <a:latin typeface="Arial"/>
                <a:cs typeface="Arial"/>
              </a:rPr>
              <a:t>init_calib_complete</a:t>
            </a:r>
            <a:r>
              <a:rPr lang="en-US" altLang="zh-CN" sz="1400" dirty="0">
                <a:solidFill>
                  <a:schemeClr val="bg2">
                    <a:lumMod val="10000"/>
                  </a:schemeClr>
                </a:solidFill>
                <a:latin typeface="Arial"/>
                <a:cs typeface="Arial"/>
              </a:rPr>
              <a:t>” rises).</a:t>
            </a:r>
          </a:p>
          <a:p>
            <a:pPr marL="285750" indent="-285750" algn="just">
              <a:spcBef>
                <a:spcPct val="0"/>
              </a:spcBef>
              <a:buFont typeface="Arial" panose="020B0604020202020204" pitchFamily="34" charset="0"/>
              <a:buChar char="•"/>
              <a:defRPr/>
            </a:pPr>
            <a:endParaRPr lang="en-US" sz="1400" dirty="0">
              <a:solidFill>
                <a:schemeClr val="bg2">
                  <a:lumMod val="10000"/>
                </a:schemeClr>
              </a:solidFill>
              <a:latin typeface="Arial"/>
              <a:cs typeface="Arial"/>
            </a:endParaRPr>
          </a:p>
          <a:p>
            <a:pPr marL="285750" indent="-285750" algn="just">
              <a:spcBef>
                <a:spcPct val="0"/>
              </a:spcBef>
              <a:buFont typeface="Arial" panose="020B0604020202020204" pitchFamily="34" charset="0"/>
              <a:buChar char="•"/>
              <a:defRPr/>
            </a:pPr>
            <a:r>
              <a:rPr lang="en-US" altLang="zh-CN" sz="1400" dirty="0">
                <a:solidFill>
                  <a:schemeClr val="bg2">
                    <a:lumMod val="10000"/>
                  </a:schemeClr>
                </a:solidFill>
                <a:latin typeface="Arial"/>
                <a:cs typeface="Arial"/>
              </a:rPr>
              <a:t>Between 108 us and roughly 116 us, controller keeps sending write commands to DDR (simple incremental address/data write) (check I/</a:t>
            </a:r>
            <a:r>
              <a:rPr lang="en-US" altLang="zh-CN" sz="1400" dirty="0" err="1">
                <a:solidFill>
                  <a:schemeClr val="bg2">
                    <a:lumMod val="10000"/>
                  </a:schemeClr>
                </a:solidFill>
                <a:latin typeface="Arial"/>
                <a:cs typeface="Arial"/>
              </a:rPr>
              <a:t>Os</a:t>
            </a:r>
            <a:r>
              <a:rPr lang="en-US" altLang="zh-CN" sz="1400" dirty="0">
                <a:solidFill>
                  <a:schemeClr val="bg2">
                    <a:lumMod val="10000"/>
                  </a:schemeClr>
                </a:solidFill>
                <a:latin typeface="Arial"/>
                <a:cs typeface="Arial"/>
              </a:rPr>
              <a:t> of controller)</a:t>
            </a:r>
          </a:p>
          <a:p>
            <a:pPr marL="285750" indent="-285750" algn="just">
              <a:spcBef>
                <a:spcPct val="0"/>
              </a:spcBef>
              <a:buFont typeface="Arial" panose="020B0604020202020204" pitchFamily="34" charset="0"/>
              <a:buChar char="•"/>
              <a:defRPr/>
            </a:pPr>
            <a:endParaRPr lang="en-US" sz="1400" dirty="0">
              <a:solidFill>
                <a:schemeClr val="bg2">
                  <a:lumMod val="10000"/>
                </a:schemeClr>
              </a:solidFill>
              <a:latin typeface="Arial"/>
              <a:cs typeface="Arial"/>
            </a:endParaRPr>
          </a:p>
          <a:p>
            <a:pPr marL="285750" indent="-285750" algn="just">
              <a:spcBef>
                <a:spcPct val="0"/>
              </a:spcBef>
              <a:buFont typeface="Arial" panose="020B0604020202020204" pitchFamily="34" charset="0"/>
              <a:buChar char="•"/>
              <a:defRPr/>
            </a:pPr>
            <a:r>
              <a:rPr lang="en-US" altLang="zh-CN" sz="1400" dirty="0">
                <a:solidFill>
                  <a:schemeClr val="bg2">
                    <a:lumMod val="10000"/>
                  </a:schemeClr>
                </a:solidFill>
                <a:latin typeface="Arial"/>
                <a:cs typeface="Arial"/>
              </a:rPr>
              <a:t>At roughly 116.45 us and since then, you should observe valid data read from DDR flowing into FIFO (check I/</a:t>
            </a:r>
            <a:r>
              <a:rPr lang="en-US" altLang="zh-CN" sz="1400" dirty="0" err="1">
                <a:solidFill>
                  <a:schemeClr val="bg2">
                    <a:lumMod val="10000"/>
                  </a:schemeClr>
                </a:solidFill>
                <a:latin typeface="Arial"/>
                <a:cs typeface="Arial"/>
              </a:rPr>
              <a:t>Os</a:t>
            </a:r>
            <a:r>
              <a:rPr lang="en-US" altLang="zh-CN" sz="1400" dirty="0">
                <a:solidFill>
                  <a:schemeClr val="bg2">
                    <a:lumMod val="10000"/>
                  </a:schemeClr>
                </a:solidFill>
                <a:latin typeface="Arial"/>
                <a:cs typeface="Arial"/>
              </a:rPr>
              <a:t> of controller and FIFO)</a:t>
            </a:r>
            <a:endParaRPr lang="en-US" sz="1400" dirty="0">
              <a:solidFill>
                <a:schemeClr val="bg2">
                  <a:lumMod val="10000"/>
                </a:schemeClr>
              </a:solidFill>
              <a:latin typeface="Arial"/>
              <a:cs typeface="Arial"/>
            </a:endParaRPr>
          </a:p>
        </p:txBody>
      </p:sp>
    </p:spTree>
    <p:extLst>
      <p:ext uri="{BB962C8B-B14F-4D97-AF65-F5344CB8AC3E}">
        <p14:creationId xmlns:p14="http://schemas.microsoft.com/office/powerpoint/2010/main" val="2044344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Generate FIFO IP for the Project</a:t>
            </a:r>
          </a:p>
        </p:txBody>
      </p:sp>
      <p:pic>
        <p:nvPicPr>
          <p:cNvPr id="5" name="图片 4">
            <a:extLst>
              <a:ext uri="{FF2B5EF4-FFF2-40B4-BE49-F238E27FC236}">
                <a16:creationId xmlns:a16="http://schemas.microsoft.com/office/drawing/2014/main" id="{BF654E64-8947-42F6-A96B-413C953F271E}"/>
              </a:ext>
            </a:extLst>
          </p:cNvPr>
          <p:cNvPicPr>
            <a:picLocks noChangeAspect="1"/>
          </p:cNvPicPr>
          <p:nvPr/>
        </p:nvPicPr>
        <p:blipFill>
          <a:blip r:embed="rId2"/>
          <a:stretch>
            <a:fillRect/>
          </a:stretch>
        </p:blipFill>
        <p:spPr>
          <a:xfrm>
            <a:off x="1777634" y="1596904"/>
            <a:ext cx="8636731" cy="4764820"/>
          </a:xfrm>
          <a:prstGeom prst="rect">
            <a:avLst/>
          </a:prstGeom>
        </p:spPr>
      </p:pic>
    </p:spTree>
    <p:extLst>
      <p:ext uri="{BB962C8B-B14F-4D97-AF65-F5344CB8AC3E}">
        <p14:creationId xmlns:p14="http://schemas.microsoft.com/office/powerpoint/2010/main" val="3165697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Generate FIFO IP for the Project</a:t>
            </a:r>
          </a:p>
        </p:txBody>
      </p:sp>
      <p:pic>
        <p:nvPicPr>
          <p:cNvPr id="3" name="图片 2">
            <a:extLst>
              <a:ext uri="{FF2B5EF4-FFF2-40B4-BE49-F238E27FC236}">
                <a16:creationId xmlns:a16="http://schemas.microsoft.com/office/drawing/2014/main" id="{C32BDDA3-7B16-4032-85CD-395E7469A79E}"/>
              </a:ext>
            </a:extLst>
          </p:cNvPr>
          <p:cNvPicPr>
            <a:picLocks noChangeAspect="1"/>
          </p:cNvPicPr>
          <p:nvPr/>
        </p:nvPicPr>
        <p:blipFill>
          <a:blip r:embed="rId2"/>
          <a:stretch>
            <a:fillRect/>
          </a:stretch>
        </p:blipFill>
        <p:spPr>
          <a:xfrm>
            <a:off x="2911753" y="1438032"/>
            <a:ext cx="6368494" cy="5103445"/>
          </a:xfrm>
          <a:prstGeom prst="rect">
            <a:avLst/>
          </a:prstGeom>
        </p:spPr>
      </p:pic>
    </p:spTree>
    <p:extLst>
      <p:ext uri="{BB962C8B-B14F-4D97-AF65-F5344CB8AC3E}">
        <p14:creationId xmlns:p14="http://schemas.microsoft.com/office/powerpoint/2010/main" val="244995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Generate DDR IP with Memory Interface Generator</a:t>
            </a:r>
            <a:br>
              <a:rPr lang="en-US" altLang="zh-CN" sz="3600" dirty="0"/>
            </a:br>
            <a:endParaRPr lang="zh-CN" altLang="en-US" sz="3600" dirty="0"/>
          </a:p>
        </p:txBody>
      </p:sp>
      <p:sp>
        <p:nvSpPr>
          <p:cNvPr id="6" name="TextBox 4">
            <a:extLst>
              <a:ext uri="{FF2B5EF4-FFF2-40B4-BE49-F238E27FC236}">
                <a16:creationId xmlns:a16="http://schemas.microsoft.com/office/drawing/2014/main" id="{1EF0979C-8D3B-4FBF-A6F9-A348A13DDA73}"/>
              </a:ext>
            </a:extLst>
          </p:cNvPr>
          <p:cNvSpPr txBox="1"/>
          <p:nvPr/>
        </p:nvSpPr>
        <p:spPr>
          <a:xfrm>
            <a:off x="838200" y="1314634"/>
            <a:ext cx="9736015" cy="1754326"/>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altLang="zh-CN" dirty="0">
                <a:solidFill>
                  <a:schemeClr val="bg2">
                    <a:lumMod val="10000"/>
                  </a:schemeClr>
                </a:solidFill>
                <a:latin typeface="Arial"/>
                <a:cs typeface="Arial"/>
              </a:rPr>
              <a:t>Here the configuration is based on the recommended settings used by majority (this configuration is provided in </a:t>
            </a:r>
            <a:r>
              <a:rPr lang="en-US" altLang="zh-CN" dirty="0" err="1">
                <a:solidFill>
                  <a:schemeClr val="bg2">
                    <a:lumMod val="10000"/>
                  </a:schemeClr>
                </a:solidFill>
                <a:latin typeface="Arial"/>
                <a:cs typeface="Arial"/>
              </a:rPr>
              <a:t>Digilent</a:t>
            </a:r>
            <a:r>
              <a:rPr lang="en-US" altLang="zh-CN" dirty="0">
                <a:solidFill>
                  <a:schemeClr val="bg2">
                    <a:lumMod val="10000"/>
                  </a:schemeClr>
                </a:solidFill>
                <a:latin typeface="Arial"/>
                <a:cs typeface="Arial"/>
              </a:rPr>
              <a:t> controller IP site, and as far as I’ve seen, most people discussing about this DDR are using this configuration in the forums, personal blogs etc.). We cannot say this is the best configuration for our project, because we need the overall implementation to work to test the maximum bandwidth, so for most settings we are just following the recommendation.</a:t>
            </a:r>
            <a:endParaRPr lang="en-US" dirty="0">
              <a:solidFill>
                <a:schemeClr val="bg2">
                  <a:lumMod val="10000"/>
                </a:schemeClr>
              </a:solidFill>
              <a:latin typeface="Arial"/>
              <a:cs typeface="Arial"/>
            </a:endParaRPr>
          </a:p>
        </p:txBody>
      </p:sp>
      <p:pic>
        <p:nvPicPr>
          <p:cNvPr id="7" name="图片 6">
            <a:extLst>
              <a:ext uri="{FF2B5EF4-FFF2-40B4-BE49-F238E27FC236}">
                <a16:creationId xmlns:a16="http://schemas.microsoft.com/office/drawing/2014/main" id="{2114130A-C49E-4174-BE64-A16FA1FADC6A}"/>
              </a:ext>
            </a:extLst>
          </p:cNvPr>
          <p:cNvPicPr>
            <a:picLocks noChangeAspect="1"/>
          </p:cNvPicPr>
          <p:nvPr/>
        </p:nvPicPr>
        <p:blipFill>
          <a:blip r:embed="rId2"/>
          <a:stretch>
            <a:fillRect/>
          </a:stretch>
        </p:blipFill>
        <p:spPr>
          <a:xfrm>
            <a:off x="6258771" y="3068960"/>
            <a:ext cx="4646996" cy="3686320"/>
          </a:xfrm>
          <a:prstGeom prst="rect">
            <a:avLst/>
          </a:prstGeom>
        </p:spPr>
      </p:pic>
      <p:pic>
        <p:nvPicPr>
          <p:cNvPr id="5" name="图片 4">
            <a:extLst>
              <a:ext uri="{FF2B5EF4-FFF2-40B4-BE49-F238E27FC236}">
                <a16:creationId xmlns:a16="http://schemas.microsoft.com/office/drawing/2014/main" id="{08440AE2-F046-44C4-8CDF-E4C9215A66FD}"/>
              </a:ext>
            </a:extLst>
          </p:cNvPr>
          <p:cNvPicPr>
            <a:picLocks noChangeAspect="1"/>
          </p:cNvPicPr>
          <p:nvPr/>
        </p:nvPicPr>
        <p:blipFill>
          <a:blip r:embed="rId3"/>
          <a:stretch>
            <a:fillRect/>
          </a:stretch>
        </p:blipFill>
        <p:spPr>
          <a:xfrm>
            <a:off x="838200" y="3414460"/>
            <a:ext cx="4777909" cy="2472429"/>
          </a:xfrm>
          <a:prstGeom prst="rect">
            <a:avLst/>
          </a:prstGeom>
        </p:spPr>
      </p:pic>
    </p:spTree>
    <p:extLst>
      <p:ext uri="{BB962C8B-B14F-4D97-AF65-F5344CB8AC3E}">
        <p14:creationId xmlns:p14="http://schemas.microsoft.com/office/powerpoint/2010/main" val="3486126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Generate FIFO IP for the Project</a:t>
            </a:r>
          </a:p>
        </p:txBody>
      </p:sp>
      <p:pic>
        <p:nvPicPr>
          <p:cNvPr id="4" name="图片 3">
            <a:extLst>
              <a:ext uri="{FF2B5EF4-FFF2-40B4-BE49-F238E27FC236}">
                <a16:creationId xmlns:a16="http://schemas.microsoft.com/office/drawing/2014/main" id="{E8F9791B-5079-4215-9A07-14F1B80A3A81}"/>
              </a:ext>
            </a:extLst>
          </p:cNvPr>
          <p:cNvPicPr>
            <a:picLocks noChangeAspect="1"/>
          </p:cNvPicPr>
          <p:nvPr/>
        </p:nvPicPr>
        <p:blipFill>
          <a:blip r:embed="rId2"/>
          <a:stretch>
            <a:fillRect/>
          </a:stretch>
        </p:blipFill>
        <p:spPr>
          <a:xfrm>
            <a:off x="2905338" y="1516184"/>
            <a:ext cx="6381323" cy="5113726"/>
          </a:xfrm>
          <a:prstGeom prst="rect">
            <a:avLst/>
          </a:prstGeom>
        </p:spPr>
      </p:pic>
    </p:spTree>
    <p:extLst>
      <p:ext uri="{BB962C8B-B14F-4D97-AF65-F5344CB8AC3E}">
        <p14:creationId xmlns:p14="http://schemas.microsoft.com/office/powerpoint/2010/main" val="292537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Generate FIFO IP for the Project</a:t>
            </a:r>
          </a:p>
        </p:txBody>
      </p:sp>
      <p:pic>
        <p:nvPicPr>
          <p:cNvPr id="3" name="图片 2">
            <a:extLst>
              <a:ext uri="{FF2B5EF4-FFF2-40B4-BE49-F238E27FC236}">
                <a16:creationId xmlns:a16="http://schemas.microsoft.com/office/drawing/2014/main" id="{60F14BD4-61CA-4951-B47B-9A73E6FDB352}"/>
              </a:ext>
            </a:extLst>
          </p:cNvPr>
          <p:cNvPicPr>
            <a:picLocks noChangeAspect="1"/>
          </p:cNvPicPr>
          <p:nvPr/>
        </p:nvPicPr>
        <p:blipFill>
          <a:blip r:embed="rId2"/>
          <a:stretch>
            <a:fillRect/>
          </a:stretch>
        </p:blipFill>
        <p:spPr>
          <a:xfrm>
            <a:off x="2896541" y="1399591"/>
            <a:ext cx="6398917" cy="5127825"/>
          </a:xfrm>
          <a:prstGeom prst="rect">
            <a:avLst/>
          </a:prstGeom>
        </p:spPr>
      </p:pic>
    </p:spTree>
    <p:extLst>
      <p:ext uri="{BB962C8B-B14F-4D97-AF65-F5344CB8AC3E}">
        <p14:creationId xmlns:p14="http://schemas.microsoft.com/office/powerpoint/2010/main" val="53715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Generate FIFO IP for the Project</a:t>
            </a:r>
          </a:p>
        </p:txBody>
      </p:sp>
      <p:pic>
        <p:nvPicPr>
          <p:cNvPr id="4" name="图片 3">
            <a:extLst>
              <a:ext uri="{FF2B5EF4-FFF2-40B4-BE49-F238E27FC236}">
                <a16:creationId xmlns:a16="http://schemas.microsoft.com/office/drawing/2014/main" id="{D0036D8F-7F14-4E3E-BD38-82E1C060563E}"/>
              </a:ext>
            </a:extLst>
          </p:cNvPr>
          <p:cNvPicPr>
            <a:picLocks noChangeAspect="1"/>
          </p:cNvPicPr>
          <p:nvPr/>
        </p:nvPicPr>
        <p:blipFill>
          <a:blip r:embed="rId2"/>
          <a:stretch>
            <a:fillRect/>
          </a:stretch>
        </p:blipFill>
        <p:spPr>
          <a:xfrm>
            <a:off x="2959687" y="1494437"/>
            <a:ext cx="6272626" cy="5026621"/>
          </a:xfrm>
          <a:prstGeom prst="rect">
            <a:avLst/>
          </a:prstGeom>
        </p:spPr>
      </p:pic>
    </p:spTree>
    <p:extLst>
      <p:ext uri="{BB962C8B-B14F-4D97-AF65-F5344CB8AC3E}">
        <p14:creationId xmlns:p14="http://schemas.microsoft.com/office/powerpoint/2010/main" val="232198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Generate DDR IP with Memory Interface Generator</a:t>
            </a:r>
            <a:br>
              <a:rPr lang="en-US" altLang="zh-CN" sz="3600" dirty="0"/>
            </a:br>
            <a:endParaRPr lang="zh-CN" altLang="en-US" sz="3600" dirty="0"/>
          </a:p>
        </p:txBody>
      </p:sp>
      <p:sp>
        <p:nvSpPr>
          <p:cNvPr id="6" name="TextBox 4">
            <a:extLst>
              <a:ext uri="{FF2B5EF4-FFF2-40B4-BE49-F238E27FC236}">
                <a16:creationId xmlns:a16="http://schemas.microsoft.com/office/drawing/2014/main" id="{1EF0979C-8D3B-4FBF-A6F9-A348A13DDA73}"/>
              </a:ext>
            </a:extLst>
          </p:cNvPr>
          <p:cNvSpPr txBox="1"/>
          <p:nvPr/>
        </p:nvSpPr>
        <p:spPr>
          <a:xfrm>
            <a:off x="838200" y="1314634"/>
            <a:ext cx="9736015" cy="369332"/>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altLang="zh-CN" dirty="0">
                <a:solidFill>
                  <a:schemeClr val="bg2">
                    <a:lumMod val="10000"/>
                  </a:schemeClr>
                </a:solidFill>
                <a:latin typeface="Arial"/>
                <a:cs typeface="Arial"/>
              </a:rPr>
              <a:t>We don’t need AXI4 in our project</a:t>
            </a:r>
            <a:endParaRPr lang="en-US" dirty="0">
              <a:solidFill>
                <a:schemeClr val="bg2">
                  <a:lumMod val="10000"/>
                </a:schemeClr>
              </a:solidFill>
              <a:latin typeface="Arial"/>
              <a:cs typeface="Arial"/>
            </a:endParaRPr>
          </a:p>
        </p:txBody>
      </p:sp>
      <p:pic>
        <p:nvPicPr>
          <p:cNvPr id="3" name="图片 2">
            <a:extLst>
              <a:ext uri="{FF2B5EF4-FFF2-40B4-BE49-F238E27FC236}">
                <a16:creationId xmlns:a16="http://schemas.microsoft.com/office/drawing/2014/main" id="{FCF97FDF-B029-456E-A54B-3A20E0CE6B78}"/>
              </a:ext>
            </a:extLst>
          </p:cNvPr>
          <p:cNvPicPr>
            <a:picLocks noChangeAspect="1"/>
          </p:cNvPicPr>
          <p:nvPr/>
        </p:nvPicPr>
        <p:blipFill>
          <a:blip r:embed="rId2"/>
          <a:stretch>
            <a:fillRect/>
          </a:stretch>
        </p:blipFill>
        <p:spPr>
          <a:xfrm>
            <a:off x="3062146" y="1875693"/>
            <a:ext cx="5902100" cy="4705573"/>
          </a:xfrm>
          <a:prstGeom prst="rect">
            <a:avLst/>
          </a:prstGeom>
        </p:spPr>
      </p:pic>
    </p:spTree>
    <p:extLst>
      <p:ext uri="{BB962C8B-B14F-4D97-AF65-F5344CB8AC3E}">
        <p14:creationId xmlns:p14="http://schemas.microsoft.com/office/powerpoint/2010/main" val="588976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Generate DDR IP with Memory Interface Generator</a:t>
            </a:r>
            <a:br>
              <a:rPr lang="en-US" altLang="zh-CN" sz="3600" dirty="0"/>
            </a:br>
            <a:endParaRPr lang="zh-CN" altLang="en-US" sz="3600" dirty="0"/>
          </a:p>
        </p:txBody>
      </p:sp>
      <p:sp>
        <p:nvSpPr>
          <p:cNvPr id="6" name="TextBox 4">
            <a:extLst>
              <a:ext uri="{FF2B5EF4-FFF2-40B4-BE49-F238E27FC236}">
                <a16:creationId xmlns:a16="http://schemas.microsoft.com/office/drawing/2014/main" id="{1EF0979C-8D3B-4FBF-A6F9-A348A13DDA73}"/>
              </a:ext>
            </a:extLst>
          </p:cNvPr>
          <p:cNvSpPr txBox="1"/>
          <p:nvPr/>
        </p:nvSpPr>
        <p:spPr>
          <a:xfrm>
            <a:off x="838200" y="1506022"/>
            <a:ext cx="9736015" cy="369332"/>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altLang="zh-CN" dirty="0">
                <a:solidFill>
                  <a:schemeClr val="bg2">
                    <a:lumMod val="10000"/>
                  </a:schemeClr>
                </a:solidFill>
                <a:latin typeface="Arial"/>
                <a:cs typeface="Arial"/>
              </a:rPr>
              <a:t>Choose the right board number and available DDR generation</a:t>
            </a:r>
            <a:endParaRPr lang="en-US" dirty="0">
              <a:solidFill>
                <a:schemeClr val="bg2">
                  <a:lumMod val="10000"/>
                </a:schemeClr>
              </a:solidFill>
              <a:latin typeface="Arial"/>
              <a:cs typeface="Arial"/>
            </a:endParaRPr>
          </a:p>
        </p:txBody>
      </p:sp>
      <p:sp>
        <p:nvSpPr>
          <p:cNvPr id="5" name="TextBox 7">
            <a:extLst>
              <a:ext uri="{FF2B5EF4-FFF2-40B4-BE49-F238E27FC236}">
                <a16:creationId xmlns:a16="http://schemas.microsoft.com/office/drawing/2014/main" id="{792C653E-8CBF-44DD-BF66-A177F5EDE01B}"/>
              </a:ext>
            </a:extLst>
          </p:cNvPr>
          <p:cNvSpPr txBox="1"/>
          <p:nvPr/>
        </p:nvSpPr>
        <p:spPr>
          <a:xfrm>
            <a:off x="1523999" y="5117123"/>
            <a:ext cx="10376879" cy="425640"/>
          </a:xfrm>
          <a:prstGeom prst="rect">
            <a:avLst/>
          </a:prstGeom>
          <a:solidFill>
            <a:schemeClr val="bg1"/>
          </a:solidFill>
          <a:ln>
            <a:solidFill>
              <a:schemeClr val="bg1"/>
            </a:solidFill>
          </a:ln>
        </p:spPr>
        <p:txBody>
          <a:bodyPr wrap="square" rtlCol="0">
            <a:spAutoFit/>
          </a:bodyPr>
          <a:lstStyle/>
          <a:p>
            <a:endParaRPr lang="zh-CN" altLang="en-US" dirty="0"/>
          </a:p>
        </p:txBody>
      </p:sp>
      <p:pic>
        <p:nvPicPr>
          <p:cNvPr id="7" name="图片 6">
            <a:extLst>
              <a:ext uri="{FF2B5EF4-FFF2-40B4-BE49-F238E27FC236}">
                <a16:creationId xmlns:a16="http://schemas.microsoft.com/office/drawing/2014/main" id="{5B87B4BA-1A38-4D3F-82CB-C18868F2D6CA}"/>
              </a:ext>
            </a:extLst>
          </p:cNvPr>
          <p:cNvPicPr>
            <a:picLocks noChangeAspect="1"/>
          </p:cNvPicPr>
          <p:nvPr/>
        </p:nvPicPr>
        <p:blipFill>
          <a:blip r:embed="rId2"/>
          <a:stretch>
            <a:fillRect/>
          </a:stretch>
        </p:blipFill>
        <p:spPr>
          <a:xfrm>
            <a:off x="758188" y="2380594"/>
            <a:ext cx="4792036" cy="3801375"/>
          </a:xfrm>
          <a:prstGeom prst="rect">
            <a:avLst/>
          </a:prstGeom>
        </p:spPr>
      </p:pic>
      <p:pic>
        <p:nvPicPr>
          <p:cNvPr id="9" name="图片 8">
            <a:extLst>
              <a:ext uri="{FF2B5EF4-FFF2-40B4-BE49-F238E27FC236}">
                <a16:creationId xmlns:a16="http://schemas.microsoft.com/office/drawing/2014/main" id="{9E53EF22-1E09-4726-84FD-9D08605BE9AE}"/>
              </a:ext>
            </a:extLst>
          </p:cNvPr>
          <p:cNvPicPr>
            <a:picLocks noChangeAspect="1"/>
          </p:cNvPicPr>
          <p:nvPr/>
        </p:nvPicPr>
        <p:blipFill>
          <a:blip r:embed="rId3"/>
          <a:stretch>
            <a:fillRect/>
          </a:stretch>
        </p:blipFill>
        <p:spPr>
          <a:xfrm>
            <a:off x="6542341" y="2380594"/>
            <a:ext cx="4811459" cy="3816783"/>
          </a:xfrm>
          <a:prstGeom prst="rect">
            <a:avLst/>
          </a:prstGeom>
        </p:spPr>
      </p:pic>
    </p:spTree>
    <p:extLst>
      <p:ext uri="{BB962C8B-B14F-4D97-AF65-F5344CB8AC3E}">
        <p14:creationId xmlns:p14="http://schemas.microsoft.com/office/powerpoint/2010/main" val="246908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Generate DDR IP with Memory Interface Generator</a:t>
            </a:r>
            <a:br>
              <a:rPr lang="en-US" altLang="zh-CN" sz="3600" dirty="0"/>
            </a:br>
            <a:endParaRPr lang="zh-CN" altLang="en-US" sz="3600" dirty="0"/>
          </a:p>
        </p:txBody>
      </p:sp>
      <p:sp>
        <p:nvSpPr>
          <p:cNvPr id="6" name="TextBox 4">
            <a:extLst>
              <a:ext uri="{FF2B5EF4-FFF2-40B4-BE49-F238E27FC236}">
                <a16:creationId xmlns:a16="http://schemas.microsoft.com/office/drawing/2014/main" id="{1EF0979C-8D3B-4FBF-A6F9-A348A13DDA73}"/>
              </a:ext>
            </a:extLst>
          </p:cNvPr>
          <p:cNvSpPr txBox="1"/>
          <p:nvPr/>
        </p:nvSpPr>
        <p:spPr>
          <a:xfrm>
            <a:off x="1511356" y="1314634"/>
            <a:ext cx="8751277" cy="1200329"/>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altLang="zh-CN" dirty="0">
                <a:solidFill>
                  <a:schemeClr val="bg2">
                    <a:lumMod val="10000"/>
                  </a:schemeClr>
                </a:solidFill>
                <a:latin typeface="Arial"/>
                <a:cs typeface="Arial"/>
              </a:rPr>
              <a:t>The clock period 3333 </a:t>
            </a:r>
            <a:r>
              <a:rPr lang="en-US" altLang="zh-CN" dirty="0" err="1">
                <a:solidFill>
                  <a:schemeClr val="bg2">
                    <a:lumMod val="10000"/>
                  </a:schemeClr>
                </a:solidFill>
                <a:latin typeface="Arial"/>
                <a:cs typeface="Arial"/>
              </a:rPr>
              <a:t>ps</a:t>
            </a:r>
            <a:r>
              <a:rPr lang="en-US" altLang="zh-CN" dirty="0">
                <a:solidFill>
                  <a:schemeClr val="bg2">
                    <a:lumMod val="10000"/>
                  </a:schemeClr>
                </a:solidFill>
                <a:latin typeface="Arial"/>
                <a:cs typeface="Arial"/>
              </a:rPr>
              <a:t> is said to be a recommended value by the user guide, 3250 is good as well</a:t>
            </a:r>
          </a:p>
          <a:p>
            <a:pPr marL="285750" indent="-285750" algn="just">
              <a:spcBef>
                <a:spcPct val="0"/>
              </a:spcBef>
              <a:buFont typeface="Arial" panose="020B0604020202020204" pitchFamily="34" charset="0"/>
              <a:buChar char="•"/>
              <a:defRPr/>
            </a:pPr>
            <a:r>
              <a:rPr lang="en-US" dirty="0">
                <a:solidFill>
                  <a:schemeClr val="bg2">
                    <a:lumMod val="10000"/>
                  </a:schemeClr>
                </a:solidFill>
                <a:latin typeface="Arial"/>
                <a:cs typeface="Arial"/>
              </a:rPr>
              <a:t>PHY to Controller Clock Ratio determines the </a:t>
            </a:r>
            <a:r>
              <a:rPr lang="en-US" dirty="0" err="1">
                <a:solidFill>
                  <a:schemeClr val="bg2">
                    <a:lumMod val="10000"/>
                  </a:schemeClr>
                </a:solidFill>
                <a:latin typeface="Arial"/>
                <a:cs typeface="Arial"/>
              </a:rPr>
              <a:t>ui_clk</a:t>
            </a:r>
            <a:r>
              <a:rPr lang="en-US" dirty="0">
                <a:solidFill>
                  <a:schemeClr val="bg2">
                    <a:lumMod val="10000"/>
                  </a:schemeClr>
                </a:solidFill>
                <a:latin typeface="Arial"/>
                <a:cs typeface="Arial"/>
              </a:rPr>
              <a:t>. With such setting our </a:t>
            </a:r>
            <a:r>
              <a:rPr lang="en-US" dirty="0" err="1">
                <a:solidFill>
                  <a:schemeClr val="bg2">
                    <a:lumMod val="10000"/>
                  </a:schemeClr>
                </a:solidFill>
                <a:latin typeface="Arial"/>
                <a:cs typeface="Arial"/>
              </a:rPr>
              <a:t>ui_clk</a:t>
            </a:r>
            <a:r>
              <a:rPr lang="en-US" dirty="0">
                <a:solidFill>
                  <a:schemeClr val="bg2">
                    <a:lumMod val="10000"/>
                  </a:schemeClr>
                </a:solidFill>
                <a:latin typeface="Arial"/>
                <a:cs typeface="Arial"/>
              </a:rPr>
              <a:t> is 75 </a:t>
            </a:r>
            <a:r>
              <a:rPr lang="en-US" dirty="0" err="1">
                <a:solidFill>
                  <a:schemeClr val="bg2">
                    <a:lumMod val="10000"/>
                  </a:schemeClr>
                </a:solidFill>
                <a:latin typeface="Arial"/>
                <a:cs typeface="Arial"/>
              </a:rPr>
              <a:t>MHz.</a:t>
            </a:r>
            <a:endParaRPr lang="en-US" dirty="0">
              <a:solidFill>
                <a:schemeClr val="bg2">
                  <a:lumMod val="10000"/>
                </a:schemeClr>
              </a:solidFill>
              <a:latin typeface="Arial"/>
              <a:cs typeface="Arial"/>
            </a:endParaRPr>
          </a:p>
        </p:txBody>
      </p:sp>
      <p:pic>
        <p:nvPicPr>
          <p:cNvPr id="8" name="图片 7">
            <a:extLst>
              <a:ext uri="{FF2B5EF4-FFF2-40B4-BE49-F238E27FC236}">
                <a16:creationId xmlns:a16="http://schemas.microsoft.com/office/drawing/2014/main" id="{1F0A06F8-E359-41B6-A055-9A02AACCBB1B}"/>
              </a:ext>
            </a:extLst>
          </p:cNvPr>
          <p:cNvPicPr>
            <a:picLocks noChangeAspect="1"/>
          </p:cNvPicPr>
          <p:nvPr/>
        </p:nvPicPr>
        <p:blipFill>
          <a:blip r:embed="rId2"/>
          <a:stretch>
            <a:fillRect/>
          </a:stretch>
        </p:blipFill>
        <p:spPr>
          <a:xfrm>
            <a:off x="3372453" y="2640197"/>
            <a:ext cx="5029085" cy="3989419"/>
          </a:xfrm>
          <a:prstGeom prst="rect">
            <a:avLst/>
          </a:prstGeom>
        </p:spPr>
      </p:pic>
    </p:spTree>
    <p:extLst>
      <p:ext uri="{BB962C8B-B14F-4D97-AF65-F5344CB8AC3E}">
        <p14:creationId xmlns:p14="http://schemas.microsoft.com/office/powerpoint/2010/main" val="308640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Generate DDR IP with Memory Interface Generator</a:t>
            </a:r>
            <a:br>
              <a:rPr lang="en-US" altLang="zh-CN" sz="3600" dirty="0"/>
            </a:br>
            <a:endParaRPr lang="zh-CN" altLang="en-US" sz="3600" dirty="0"/>
          </a:p>
        </p:txBody>
      </p:sp>
      <p:sp>
        <p:nvSpPr>
          <p:cNvPr id="6" name="TextBox 4">
            <a:extLst>
              <a:ext uri="{FF2B5EF4-FFF2-40B4-BE49-F238E27FC236}">
                <a16:creationId xmlns:a16="http://schemas.microsoft.com/office/drawing/2014/main" id="{1EF0979C-8D3B-4FBF-A6F9-A348A13DDA73}"/>
              </a:ext>
            </a:extLst>
          </p:cNvPr>
          <p:cNvSpPr txBox="1"/>
          <p:nvPr/>
        </p:nvSpPr>
        <p:spPr>
          <a:xfrm>
            <a:off x="838200" y="1506022"/>
            <a:ext cx="9736015" cy="369332"/>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altLang="zh-CN" dirty="0">
                <a:solidFill>
                  <a:schemeClr val="bg2">
                    <a:lumMod val="10000"/>
                  </a:schemeClr>
                </a:solidFill>
                <a:latin typeface="Arial"/>
                <a:cs typeface="Arial"/>
              </a:rPr>
              <a:t>Options for Input Clock Period can be different with different settings at previous page</a:t>
            </a:r>
            <a:endParaRPr lang="en-US" dirty="0">
              <a:solidFill>
                <a:schemeClr val="bg2">
                  <a:lumMod val="10000"/>
                </a:schemeClr>
              </a:solidFill>
              <a:latin typeface="Arial"/>
              <a:cs typeface="Arial"/>
            </a:endParaRPr>
          </a:p>
        </p:txBody>
      </p:sp>
      <p:pic>
        <p:nvPicPr>
          <p:cNvPr id="5" name="图片 4">
            <a:extLst>
              <a:ext uri="{FF2B5EF4-FFF2-40B4-BE49-F238E27FC236}">
                <a16:creationId xmlns:a16="http://schemas.microsoft.com/office/drawing/2014/main" id="{C46377D6-8C00-4915-ACA9-9816AE5A0287}"/>
              </a:ext>
            </a:extLst>
          </p:cNvPr>
          <p:cNvPicPr>
            <a:picLocks noChangeAspect="1"/>
          </p:cNvPicPr>
          <p:nvPr/>
        </p:nvPicPr>
        <p:blipFill>
          <a:blip r:embed="rId2"/>
          <a:stretch>
            <a:fillRect/>
          </a:stretch>
        </p:blipFill>
        <p:spPr>
          <a:xfrm>
            <a:off x="3436576" y="2326802"/>
            <a:ext cx="5243802" cy="4159747"/>
          </a:xfrm>
          <a:prstGeom prst="rect">
            <a:avLst/>
          </a:prstGeom>
        </p:spPr>
      </p:pic>
    </p:spTree>
    <p:extLst>
      <p:ext uri="{BB962C8B-B14F-4D97-AF65-F5344CB8AC3E}">
        <p14:creationId xmlns:p14="http://schemas.microsoft.com/office/powerpoint/2010/main" val="195646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Generate DDR IP with Memory Interface Generator</a:t>
            </a:r>
            <a:br>
              <a:rPr lang="en-US" altLang="zh-CN" sz="3600" dirty="0"/>
            </a:br>
            <a:endParaRPr lang="zh-CN" altLang="en-US" sz="3600" dirty="0"/>
          </a:p>
        </p:txBody>
      </p:sp>
      <p:sp>
        <p:nvSpPr>
          <p:cNvPr id="6" name="TextBox 4">
            <a:extLst>
              <a:ext uri="{FF2B5EF4-FFF2-40B4-BE49-F238E27FC236}">
                <a16:creationId xmlns:a16="http://schemas.microsoft.com/office/drawing/2014/main" id="{1EF0979C-8D3B-4FBF-A6F9-A348A13DDA73}"/>
              </a:ext>
            </a:extLst>
          </p:cNvPr>
          <p:cNvSpPr txBox="1"/>
          <p:nvPr/>
        </p:nvSpPr>
        <p:spPr>
          <a:xfrm>
            <a:off x="838200" y="1506022"/>
            <a:ext cx="9736015" cy="369332"/>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altLang="zh-CN" dirty="0">
                <a:solidFill>
                  <a:schemeClr val="bg2">
                    <a:lumMod val="10000"/>
                  </a:schemeClr>
                </a:solidFill>
                <a:latin typeface="Arial"/>
                <a:cs typeface="Arial"/>
              </a:rPr>
              <a:t>These are system control configuration for the interface, nothing much to concern</a:t>
            </a:r>
            <a:endParaRPr lang="en-US" dirty="0">
              <a:solidFill>
                <a:schemeClr val="bg2">
                  <a:lumMod val="10000"/>
                </a:schemeClr>
              </a:solidFill>
              <a:latin typeface="Arial"/>
              <a:cs typeface="Arial"/>
            </a:endParaRPr>
          </a:p>
        </p:txBody>
      </p:sp>
      <p:pic>
        <p:nvPicPr>
          <p:cNvPr id="7" name="图片 6">
            <a:extLst>
              <a:ext uri="{FF2B5EF4-FFF2-40B4-BE49-F238E27FC236}">
                <a16:creationId xmlns:a16="http://schemas.microsoft.com/office/drawing/2014/main" id="{F8252D9E-9832-41BE-B30E-C83E9F46EFB8}"/>
              </a:ext>
            </a:extLst>
          </p:cNvPr>
          <p:cNvPicPr>
            <a:picLocks noChangeAspect="1"/>
          </p:cNvPicPr>
          <p:nvPr/>
        </p:nvPicPr>
        <p:blipFill>
          <a:blip r:embed="rId2"/>
          <a:stretch>
            <a:fillRect/>
          </a:stretch>
        </p:blipFill>
        <p:spPr>
          <a:xfrm>
            <a:off x="838199" y="2535115"/>
            <a:ext cx="4754879" cy="3771900"/>
          </a:xfrm>
          <a:prstGeom prst="rect">
            <a:avLst/>
          </a:prstGeom>
        </p:spPr>
      </p:pic>
      <p:pic>
        <p:nvPicPr>
          <p:cNvPr id="8" name="图片 7">
            <a:extLst>
              <a:ext uri="{FF2B5EF4-FFF2-40B4-BE49-F238E27FC236}">
                <a16:creationId xmlns:a16="http://schemas.microsoft.com/office/drawing/2014/main" id="{D74D9F58-CBD6-4FED-B211-CA5C1CE8DE18}"/>
              </a:ext>
            </a:extLst>
          </p:cNvPr>
          <p:cNvPicPr>
            <a:picLocks noChangeAspect="1"/>
          </p:cNvPicPr>
          <p:nvPr/>
        </p:nvPicPr>
        <p:blipFill>
          <a:blip r:embed="rId3"/>
          <a:stretch>
            <a:fillRect/>
          </a:stretch>
        </p:blipFill>
        <p:spPr>
          <a:xfrm>
            <a:off x="6384959" y="2535115"/>
            <a:ext cx="4754880" cy="3771900"/>
          </a:xfrm>
          <a:prstGeom prst="rect">
            <a:avLst/>
          </a:prstGeom>
        </p:spPr>
      </p:pic>
    </p:spTree>
    <p:extLst>
      <p:ext uri="{BB962C8B-B14F-4D97-AF65-F5344CB8AC3E}">
        <p14:creationId xmlns:p14="http://schemas.microsoft.com/office/powerpoint/2010/main" val="194341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Generate DDR IP with Memory Interface Generator</a:t>
            </a:r>
            <a:br>
              <a:rPr lang="en-US" altLang="zh-CN" sz="3600" dirty="0"/>
            </a:br>
            <a:endParaRPr lang="zh-CN" altLang="en-US" sz="3600" dirty="0"/>
          </a:p>
        </p:txBody>
      </p:sp>
      <p:sp>
        <p:nvSpPr>
          <p:cNvPr id="6" name="TextBox 4">
            <a:extLst>
              <a:ext uri="{FF2B5EF4-FFF2-40B4-BE49-F238E27FC236}">
                <a16:creationId xmlns:a16="http://schemas.microsoft.com/office/drawing/2014/main" id="{1EF0979C-8D3B-4FBF-A6F9-A348A13DDA73}"/>
              </a:ext>
            </a:extLst>
          </p:cNvPr>
          <p:cNvSpPr txBox="1"/>
          <p:nvPr/>
        </p:nvSpPr>
        <p:spPr>
          <a:xfrm>
            <a:off x="838200" y="1396607"/>
            <a:ext cx="9954846" cy="923330"/>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altLang="zh-CN" dirty="0">
                <a:solidFill>
                  <a:schemeClr val="bg2">
                    <a:lumMod val="10000"/>
                  </a:schemeClr>
                </a:solidFill>
                <a:latin typeface="Arial"/>
                <a:cs typeface="Arial"/>
              </a:rPr>
              <a:t>Here we need to load the given physical constraint file to complete the pin connection for the DDR. All the ports shown here should be finally claimed as output/</a:t>
            </a:r>
            <a:r>
              <a:rPr lang="en-US" altLang="zh-CN" dirty="0" err="1">
                <a:solidFill>
                  <a:schemeClr val="bg2">
                    <a:lumMod val="10000"/>
                  </a:schemeClr>
                </a:solidFill>
                <a:latin typeface="Arial"/>
                <a:cs typeface="Arial"/>
              </a:rPr>
              <a:t>inout</a:t>
            </a:r>
            <a:r>
              <a:rPr lang="en-US" altLang="zh-CN" dirty="0">
                <a:solidFill>
                  <a:schemeClr val="bg2">
                    <a:lumMod val="10000"/>
                  </a:schemeClr>
                </a:solidFill>
                <a:latin typeface="Arial"/>
                <a:cs typeface="Arial"/>
              </a:rPr>
              <a:t> pins of the top module. (Read XDC/UCF -&gt; load Nexys4DDRmemorypinout.ucf provided -&gt; Validate -&gt; Next)</a:t>
            </a:r>
            <a:endParaRPr lang="en-US" dirty="0">
              <a:solidFill>
                <a:schemeClr val="bg2">
                  <a:lumMod val="10000"/>
                </a:schemeClr>
              </a:solidFill>
              <a:latin typeface="Arial"/>
              <a:cs typeface="Arial"/>
            </a:endParaRPr>
          </a:p>
        </p:txBody>
      </p:sp>
      <p:pic>
        <p:nvPicPr>
          <p:cNvPr id="9" name="图片 8">
            <a:extLst>
              <a:ext uri="{FF2B5EF4-FFF2-40B4-BE49-F238E27FC236}">
                <a16:creationId xmlns:a16="http://schemas.microsoft.com/office/drawing/2014/main" id="{C3D882B2-F869-47E8-A499-665014A42C1B}"/>
              </a:ext>
            </a:extLst>
          </p:cNvPr>
          <p:cNvPicPr>
            <a:picLocks noChangeAspect="1"/>
          </p:cNvPicPr>
          <p:nvPr/>
        </p:nvPicPr>
        <p:blipFill>
          <a:blip r:embed="rId2"/>
          <a:stretch>
            <a:fillRect/>
          </a:stretch>
        </p:blipFill>
        <p:spPr>
          <a:xfrm>
            <a:off x="3441168" y="2537460"/>
            <a:ext cx="5091083" cy="4038600"/>
          </a:xfrm>
          <a:prstGeom prst="rect">
            <a:avLst/>
          </a:prstGeom>
        </p:spPr>
      </p:pic>
    </p:spTree>
    <p:extLst>
      <p:ext uri="{BB962C8B-B14F-4D97-AF65-F5344CB8AC3E}">
        <p14:creationId xmlns:p14="http://schemas.microsoft.com/office/powerpoint/2010/main" val="155585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3C-029E-4CE4-8A95-30301DB44ADF}"/>
              </a:ext>
            </a:extLst>
          </p:cNvPr>
          <p:cNvSpPr>
            <a:spLocks noGrp="1"/>
          </p:cNvSpPr>
          <p:nvPr>
            <p:ph type="title"/>
          </p:nvPr>
        </p:nvSpPr>
        <p:spPr/>
        <p:txBody>
          <a:bodyPr>
            <a:noAutofit/>
          </a:bodyPr>
          <a:lstStyle/>
          <a:p>
            <a:r>
              <a:rPr lang="en-US" altLang="zh-CN" sz="3600" dirty="0"/>
              <a:t>Generate DDR IP with Memory Interface Generator</a:t>
            </a:r>
            <a:br>
              <a:rPr lang="en-US" altLang="zh-CN" sz="3600" dirty="0"/>
            </a:br>
            <a:endParaRPr lang="zh-CN" altLang="en-US" sz="3600" dirty="0"/>
          </a:p>
        </p:txBody>
      </p:sp>
      <p:sp>
        <p:nvSpPr>
          <p:cNvPr id="6" name="TextBox 4">
            <a:extLst>
              <a:ext uri="{FF2B5EF4-FFF2-40B4-BE49-F238E27FC236}">
                <a16:creationId xmlns:a16="http://schemas.microsoft.com/office/drawing/2014/main" id="{1EF0979C-8D3B-4FBF-A6F9-A348A13DDA73}"/>
              </a:ext>
            </a:extLst>
          </p:cNvPr>
          <p:cNvSpPr txBox="1"/>
          <p:nvPr/>
        </p:nvSpPr>
        <p:spPr>
          <a:xfrm>
            <a:off x="838200" y="1396607"/>
            <a:ext cx="9954846" cy="923330"/>
          </a:xfrm>
          <a:prstGeom prst="rect">
            <a:avLst/>
          </a:prstGeom>
          <a:noFill/>
        </p:spPr>
        <p:txBody>
          <a:bodyPr wrap="square" rtlCol="0">
            <a:spAutoFit/>
          </a:bodyPr>
          <a:lstStyle/>
          <a:p>
            <a:pPr marL="285750" indent="-285750" algn="just">
              <a:spcBef>
                <a:spcPct val="0"/>
              </a:spcBef>
              <a:buFont typeface="Arial" panose="020B0604020202020204" pitchFamily="34" charset="0"/>
              <a:buChar char="•"/>
              <a:defRPr/>
            </a:pPr>
            <a:r>
              <a:rPr lang="en-US" altLang="zh-CN" dirty="0">
                <a:solidFill>
                  <a:schemeClr val="bg2">
                    <a:lumMod val="10000"/>
                  </a:schemeClr>
                </a:solidFill>
                <a:latin typeface="Arial"/>
                <a:cs typeface="Arial"/>
              </a:rPr>
              <a:t>After the DDR MIG IP Core has been generated, you can find this Core under IP Sources</a:t>
            </a:r>
          </a:p>
          <a:p>
            <a:pPr marL="285750" indent="-285750" algn="just">
              <a:spcBef>
                <a:spcPct val="0"/>
              </a:spcBef>
              <a:buFont typeface="Arial" panose="020B0604020202020204" pitchFamily="34" charset="0"/>
              <a:buChar char="•"/>
              <a:defRPr/>
            </a:pPr>
            <a:r>
              <a:rPr lang="en-US" dirty="0">
                <a:solidFill>
                  <a:schemeClr val="bg2">
                    <a:lumMod val="10000"/>
                  </a:schemeClr>
                </a:solidFill>
                <a:latin typeface="Arial"/>
                <a:cs typeface="Arial"/>
              </a:rPr>
              <a:t>Right click this IP and you can choose Open IP Example Design and check what’s going on in the new example design to see how signals are put and given during DDR traffic</a:t>
            </a:r>
          </a:p>
        </p:txBody>
      </p:sp>
      <p:pic>
        <p:nvPicPr>
          <p:cNvPr id="3" name="图片 2">
            <a:extLst>
              <a:ext uri="{FF2B5EF4-FFF2-40B4-BE49-F238E27FC236}">
                <a16:creationId xmlns:a16="http://schemas.microsoft.com/office/drawing/2014/main" id="{CC13DCA2-3588-4CD8-BC89-5A92869CACBA}"/>
              </a:ext>
            </a:extLst>
          </p:cNvPr>
          <p:cNvPicPr>
            <a:picLocks noChangeAspect="1"/>
          </p:cNvPicPr>
          <p:nvPr/>
        </p:nvPicPr>
        <p:blipFill>
          <a:blip r:embed="rId2"/>
          <a:stretch>
            <a:fillRect/>
          </a:stretch>
        </p:blipFill>
        <p:spPr>
          <a:xfrm>
            <a:off x="1791678" y="2971924"/>
            <a:ext cx="3450568" cy="3147524"/>
          </a:xfrm>
          <a:prstGeom prst="rect">
            <a:avLst/>
          </a:prstGeom>
        </p:spPr>
      </p:pic>
      <p:pic>
        <p:nvPicPr>
          <p:cNvPr id="4" name="图片 3">
            <a:extLst>
              <a:ext uri="{FF2B5EF4-FFF2-40B4-BE49-F238E27FC236}">
                <a16:creationId xmlns:a16="http://schemas.microsoft.com/office/drawing/2014/main" id="{F9E309C8-5999-4AC8-8E5A-15298F82B3BD}"/>
              </a:ext>
            </a:extLst>
          </p:cNvPr>
          <p:cNvPicPr>
            <a:picLocks noChangeAspect="1"/>
          </p:cNvPicPr>
          <p:nvPr/>
        </p:nvPicPr>
        <p:blipFill>
          <a:blip r:embed="rId3"/>
          <a:stretch>
            <a:fillRect/>
          </a:stretch>
        </p:blipFill>
        <p:spPr>
          <a:xfrm>
            <a:off x="6893311" y="2722170"/>
            <a:ext cx="2730995" cy="3884937"/>
          </a:xfrm>
          <a:prstGeom prst="rect">
            <a:avLst/>
          </a:prstGeom>
        </p:spPr>
      </p:pic>
    </p:spTree>
    <p:extLst>
      <p:ext uri="{BB962C8B-B14F-4D97-AF65-F5344CB8AC3E}">
        <p14:creationId xmlns:p14="http://schemas.microsoft.com/office/powerpoint/2010/main" val="3774840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1330</Words>
  <Application>Microsoft Office PowerPoint</Application>
  <PresentationFormat>宽屏</PresentationFormat>
  <Paragraphs>85</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等线 Light</vt:lpstr>
      <vt:lpstr>Arial</vt:lpstr>
      <vt:lpstr>Calibri</vt:lpstr>
      <vt:lpstr>Calibri Light</vt:lpstr>
      <vt:lpstr>Office 主题​​</vt:lpstr>
      <vt:lpstr>DDR Controller Coding</vt:lpstr>
      <vt:lpstr>Generate DDR IP with Memory Interface Generator </vt:lpstr>
      <vt:lpstr>Generate DDR IP with Memory Interface Generator </vt:lpstr>
      <vt:lpstr>Generate DDR IP with Memory Interface Generator </vt:lpstr>
      <vt:lpstr>Generate DDR IP with Memory Interface Generator </vt:lpstr>
      <vt:lpstr>Generate DDR IP with Memory Interface Generator </vt:lpstr>
      <vt:lpstr>Generate DDR IP with Memory Interface Generator </vt:lpstr>
      <vt:lpstr>Generate DDR IP with Memory Interface Generator </vt:lpstr>
      <vt:lpstr>Generate DDR IP with Memory Interface Generator </vt:lpstr>
      <vt:lpstr>DDR Controller Coding Guide</vt:lpstr>
      <vt:lpstr>DDR Controller Coding Guide</vt:lpstr>
      <vt:lpstr>DDR Controller Coding Guide</vt:lpstr>
      <vt:lpstr>DDR Controller Coding Guide</vt:lpstr>
      <vt:lpstr>DDR Controller Coding Guide Summary</vt:lpstr>
      <vt:lpstr>Some Stats</vt:lpstr>
      <vt:lpstr>Some Stats</vt:lpstr>
      <vt:lpstr>Testbench for DDR Controller</vt:lpstr>
      <vt:lpstr>Generate FIFO IP for the Project</vt:lpstr>
      <vt:lpstr>Generate FIFO IP for the Project</vt:lpstr>
      <vt:lpstr>Generate FIFO IP for the Project</vt:lpstr>
      <vt:lpstr>Generate FIFO IP for the Project</vt:lpstr>
      <vt:lpstr>Generate FIFO IP for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DDR Controller Coding</dc:title>
  <dc:creator>Diandian Chen</dc:creator>
  <cp:lastModifiedBy>Diandian Chen</cp:lastModifiedBy>
  <cp:revision>14</cp:revision>
  <dcterms:created xsi:type="dcterms:W3CDTF">2018-06-17T22:38:23Z</dcterms:created>
  <dcterms:modified xsi:type="dcterms:W3CDTF">2018-06-26T05:58:54Z</dcterms:modified>
</cp:coreProperties>
</file>