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3"/>
  </p:notesMasterIdLst>
  <p:handoutMasterIdLst>
    <p:handoutMasterId r:id="rId24"/>
  </p:handoutMasterIdLst>
  <p:sldIdLst>
    <p:sldId id="256" r:id="rId5"/>
    <p:sldId id="277" r:id="rId6"/>
    <p:sldId id="262" r:id="rId7"/>
    <p:sldId id="289" r:id="rId8"/>
    <p:sldId id="264" r:id="rId9"/>
    <p:sldId id="258" r:id="rId10"/>
    <p:sldId id="278" r:id="rId11"/>
    <p:sldId id="266" r:id="rId12"/>
    <p:sldId id="292" r:id="rId13"/>
    <p:sldId id="268" r:id="rId14"/>
    <p:sldId id="293" r:id="rId15"/>
    <p:sldId id="294" r:id="rId16"/>
    <p:sldId id="295" r:id="rId17"/>
    <p:sldId id="296" r:id="rId18"/>
    <p:sldId id="297" r:id="rId19"/>
    <p:sldId id="298"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5A63ED-1E7C-286F-5FB3-7E11FE9E1792}" v="760" dt="2024-05-30T22:33:58.949"/>
    <p1510:client id="{7C4B1163-F89C-B5A8-239B-A079F006391E}" v="334" dt="2024-05-30T07:16:16.873"/>
    <p1510:client id="{A5ECBE37-B1E8-7E0A-F8DA-788BC3858FAD}" v="385" dt="2024-05-30T11:14:29.674"/>
    <p1510:client id="{B104168A-7710-8C90-8755-5C4A364F9C2C}" v="776" dt="2024-05-30T17:28:06.528"/>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5/30/2024</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refactoring.guru/design-patterns/command" TargetMode="External"/><Relationship Id="rId2" Type="http://schemas.openxmlformats.org/officeDocument/2006/relationships/hyperlink" Target="https://medium.com/@alifurkangokce/command-design-pattern-a5fff37ad90d" TargetMode="Externa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a:t>Command </a:t>
            </a:r>
            <a:r>
              <a:rPr lang="en-US" err="1"/>
              <a:t>tasarım</a:t>
            </a:r>
            <a:r>
              <a:rPr lang="en-US"/>
              <a:t> </a:t>
            </a:r>
            <a:r>
              <a:rPr lang="en-US" err="1"/>
              <a:t>deseni</a:t>
            </a:r>
            <a:endParaRPr lang="tr-TR" err="1"/>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72513"/>
            <a:ext cx="4941770" cy="626697"/>
          </a:xfrm>
        </p:spPr>
        <p:txBody>
          <a:bodyPr vert="horz" lIns="91440" tIns="45720" rIns="91440" bIns="45720" rtlCol="0" anchor="t">
            <a:normAutofit fontScale="92500" lnSpcReduction="20000"/>
          </a:bodyPr>
          <a:lstStyle/>
          <a:p>
            <a:pPr marL="285750" indent="-285750">
              <a:buChar char="•"/>
            </a:pPr>
            <a:r>
              <a:rPr lang="en-US"/>
              <a:t>Cuma </a:t>
            </a:r>
            <a:r>
              <a:rPr lang="en-US" err="1"/>
              <a:t>Taljibini</a:t>
            </a:r>
          </a:p>
          <a:p>
            <a:pPr marL="285750" indent="-285750">
              <a:buChar char="•"/>
            </a:pPr>
            <a:r>
              <a:rPr lang="en-US"/>
              <a:t>Cabir </a:t>
            </a:r>
            <a:r>
              <a:rPr lang="en-US" err="1"/>
              <a:t>vefai</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20"/>
          </p:nvPr>
        </p:nvSpPr>
        <p:spPr/>
        <p:txBody>
          <a:bodyPr/>
          <a:lstStyle/>
          <a:p>
            <a:r>
              <a:rPr lang="en-US"/>
              <a:t>20XX</a:t>
            </a:r>
          </a:p>
        </p:txBody>
      </p:sp>
      <p:sp>
        <p:nvSpPr>
          <p:cNvPr id="29" name="Başlık 28">
            <a:extLst>
              <a:ext uri="{FF2B5EF4-FFF2-40B4-BE49-F238E27FC236}">
                <a16:creationId xmlns:a16="http://schemas.microsoft.com/office/drawing/2014/main" id="{AEEC8FDA-9A64-98AD-413F-1C8B78E8783B}"/>
              </a:ext>
            </a:extLst>
          </p:cNvPr>
          <p:cNvSpPr>
            <a:spLocks noGrp="1"/>
          </p:cNvSpPr>
          <p:nvPr>
            <p:ph type="title"/>
          </p:nvPr>
        </p:nvSpPr>
        <p:spPr>
          <a:xfrm>
            <a:off x="332400" y="187686"/>
            <a:ext cx="4812972" cy="908620"/>
          </a:xfrm>
        </p:spPr>
        <p:txBody>
          <a:bodyPr>
            <a:normAutofit/>
          </a:bodyPr>
          <a:lstStyle/>
          <a:p>
            <a:r>
              <a:rPr lang="tr-TR" sz="3600"/>
              <a:t>Uygulamalı örnek</a:t>
            </a:r>
          </a:p>
        </p:txBody>
      </p:sp>
      <p:pic>
        <p:nvPicPr>
          <p:cNvPr id="2" name="Resim 1" descr="metin, ekran görüntüsü, diyagram, daire içeren bir resim&#10;&#10;Açıklama otomatik olarak oluşturuldu">
            <a:extLst>
              <a:ext uri="{FF2B5EF4-FFF2-40B4-BE49-F238E27FC236}">
                <a16:creationId xmlns:a16="http://schemas.microsoft.com/office/drawing/2014/main" id="{541B2903-3FDC-E35C-0023-4CE8C24B37E9}"/>
              </a:ext>
            </a:extLst>
          </p:cNvPr>
          <p:cNvPicPr>
            <a:picLocks noChangeAspect="1"/>
          </p:cNvPicPr>
          <p:nvPr/>
        </p:nvPicPr>
        <p:blipFill>
          <a:blip r:embed="rId2"/>
          <a:stretch>
            <a:fillRect/>
          </a:stretch>
        </p:blipFill>
        <p:spPr>
          <a:xfrm>
            <a:off x="816184" y="3428102"/>
            <a:ext cx="2235140" cy="3107307"/>
          </a:xfrm>
          <a:prstGeom prst="rect">
            <a:avLst/>
          </a:prstGeom>
        </p:spPr>
      </p:pic>
      <p:pic>
        <p:nvPicPr>
          <p:cNvPr id="3" name="Resim 2" descr="metin, diyagram, ekran görüntüsü, çizgi içeren bir resim&#10;&#10;Açıklama otomatik olarak oluşturuldu">
            <a:extLst>
              <a:ext uri="{FF2B5EF4-FFF2-40B4-BE49-F238E27FC236}">
                <a16:creationId xmlns:a16="http://schemas.microsoft.com/office/drawing/2014/main" id="{9E4D46BC-EE0E-1356-3593-890CA4131E03}"/>
              </a:ext>
            </a:extLst>
          </p:cNvPr>
          <p:cNvPicPr>
            <a:picLocks noChangeAspect="1"/>
          </p:cNvPicPr>
          <p:nvPr/>
        </p:nvPicPr>
        <p:blipFill>
          <a:blip r:embed="rId3"/>
          <a:stretch>
            <a:fillRect/>
          </a:stretch>
        </p:blipFill>
        <p:spPr>
          <a:xfrm>
            <a:off x="3403930" y="1072821"/>
            <a:ext cx="8000819" cy="5603753"/>
          </a:xfrm>
          <a:prstGeom prst="rect">
            <a:avLst/>
          </a:prstGeom>
        </p:spPr>
      </p:pic>
      <p:sp>
        <p:nvSpPr>
          <p:cNvPr id="4" name="Metin kutusu 3">
            <a:extLst>
              <a:ext uri="{FF2B5EF4-FFF2-40B4-BE49-F238E27FC236}">
                <a16:creationId xmlns:a16="http://schemas.microsoft.com/office/drawing/2014/main" id="{FAA15E01-679C-17E6-7014-3E0533CEDFE3}"/>
              </a:ext>
            </a:extLst>
          </p:cNvPr>
          <p:cNvSpPr txBox="1"/>
          <p:nvPr/>
        </p:nvSpPr>
        <p:spPr>
          <a:xfrm>
            <a:off x="667407" y="1243641"/>
            <a:ext cx="2746375" cy="18620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300" dirty="0">
                <a:ea typeface="+mn-lt"/>
                <a:cs typeface="+mn-lt"/>
              </a:rPr>
              <a:t>Diğer cihazları açmak ve kapatmak için bir kontrol kumandası oluşturmak.</a:t>
            </a:r>
            <a:endParaRPr lang="tr-TR" sz="2300" dirty="0"/>
          </a:p>
        </p:txBody>
      </p:sp>
    </p:spTree>
    <p:extLst>
      <p:ext uri="{BB962C8B-B14F-4D97-AF65-F5344CB8AC3E}">
        <p14:creationId xmlns:p14="http://schemas.microsoft.com/office/powerpoint/2010/main" val="415169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81462E-E585-4148-8440-4BECE75A19A9}"/>
              </a:ext>
            </a:extLst>
          </p:cNvPr>
          <p:cNvSpPr>
            <a:spLocks noGrp="1"/>
          </p:cNvSpPr>
          <p:nvPr>
            <p:ph type="title"/>
          </p:nvPr>
        </p:nvSpPr>
        <p:spPr>
          <a:xfrm>
            <a:off x="1885156" y="2660592"/>
            <a:ext cx="8421688" cy="1325563"/>
          </a:xfrm>
        </p:spPr>
        <p:txBody>
          <a:bodyPr>
            <a:normAutofit/>
          </a:bodyPr>
          <a:lstStyle/>
          <a:p>
            <a:r>
              <a:rPr lang="tr-TR" sz="3600"/>
              <a:t>sorular</a:t>
            </a:r>
          </a:p>
        </p:txBody>
      </p:sp>
      <p:sp>
        <p:nvSpPr>
          <p:cNvPr id="11" name="Veri Yer Tutucusu 10">
            <a:extLst>
              <a:ext uri="{FF2B5EF4-FFF2-40B4-BE49-F238E27FC236}">
                <a16:creationId xmlns:a16="http://schemas.microsoft.com/office/drawing/2014/main" id="{A01093C9-C65B-8CEE-3190-17C717CE02DB}"/>
              </a:ext>
            </a:extLst>
          </p:cNvPr>
          <p:cNvSpPr>
            <a:spLocks noGrp="1"/>
          </p:cNvSpPr>
          <p:nvPr>
            <p:ph type="dt" sz="half" idx="20"/>
          </p:nvPr>
        </p:nvSpPr>
        <p:spPr/>
        <p:txBody>
          <a:bodyPr/>
          <a:lstStyle/>
          <a:p>
            <a:r>
              <a:rPr lang="en-US"/>
              <a:t>20XX</a:t>
            </a:r>
          </a:p>
        </p:txBody>
      </p:sp>
      <p:sp>
        <p:nvSpPr>
          <p:cNvPr id="12" name="Alt Bilgi Yer Tutucusu 11">
            <a:extLst>
              <a:ext uri="{FF2B5EF4-FFF2-40B4-BE49-F238E27FC236}">
                <a16:creationId xmlns:a16="http://schemas.microsoft.com/office/drawing/2014/main" id="{EF673B57-A5BE-C127-D3B3-819DCB89F3D6}"/>
              </a:ext>
            </a:extLst>
          </p:cNvPr>
          <p:cNvSpPr>
            <a:spLocks noGrp="1"/>
          </p:cNvSpPr>
          <p:nvPr>
            <p:ph type="ftr" sz="quarter" idx="21"/>
          </p:nvPr>
        </p:nvSpPr>
        <p:spPr/>
        <p:txBody>
          <a:bodyPr/>
          <a:lstStyle/>
          <a:p>
            <a:r>
              <a:rPr lang="en-US"/>
              <a:t>Pitch Deck</a:t>
            </a:r>
          </a:p>
        </p:txBody>
      </p:sp>
      <p:sp>
        <p:nvSpPr>
          <p:cNvPr id="13" name="Slayt Numarası Yer Tutucusu 12">
            <a:extLst>
              <a:ext uri="{FF2B5EF4-FFF2-40B4-BE49-F238E27FC236}">
                <a16:creationId xmlns:a16="http://schemas.microsoft.com/office/drawing/2014/main" id="{85E24BF0-EBA1-066A-DA85-D4E4998AB1A3}"/>
              </a:ext>
            </a:extLst>
          </p:cNvPr>
          <p:cNvSpPr>
            <a:spLocks noGrp="1"/>
          </p:cNvSpPr>
          <p:nvPr>
            <p:ph type="sldNum" sz="quarter" idx="22"/>
          </p:nvPr>
        </p:nvSpPr>
        <p:spPr/>
        <p:txBody>
          <a:bodyPr/>
          <a:lstStyle/>
          <a:p>
            <a:fld id="{B5CEABB6-07DC-46E8-9B57-56EC44A396E5}" type="slidenum">
              <a:rPr lang="en-US" smtClean="0"/>
              <a:t>11</a:t>
            </a:fld>
            <a:endParaRPr lang="en-US"/>
          </a:p>
        </p:txBody>
      </p:sp>
    </p:spTree>
    <p:extLst>
      <p:ext uri="{BB962C8B-B14F-4D97-AF65-F5344CB8AC3E}">
        <p14:creationId xmlns:p14="http://schemas.microsoft.com/office/powerpoint/2010/main" val="3367408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39D973-60A2-695D-B327-FF3C9558005B}"/>
              </a:ext>
            </a:extLst>
          </p:cNvPr>
          <p:cNvSpPr>
            <a:spLocks noGrp="1"/>
          </p:cNvSpPr>
          <p:nvPr>
            <p:ph type="title"/>
          </p:nvPr>
        </p:nvSpPr>
        <p:spPr>
          <a:xfrm>
            <a:off x="1362075" y="729530"/>
            <a:ext cx="2936587" cy="844694"/>
          </a:xfrm>
        </p:spPr>
        <p:txBody>
          <a:bodyPr>
            <a:normAutofit/>
          </a:bodyPr>
          <a:lstStyle/>
          <a:p>
            <a:r>
              <a:rPr lang="tr-TR" sz="3600" b="1"/>
              <a:t>Soru-1</a:t>
            </a:r>
          </a:p>
        </p:txBody>
      </p:sp>
      <p:sp>
        <p:nvSpPr>
          <p:cNvPr id="3" name="Metin Yer Tutucusu 2">
            <a:extLst>
              <a:ext uri="{FF2B5EF4-FFF2-40B4-BE49-F238E27FC236}">
                <a16:creationId xmlns:a16="http://schemas.microsoft.com/office/drawing/2014/main" id="{8CB51C18-6F38-D32F-CBC0-A70095861996}"/>
              </a:ext>
            </a:extLst>
          </p:cNvPr>
          <p:cNvSpPr>
            <a:spLocks noGrp="1"/>
          </p:cNvSpPr>
          <p:nvPr>
            <p:ph type="body" idx="1"/>
          </p:nvPr>
        </p:nvSpPr>
        <p:spPr>
          <a:xfrm>
            <a:off x="1362075" y="1831974"/>
            <a:ext cx="6940550" cy="3479078"/>
          </a:xfrm>
        </p:spPr>
        <p:txBody>
          <a:bodyPr vert="horz" lIns="91440" tIns="45720" rIns="91440" bIns="45720" rtlCol="0" anchor="t">
            <a:normAutofit/>
          </a:bodyPr>
          <a:lstStyle/>
          <a:p>
            <a:r>
              <a:rPr lang="tr-TR" sz="2800" err="1"/>
              <a:t>Command</a:t>
            </a:r>
            <a:r>
              <a:rPr lang="tr-TR" sz="2800" dirty="0"/>
              <a:t> tasarım deseni hangi tasarım deseni grubuna aittir?</a:t>
            </a:r>
          </a:p>
          <a:p>
            <a:endParaRPr lang="tr-TR" sz="2800" dirty="0"/>
          </a:p>
          <a:p>
            <a:r>
              <a:rPr lang="tr-TR" sz="2300" dirty="0"/>
              <a:t>A) </a:t>
            </a:r>
            <a:r>
              <a:rPr lang="tr-TR" sz="2300" dirty="0" err="1"/>
              <a:t>Yaratımsal</a:t>
            </a:r>
            <a:r>
              <a:rPr lang="tr-TR" sz="2300" dirty="0"/>
              <a:t> (Creational)</a:t>
            </a:r>
          </a:p>
          <a:p>
            <a:r>
              <a:rPr lang="tr-TR" sz="2300" dirty="0"/>
              <a:t>B) Yapısal (</a:t>
            </a:r>
            <a:r>
              <a:rPr lang="tr-TR" sz="2300" dirty="0" err="1"/>
              <a:t>Structural</a:t>
            </a:r>
            <a:r>
              <a:rPr lang="tr-TR" sz="2300" dirty="0"/>
              <a:t>)</a:t>
            </a:r>
          </a:p>
          <a:p>
            <a:r>
              <a:rPr lang="tr-TR" sz="2300" b="1" dirty="0"/>
              <a:t>C) Davranışsal (</a:t>
            </a:r>
            <a:r>
              <a:rPr lang="tr-TR" sz="2300" b="1" dirty="0" err="1"/>
              <a:t>Behavioral</a:t>
            </a:r>
            <a:r>
              <a:rPr lang="tr-TR" sz="2300" b="1" dirty="0"/>
              <a:t>)</a:t>
            </a:r>
          </a:p>
          <a:p>
            <a:r>
              <a:rPr lang="tr-TR" sz="2300" dirty="0"/>
              <a:t>D) Mimarlık (</a:t>
            </a:r>
            <a:r>
              <a:rPr lang="tr-TR" sz="2300" dirty="0" err="1"/>
              <a:t>Architectural</a:t>
            </a:r>
            <a:r>
              <a:rPr lang="tr-TR" sz="2300" dirty="0"/>
              <a:t>)</a:t>
            </a:r>
          </a:p>
          <a:p>
            <a:endParaRPr lang="tr-TR" sz="2300" dirty="0"/>
          </a:p>
        </p:txBody>
      </p:sp>
      <p:sp>
        <p:nvSpPr>
          <p:cNvPr id="11" name="Veri Yer Tutucusu 10">
            <a:extLst>
              <a:ext uri="{FF2B5EF4-FFF2-40B4-BE49-F238E27FC236}">
                <a16:creationId xmlns:a16="http://schemas.microsoft.com/office/drawing/2014/main" id="{EAC7C39A-EE10-550A-4EA9-0109EB49485C}"/>
              </a:ext>
            </a:extLst>
          </p:cNvPr>
          <p:cNvSpPr>
            <a:spLocks noGrp="1"/>
          </p:cNvSpPr>
          <p:nvPr>
            <p:ph type="dt" sz="half" idx="10"/>
          </p:nvPr>
        </p:nvSpPr>
        <p:spPr/>
        <p:txBody>
          <a:bodyPr/>
          <a:lstStyle/>
          <a:p>
            <a:r>
              <a:rPr lang="en-US"/>
              <a:t>20XX</a:t>
            </a:r>
          </a:p>
        </p:txBody>
      </p:sp>
      <p:sp>
        <p:nvSpPr>
          <p:cNvPr id="13" name="Slayt Numarası Yer Tutucusu 12">
            <a:extLst>
              <a:ext uri="{FF2B5EF4-FFF2-40B4-BE49-F238E27FC236}">
                <a16:creationId xmlns:a16="http://schemas.microsoft.com/office/drawing/2014/main" id="{61C2B10A-EDAA-D4E1-7546-9E5B250225BE}"/>
              </a:ext>
            </a:extLst>
          </p:cNvPr>
          <p:cNvSpPr>
            <a:spLocks noGrp="1"/>
          </p:cNvSpPr>
          <p:nvPr>
            <p:ph type="sldNum" sz="quarter" idx="12"/>
          </p:nvPr>
        </p:nvSpPr>
        <p:spPr/>
        <p:txBody>
          <a:bodyPr/>
          <a:lstStyle/>
          <a:p>
            <a:fld id="{B5CEABB6-07DC-46E8-9B57-56EC44A396E5}" type="slidenum">
              <a:rPr lang="en-US" smtClean="0"/>
              <a:t>12</a:t>
            </a:fld>
            <a:endParaRPr lang="en-US"/>
          </a:p>
        </p:txBody>
      </p:sp>
    </p:spTree>
    <p:extLst>
      <p:ext uri="{BB962C8B-B14F-4D97-AF65-F5344CB8AC3E}">
        <p14:creationId xmlns:p14="http://schemas.microsoft.com/office/powerpoint/2010/main" val="62316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97C014-7578-A0AB-D2CF-4C0C34FF8B03}"/>
              </a:ext>
            </a:extLst>
          </p:cNvPr>
          <p:cNvSpPr>
            <a:spLocks noGrp="1"/>
          </p:cNvSpPr>
          <p:nvPr>
            <p:ph type="title"/>
          </p:nvPr>
        </p:nvSpPr>
        <p:spPr>
          <a:xfrm>
            <a:off x="1342507" y="789751"/>
            <a:ext cx="2488276" cy="826800"/>
          </a:xfrm>
        </p:spPr>
        <p:txBody>
          <a:bodyPr>
            <a:normAutofit/>
          </a:bodyPr>
          <a:lstStyle/>
          <a:p>
            <a:r>
              <a:rPr lang="tr-TR" sz="3600" b="1"/>
              <a:t>Soru-2</a:t>
            </a:r>
          </a:p>
        </p:txBody>
      </p:sp>
      <p:sp>
        <p:nvSpPr>
          <p:cNvPr id="4" name="Veri Yer Tutucusu 3">
            <a:extLst>
              <a:ext uri="{FF2B5EF4-FFF2-40B4-BE49-F238E27FC236}">
                <a16:creationId xmlns:a16="http://schemas.microsoft.com/office/drawing/2014/main" id="{B52573A7-6F1B-66A6-BA8B-A00CB523D54A}"/>
              </a:ext>
            </a:extLst>
          </p:cNvPr>
          <p:cNvSpPr>
            <a:spLocks noGrp="1"/>
          </p:cNvSpPr>
          <p:nvPr>
            <p:ph type="dt" sz="half" idx="20"/>
          </p:nvPr>
        </p:nvSpPr>
        <p:spPr/>
        <p:txBody>
          <a:bodyPr/>
          <a:lstStyle/>
          <a:p>
            <a:r>
              <a:rPr lang="en-US"/>
              <a:t>20XX</a:t>
            </a:r>
          </a:p>
        </p:txBody>
      </p:sp>
      <p:sp>
        <p:nvSpPr>
          <p:cNvPr id="5" name="Alt Bilgi Yer Tutucusu 4">
            <a:extLst>
              <a:ext uri="{FF2B5EF4-FFF2-40B4-BE49-F238E27FC236}">
                <a16:creationId xmlns:a16="http://schemas.microsoft.com/office/drawing/2014/main" id="{F5188BD7-AA6A-845F-0296-8B1C5863ECD8}"/>
              </a:ext>
            </a:extLst>
          </p:cNvPr>
          <p:cNvSpPr>
            <a:spLocks noGrp="1"/>
          </p:cNvSpPr>
          <p:nvPr>
            <p:ph type="ftr" sz="quarter" idx="21"/>
          </p:nvPr>
        </p:nvSpPr>
        <p:spPr/>
        <p:txBody>
          <a:bodyPr/>
          <a:lstStyle/>
          <a:p>
            <a:r>
              <a:rPr lang="en-US"/>
              <a:t>Pitch Deck</a:t>
            </a:r>
          </a:p>
        </p:txBody>
      </p:sp>
      <p:sp>
        <p:nvSpPr>
          <p:cNvPr id="6" name="Slayt Numarası Yer Tutucusu 5">
            <a:extLst>
              <a:ext uri="{FF2B5EF4-FFF2-40B4-BE49-F238E27FC236}">
                <a16:creationId xmlns:a16="http://schemas.microsoft.com/office/drawing/2014/main" id="{D034324D-A76D-D2F9-ED0D-D7A7ADAD1C4E}"/>
              </a:ext>
            </a:extLst>
          </p:cNvPr>
          <p:cNvSpPr>
            <a:spLocks noGrp="1"/>
          </p:cNvSpPr>
          <p:nvPr>
            <p:ph type="sldNum" sz="quarter" idx="22"/>
          </p:nvPr>
        </p:nvSpPr>
        <p:spPr/>
        <p:txBody>
          <a:bodyPr/>
          <a:lstStyle/>
          <a:p>
            <a:fld id="{B5CEABB6-07DC-46E8-9B57-56EC44A396E5}" type="slidenum">
              <a:rPr lang="en-US" smtClean="0"/>
              <a:t>13</a:t>
            </a:fld>
            <a:endParaRPr lang="en-US"/>
          </a:p>
        </p:txBody>
      </p:sp>
      <p:sp>
        <p:nvSpPr>
          <p:cNvPr id="14" name="Metin kutusu 13">
            <a:extLst>
              <a:ext uri="{FF2B5EF4-FFF2-40B4-BE49-F238E27FC236}">
                <a16:creationId xmlns:a16="http://schemas.microsoft.com/office/drawing/2014/main" id="{EBE5EF8C-9A0A-FA45-5C75-788EAFBD0E35}"/>
              </a:ext>
            </a:extLst>
          </p:cNvPr>
          <p:cNvSpPr txBox="1"/>
          <p:nvPr/>
        </p:nvSpPr>
        <p:spPr>
          <a:xfrm>
            <a:off x="1343891" y="1971502"/>
            <a:ext cx="8257308" cy="40164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800" dirty="0" err="1"/>
              <a:t>Aşağdakilerden</a:t>
            </a:r>
            <a:r>
              <a:rPr lang="tr-TR" sz="2800" dirty="0"/>
              <a:t> hangisi </a:t>
            </a:r>
            <a:r>
              <a:rPr lang="tr-TR" sz="2800" dirty="0" err="1"/>
              <a:t>Command</a:t>
            </a:r>
            <a:r>
              <a:rPr lang="tr-TR" sz="2800" dirty="0"/>
              <a:t> tasarım deseni avantajlardan biri </a:t>
            </a:r>
            <a:r>
              <a:rPr lang="tr-TR" sz="2800" b="1" u="sng" dirty="0"/>
              <a:t>değildir</a:t>
            </a:r>
            <a:r>
              <a:rPr lang="tr-TR" sz="2800" dirty="0"/>
              <a:t>?</a:t>
            </a:r>
          </a:p>
          <a:p>
            <a:endParaRPr lang="tr-TR" sz="2800" dirty="0"/>
          </a:p>
          <a:p>
            <a:r>
              <a:rPr lang="tr-TR" sz="2300" dirty="0"/>
              <a:t>A) </a:t>
            </a:r>
            <a:r>
              <a:rPr lang="tr-TR" sz="2300" dirty="0">
                <a:solidFill>
                  <a:srgbClr val="242424"/>
                </a:solidFill>
                <a:ea typeface="+mn-lt"/>
                <a:cs typeface="+mn-lt"/>
              </a:rPr>
              <a:t>İstemci ve Alıcı Ayırma</a:t>
            </a:r>
          </a:p>
          <a:p>
            <a:r>
              <a:rPr lang="tr-TR" sz="2300" b="1" dirty="0"/>
              <a:t>B)</a:t>
            </a:r>
            <a:r>
              <a:rPr lang="tr-TR" sz="2300" b="1" dirty="0">
                <a:solidFill>
                  <a:srgbClr val="000000"/>
                </a:solidFill>
                <a:ea typeface="+mn-lt"/>
                <a:cs typeface="+mn-lt"/>
              </a:rPr>
              <a:t> </a:t>
            </a:r>
            <a:r>
              <a:rPr lang="tr-TR" sz="2300" b="1" dirty="0">
                <a:solidFill>
                  <a:srgbClr val="242424"/>
                </a:solidFill>
                <a:ea typeface="+mn-lt"/>
                <a:cs typeface="+mn-lt"/>
              </a:rPr>
              <a:t>Bellek Tüketimi</a:t>
            </a:r>
          </a:p>
          <a:p>
            <a:r>
              <a:rPr lang="tr-TR" sz="2300" dirty="0"/>
              <a:t>C) </a:t>
            </a:r>
            <a:r>
              <a:rPr lang="tr-TR" sz="2300" dirty="0">
                <a:solidFill>
                  <a:srgbClr val="242424"/>
                </a:solidFill>
                <a:ea typeface="+mn-lt"/>
                <a:cs typeface="+mn-lt"/>
              </a:rPr>
              <a:t>Esneklik</a:t>
            </a:r>
          </a:p>
          <a:p>
            <a:r>
              <a:rPr lang="tr-TR" sz="2300" dirty="0">
                <a:solidFill>
                  <a:srgbClr val="242424"/>
                </a:solidFill>
              </a:rPr>
              <a:t>D) </a:t>
            </a:r>
            <a:r>
              <a:rPr lang="tr-TR" sz="2300" dirty="0">
                <a:solidFill>
                  <a:srgbClr val="242424"/>
                </a:solidFill>
                <a:ea typeface="+mn-lt"/>
                <a:cs typeface="+mn-lt"/>
              </a:rPr>
              <a:t>Geri Alma (</a:t>
            </a:r>
            <a:r>
              <a:rPr lang="tr-TR" sz="2300" err="1">
                <a:solidFill>
                  <a:srgbClr val="242424"/>
                </a:solidFill>
                <a:ea typeface="+mn-lt"/>
                <a:cs typeface="+mn-lt"/>
              </a:rPr>
              <a:t>Undo</a:t>
            </a:r>
            <a:r>
              <a:rPr lang="tr-TR" sz="2300" dirty="0">
                <a:solidFill>
                  <a:srgbClr val="242424"/>
                </a:solidFill>
                <a:ea typeface="+mn-lt"/>
                <a:cs typeface="+mn-lt"/>
              </a:rPr>
              <a:t>)</a:t>
            </a:r>
          </a:p>
          <a:p>
            <a:r>
              <a:rPr lang="tr-TR" sz="2300" dirty="0">
                <a:solidFill>
                  <a:srgbClr val="242424"/>
                </a:solidFill>
              </a:rPr>
              <a:t>E) </a:t>
            </a:r>
            <a:r>
              <a:rPr lang="tr-TR" sz="2300" dirty="0">
                <a:solidFill>
                  <a:srgbClr val="242424"/>
                </a:solidFill>
                <a:ea typeface="+mn-lt"/>
                <a:cs typeface="+mn-lt"/>
              </a:rPr>
              <a:t>Sıraya Alma ve İş Akışı Yönetimi</a:t>
            </a:r>
          </a:p>
          <a:p>
            <a:endParaRPr lang="tr-TR" sz="2800" dirty="0"/>
          </a:p>
          <a:p>
            <a:endParaRPr lang="tr-TR" sz="2800" dirty="0"/>
          </a:p>
        </p:txBody>
      </p:sp>
    </p:spTree>
    <p:extLst>
      <p:ext uri="{BB962C8B-B14F-4D97-AF65-F5344CB8AC3E}">
        <p14:creationId xmlns:p14="http://schemas.microsoft.com/office/powerpoint/2010/main" val="907995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Veri Yer Tutucusu 10">
            <a:extLst>
              <a:ext uri="{FF2B5EF4-FFF2-40B4-BE49-F238E27FC236}">
                <a16:creationId xmlns:a16="http://schemas.microsoft.com/office/drawing/2014/main" id="{E335A040-A3BA-9ECA-89EB-74814160973C}"/>
              </a:ext>
            </a:extLst>
          </p:cNvPr>
          <p:cNvSpPr>
            <a:spLocks noGrp="1"/>
          </p:cNvSpPr>
          <p:nvPr>
            <p:ph type="dt" sz="half" idx="10"/>
          </p:nvPr>
        </p:nvSpPr>
        <p:spPr/>
        <p:txBody>
          <a:bodyPr/>
          <a:lstStyle/>
          <a:p>
            <a:r>
              <a:rPr lang="en-US"/>
              <a:t>20XX</a:t>
            </a:r>
          </a:p>
        </p:txBody>
      </p:sp>
      <p:sp>
        <p:nvSpPr>
          <p:cNvPr id="31" name="Başlık 1">
            <a:extLst>
              <a:ext uri="{FF2B5EF4-FFF2-40B4-BE49-F238E27FC236}">
                <a16:creationId xmlns:a16="http://schemas.microsoft.com/office/drawing/2014/main" id="{28F9A68F-175D-465B-1635-33C7E3368C16}"/>
              </a:ext>
            </a:extLst>
          </p:cNvPr>
          <p:cNvSpPr>
            <a:spLocks noGrp="1"/>
          </p:cNvSpPr>
          <p:nvPr>
            <p:ph type="title"/>
          </p:nvPr>
        </p:nvSpPr>
        <p:spPr>
          <a:xfrm>
            <a:off x="1342507" y="789751"/>
            <a:ext cx="2488276" cy="826800"/>
          </a:xfrm>
        </p:spPr>
        <p:txBody>
          <a:bodyPr>
            <a:normAutofit/>
          </a:bodyPr>
          <a:lstStyle/>
          <a:p>
            <a:r>
              <a:rPr lang="tr-TR" sz="3600" b="1"/>
              <a:t>Soru-3</a:t>
            </a:r>
          </a:p>
        </p:txBody>
      </p:sp>
      <p:sp>
        <p:nvSpPr>
          <p:cNvPr id="33" name="Alt Bilgi Yer Tutucusu 4">
            <a:extLst>
              <a:ext uri="{FF2B5EF4-FFF2-40B4-BE49-F238E27FC236}">
                <a16:creationId xmlns:a16="http://schemas.microsoft.com/office/drawing/2014/main" id="{EB42A5CC-898C-5665-886E-2D3D018E346E}"/>
              </a:ext>
            </a:extLst>
          </p:cNvPr>
          <p:cNvSpPr txBox="1">
            <a:spLocks/>
          </p:cNvSpPr>
          <p:nvPr/>
        </p:nvSpPr>
        <p:spPr>
          <a:xfrm>
            <a:off x="7161955" y="6356350"/>
            <a:ext cx="324394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Pitch Deck</a:t>
            </a:r>
          </a:p>
        </p:txBody>
      </p:sp>
      <p:sp>
        <p:nvSpPr>
          <p:cNvPr id="35" name="Slayt Numarası Yer Tutucusu 5">
            <a:extLst>
              <a:ext uri="{FF2B5EF4-FFF2-40B4-BE49-F238E27FC236}">
                <a16:creationId xmlns:a16="http://schemas.microsoft.com/office/drawing/2014/main" id="{09EDB275-129A-18EB-2F23-444AC2984C79}"/>
              </a:ext>
            </a:extLst>
          </p:cNvPr>
          <p:cNvSpPr txBox="1">
            <a:spLocks/>
          </p:cNvSpPr>
          <p:nvPr/>
        </p:nvSpPr>
        <p:spPr>
          <a:xfrm>
            <a:off x="10700656" y="6356350"/>
            <a:ext cx="65314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mtClean="0"/>
              <a:pPr/>
              <a:t>14</a:t>
            </a:fld>
            <a:endParaRPr lang="en-US"/>
          </a:p>
        </p:txBody>
      </p:sp>
    </p:spTree>
    <p:extLst>
      <p:ext uri="{BB962C8B-B14F-4D97-AF65-F5344CB8AC3E}">
        <p14:creationId xmlns:p14="http://schemas.microsoft.com/office/powerpoint/2010/main" val="2660137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a:extLst>
              <a:ext uri="{FF2B5EF4-FFF2-40B4-BE49-F238E27FC236}">
                <a16:creationId xmlns:a16="http://schemas.microsoft.com/office/drawing/2014/main" id="{3080E73B-73F1-8DB9-A142-E9C1A5AD3253}"/>
              </a:ext>
            </a:extLst>
          </p:cNvPr>
          <p:cNvSpPr>
            <a:spLocks noGrp="1"/>
          </p:cNvSpPr>
          <p:nvPr>
            <p:ph type="dt" sz="half" idx="10"/>
          </p:nvPr>
        </p:nvSpPr>
        <p:spPr/>
        <p:txBody>
          <a:bodyPr/>
          <a:lstStyle/>
          <a:p>
            <a:r>
              <a:rPr lang="en-US"/>
              <a:t>20XX</a:t>
            </a:r>
          </a:p>
        </p:txBody>
      </p:sp>
      <p:sp>
        <p:nvSpPr>
          <p:cNvPr id="8" name="Başlık 1">
            <a:extLst>
              <a:ext uri="{FF2B5EF4-FFF2-40B4-BE49-F238E27FC236}">
                <a16:creationId xmlns:a16="http://schemas.microsoft.com/office/drawing/2014/main" id="{27990611-26ED-88A6-1456-430876FBBE4D}"/>
              </a:ext>
            </a:extLst>
          </p:cNvPr>
          <p:cNvSpPr txBox="1">
            <a:spLocks/>
          </p:cNvSpPr>
          <p:nvPr/>
        </p:nvSpPr>
        <p:spPr>
          <a:xfrm>
            <a:off x="1342507" y="789751"/>
            <a:ext cx="2488276" cy="8268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tr-TR" sz="3600" b="1"/>
              <a:t>Soru-4</a:t>
            </a:r>
          </a:p>
        </p:txBody>
      </p:sp>
    </p:spTree>
    <p:extLst>
      <p:ext uri="{BB962C8B-B14F-4D97-AF65-F5344CB8AC3E}">
        <p14:creationId xmlns:p14="http://schemas.microsoft.com/office/powerpoint/2010/main" val="2902842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a:extLst>
              <a:ext uri="{FF2B5EF4-FFF2-40B4-BE49-F238E27FC236}">
                <a16:creationId xmlns:a16="http://schemas.microsoft.com/office/drawing/2014/main" id="{76CB0FBF-C131-1C4F-85B2-8E69270454DA}"/>
              </a:ext>
            </a:extLst>
          </p:cNvPr>
          <p:cNvSpPr>
            <a:spLocks noGrp="1"/>
          </p:cNvSpPr>
          <p:nvPr>
            <p:ph type="dt" sz="half" idx="10"/>
          </p:nvPr>
        </p:nvSpPr>
        <p:spPr/>
        <p:txBody>
          <a:bodyPr/>
          <a:lstStyle/>
          <a:p>
            <a:r>
              <a:rPr lang="en-US"/>
              <a:t>20XX</a:t>
            </a:r>
          </a:p>
        </p:txBody>
      </p:sp>
      <p:sp>
        <p:nvSpPr>
          <p:cNvPr id="5" name="Alt Bilgi Yer Tutucusu 4">
            <a:extLst>
              <a:ext uri="{FF2B5EF4-FFF2-40B4-BE49-F238E27FC236}">
                <a16:creationId xmlns:a16="http://schemas.microsoft.com/office/drawing/2014/main" id="{A6F6A3C8-F68C-34CC-3ECA-9A9968B0973A}"/>
              </a:ext>
            </a:extLst>
          </p:cNvPr>
          <p:cNvSpPr>
            <a:spLocks noGrp="1"/>
          </p:cNvSpPr>
          <p:nvPr>
            <p:ph type="ftr" sz="quarter" idx="11"/>
          </p:nvPr>
        </p:nvSpPr>
        <p:spPr/>
        <p:txBody>
          <a:bodyPr/>
          <a:lstStyle/>
          <a:p>
            <a:r>
              <a:rPr lang="en-US"/>
              <a:t>Pitch Deck</a:t>
            </a:r>
          </a:p>
        </p:txBody>
      </p:sp>
      <p:sp>
        <p:nvSpPr>
          <p:cNvPr id="6" name="Slayt Numarası Yer Tutucusu 5">
            <a:extLst>
              <a:ext uri="{FF2B5EF4-FFF2-40B4-BE49-F238E27FC236}">
                <a16:creationId xmlns:a16="http://schemas.microsoft.com/office/drawing/2014/main" id="{1A4D4449-ADCE-E616-3070-07F99DE8A1AE}"/>
              </a:ext>
            </a:extLst>
          </p:cNvPr>
          <p:cNvSpPr>
            <a:spLocks noGrp="1"/>
          </p:cNvSpPr>
          <p:nvPr>
            <p:ph type="sldNum" sz="quarter" idx="12"/>
          </p:nvPr>
        </p:nvSpPr>
        <p:spPr/>
        <p:txBody>
          <a:bodyPr/>
          <a:lstStyle/>
          <a:p>
            <a:fld id="{B5CEABB6-07DC-46E8-9B57-56EC44A396E5}" type="slidenum">
              <a:rPr lang="en-US" smtClean="0"/>
              <a:t>16</a:t>
            </a:fld>
            <a:endParaRPr lang="en-US"/>
          </a:p>
        </p:txBody>
      </p:sp>
      <p:sp>
        <p:nvSpPr>
          <p:cNvPr id="8" name="Başlık 1">
            <a:extLst>
              <a:ext uri="{FF2B5EF4-FFF2-40B4-BE49-F238E27FC236}">
                <a16:creationId xmlns:a16="http://schemas.microsoft.com/office/drawing/2014/main" id="{E8C03379-1A43-10DB-E99E-6F93E9648782}"/>
              </a:ext>
            </a:extLst>
          </p:cNvPr>
          <p:cNvSpPr txBox="1">
            <a:spLocks/>
          </p:cNvSpPr>
          <p:nvPr/>
        </p:nvSpPr>
        <p:spPr>
          <a:xfrm>
            <a:off x="1342507" y="789751"/>
            <a:ext cx="2488276" cy="8268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r>
              <a:rPr lang="tr-TR" sz="3600" b="1"/>
              <a:t>Soru-5</a:t>
            </a:r>
          </a:p>
        </p:txBody>
      </p:sp>
    </p:spTree>
    <p:extLst>
      <p:ext uri="{BB962C8B-B14F-4D97-AF65-F5344CB8AC3E}">
        <p14:creationId xmlns:p14="http://schemas.microsoft.com/office/powerpoint/2010/main" val="2840284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692535" y="1398469"/>
            <a:ext cx="5341787" cy="1204912"/>
          </a:xfrm>
        </p:spPr>
        <p:txBody>
          <a:bodyPr>
            <a:normAutofit/>
          </a:bodyPr>
          <a:lstStyle/>
          <a:p>
            <a:r>
              <a:rPr lang="en-US" sz="3600"/>
              <a:t>Kaynaklar-SUMMARY</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a:p>
        </p:txBody>
      </p:sp>
      <p:sp>
        <p:nvSpPr>
          <p:cNvPr id="7" name="Metin kutusu 6">
            <a:extLst>
              <a:ext uri="{FF2B5EF4-FFF2-40B4-BE49-F238E27FC236}">
                <a16:creationId xmlns:a16="http://schemas.microsoft.com/office/drawing/2014/main" id="{2B16B444-0486-2549-690B-A60263DBDA69}"/>
              </a:ext>
            </a:extLst>
          </p:cNvPr>
          <p:cNvSpPr txBox="1"/>
          <p:nvPr/>
        </p:nvSpPr>
        <p:spPr>
          <a:xfrm>
            <a:off x="5963790" y="2814523"/>
            <a:ext cx="546652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a:ea typeface="+mn-lt"/>
                <a:cs typeface="+mn-lt"/>
              </a:rPr>
              <a:t>Gamma, E., </a:t>
            </a:r>
            <a:r>
              <a:rPr lang="tr-TR" err="1">
                <a:ea typeface="+mn-lt"/>
                <a:cs typeface="+mn-lt"/>
              </a:rPr>
              <a:t>Helm</a:t>
            </a:r>
            <a:r>
              <a:rPr lang="tr-TR">
                <a:ea typeface="+mn-lt"/>
                <a:cs typeface="+mn-lt"/>
              </a:rPr>
              <a:t>, R., Johnson, R., &amp; </a:t>
            </a:r>
            <a:r>
              <a:rPr lang="tr-TR" err="1">
                <a:ea typeface="+mn-lt"/>
                <a:cs typeface="+mn-lt"/>
              </a:rPr>
              <a:t>Vlissides</a:t>
            </a:r>
            <a:r>
              <a:rPr lang="tr-TR">
                <a:ea typeface="+mn-lt"/>
                <a:cs typeface="+mn-lt"/>
              </a:rPr>
              <a:t>, J. (1995). Design </a:t>
            </a:r>
            <a:r>
              <a:rPr lang="tr-TR" err="1">
                <a:ea typeface="+mn-lt"/>
                <a:cs typeface="+mn-lt"/>
              </a:rPr>
              <a:t>patterns</a:t>
            </a:r>
            <a:r>
              <a:rPr lang="tr-TR">
                <a:ea typeface="+mn-lt"/>
                <a:cs typeface="+mn-lt"/>
              </a:rPr>
              <a:t>: </a:t>
            </a:r>
            <a:r>
              <a:rPr lang="tr-TR" err="1">
                <a:ea typeface="+mn-lt"/>
                <a:cs typeface="+mn-lt"/>
              </a:rPr>
              <a:t>elements</a:t>
            </a:r>
            <a:r>
              <a:rPr lang="tr-TR">
                <a:ea typeface="+mn-lt"/>
                <a:cs typeface="+mn-lt"/>
              </a:rPr>
              <a:t> of </a:t>
            </a:r>
            <a:r>
              <a:rPr lang="tr-TR" err="1">
                <a:ea typeface="+mn-lt"/>
                <a:cs typeface="+mn-lt"/>
              </a:rPr>
              <a:t>reusable</a:t>
            </a:r>
            <a:r>
              <a:rPr lang="tr-TR">
                <a:ea typeface="+mn-lt"/>
                <a:cs typeface="+mn-lt"/>
              </a:rPr>
              <a:t> </a:t>
            </a:r>
            <a:r>
              <a:rPr lang="tr-TR" err="1">
                <a:ea typeface="+mn-lt"/>
                <a:cs typeface="+mn-lt"/>
              </a:rPr>
              <a:t>object-oriented</a:t>
            </a:r>
            <a:r>
              <a:rPr lang="tr-TR">
                <a:ea typeface="+mn-lt"/>
                <a:cs typeface="+mn-lt"/>
              </a:rPr>
              <a:t> software. </a:t>
            </a:r>
            <a:r>
              <a:rPr lang="tr-TR" err="1">
                <a:ea typeface="+mn-lt"/>
                <a:cs typeface="+mn-lt"/>
              </a:rPr>
              <a:t>Pearson</a:t>
            </a:r>
            <a:r>
              <a:rPr lang="tr-TR">
                <a:ea typeface="+mn-lt"/>
                <a:cs typeface="+mn-lt"/>
              </a:rPr>
              <a:t> </a:t>
            </a:r>
            <a:r>
              <a:rPr lang="tr-TR" err="1">
                <a:ea typeface="+mn-lt"/>
                <a:cs typeface="+mn-lt"/>
              </a:rPr>
              <a:t>Deutschland</a:t>
            </a:r>
            <a:r>
              <a:rPr lang="tr-TR">
                <a:ea typeface="+mn-lt"/>
                <a:cs typeface="+mn-lt"/>
              </a:rPr>
              <a:t> GmbH </a:t>
            </a:r>
            <a:endParaRPr lang="tr-TR"/>
          </a:p>
          <a:p>
            <a:endParaRPr lang="tr-TR">
              <a:ea typeface="+mn-lt"/>
              <a:cs typeface="+mn-lt"/>
            </a:endParaRPr>
          </a:p>
          <a:p>
            <a:r>
              <a:rPr lang="tr-TR">
                <a:ea typeface="+mn-lt"/>
                <a:cs typeface="+mn-lt"/>
                <a:hlinkClick r:id="rId2"/>
              </a:rPr>
              <a:t>COMMAND DESIGN PATTERN. Command tasarım deseni (Command… | by Alifurkangokce | Medium</a:t>
            </a:r>
            <a:endParaRPr lang="tr-TR">
              <a:ea typeface="+mn-lt"/>
              <a:cs typeface="+mn-lt"/>
            </a:endParaRPr>
          </a:p>
          <a:p>
            <a:endParaRPr lang="tr-TR"/>
          </a:p>
          <a:p>
            <a:r>
              <a:rPr lang="tr-TR">
                <a:ea typeface="+mn-lt"/>
                <a:cs typeface="+mn-lt"/>
                <a:hlinkClick r:id="rId3"/>
              </a:rPr>
              <a:t>https://refactoring.guru/design-patterns/command</a:t>
            </a:r>
          </a:p>
          <a:p>
            <a:endParaRPr lang="tr-TR"/>
          </a:p>
        </p:txBody>
      </p:sp>
    </p:spTree>
    <p:extLst>
      <p:ext uri="{BB962C8B-B14F-4D97-AF65-F5344CB8AC3E}">
        <p14:creationId xmlns:p14="http://schemas.microsoft.com/office/powerpoint/2010/main" val="920173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065917" y="2133321"/>
            <a:ext cx="5502286" cy="1438471"/>
          </a:xfrm>
        </p:spPr>
        <p:txBody>
          <a:bodyPr/>
          <a:lstStyle/>
          <a:p>
            <a:r>
              <a:rPr lang="en-US" sz="5000" err="1"/>
              <a:t>teşekkürler</a:t>
            </a:r>
            <a:endParaRPr lang="en-US" sz="5000"/>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18</a:t>
            </a:fld>
            <a:endParaRPr lang="en-US"/>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14671"/>
            <a:ext cx="5199031" cy="894243"/>
          </a:xfrm>
        </p:spPr>
        <p:txBody>
          <a:bodyPr>
            <a:normAutofit/>
          </a:bodyPr>
          <a:lstStyle/>
          <a:p>
            <a:r>
              <a:rPr lang="en-US">
                <a:ea typeface="+mj-lt"/>
                <a:cs typeface="+mj-lt"/>
              </a:rPr>
              <a:t>Outline -  </a:t>
            </a:r>
            <a:r>
              <a:rPr lang="en-US" err="1">
                <a:ea typeface="+mj-lt"/>
                <a:cs typeface="+mj-lt"/>
              </a:rPr>
              <a:t>Başlıkları</a:t>
            </a:r>
            <a:endParaRPr lang="tr-TR" err="1"/>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1529571"/>
            <a:ext cx="4005711" cy="4492591"/>
          </a:xfrm>
        </p:spPr>
        <p:txBody>
          <a:bodyPr vert="horz" lIns="91440" tIns="45720" rIns="91440" bIns="45720" rtlCol="0" anchor="t">
            <a:noAutofit/>
          </a:bodyPr>
          <a:lstStyle/>
          <a:p>
            <a:pPr marL="285750" indent="-285750">
              <a:buChar char="•"/>
            </a:pPr>
            <a:r>
              <a:rPr lang="en-US" sz="2300"/>
              <a:t>Command </a:t>
            </a:r>
            <a:r>
              <a:rPr lang="en-US" sz="2300" err="1"/>
              <a:t>nedir</a:t>
            </a:r>
            <a:r>
              <a:rPr lang="en-US" sz="2300"/>
              <a:t> ?</a:t>
            </a:r>
          </a:p>
          <a:p>
            <a:pPr marL="285750" indent="-285750">
              <a:buChar char="•"/>
            </a:pPr>
            <a:r>
              <a:rPr lang="en-US" sz="2300" err="1"/>
              <a:t>Nasıl</a:t>
            </a:r>
            <a:r>
              <a:rPr lang="en-US" sz="2300"/>
              <a:t> </a:t>
            </a:r>
            <a:r>
              <a:rPr lang="en-US" sz="2300" err="1"/>
              <a:t>çalışır</a:t>
            </a:r>
            <a:r>
              <a:rPr lang="en-US" sz="2300"/>
              <a:t> ?</a:t>
            </a:r>
          </a:p>
          <a:p>
            <a:pPr marL="285750" indent="-285750">
              <a:buFont typeface="Arial" panose="020B0604020202020204" pitchFamily="34" charset="0"/>
              <a:buChar char="•"/>
            </a:pPr>
            <a:r>
              <a:rPr lang="en-US" sz="2300" err="1">
                <a:solidFill>
                  <a:srgbClr val="404040"/>
                </a:solidFill>
                <a:latin typeface="Tenorite"/>
                <a:cs typeface="Arial"/>
              </a:rPr>
              <a:t>Gerçek</a:t>
            </a:r>
            <a:r>
              <a:rPr lang="en-US" sz="2300">
                <a:solidFill>
                  <a:srgbClr val="404040"/>
                </a:solidFill>
                <a:latin typeface="Tenorite"/>
                <a:cs typeface="Arial"/>
              </a:rPr>
              <a:t> </a:t>
            </a:r>
            <a:r>
              <a:rPr lang="en-US" sz="2300" err="1">
                <a:solidFill>
                  <a:srgbClr val="404040"/>
                </a:solidFill>
                <a:latin typeface="Tenorite"/>
                <a:cs typeface="Arial"/>
              </a:rPr>
              <a:t>hayatan</a:t>
            </a:r>
            <a:r>
              <a:rPr lang="en-US" sz="2300">
                <a:solidFill>
                  <a:srgbClr val="404040"/>
                </a:solidFill>
                <a:latin typeface="Tenorite"/>
                <a:cs typeface="Arial"/>
              </a:rPr>
              <a:t> </a:t>
            </a:r>
            <a:r>
              <a:rPr lang="en-US" sz="2300" err="1">
                <a:solidFill>
                  <a:srgbClr val="404040"/>
                </a:solidFill>
                <a:latin typeface="Tenorite"/>
                <a:cs typeface="Arial"/>
              </a:rPr>
              <a:t>bir</a:t>
            </a:r>
            <a:r>
              <a:rPr lang="en-US" sz="2300">
                <a:solidFill>
                  <a:srgbClr val="404040"/>
                </a:solidFill>
                <a:latin typeface="Tenorite"/>
                <a:cs typeface="Arial"/>
              </a:rPr>
              <a:t> </a:t>
            </a:r>
            <a:r>
              <a:rPr lang="en-US" sz="2300" err="1">
                <a:solidFill>
                  <a:srgbClr val="404040"/>
                </a:solidFill>
                <a:latin typeface="Tenorite"/>
                <a:cs typeface="Arial"/>
              </a:rPr>
              <a:t>örenek</a:t>
            </a:r>
          </a:p>
          <a:p>
            <a:pPr marL="285750" indent="-285750">
              <a:buChar char="•"/>
            </a:pPr>
            <a:r>
              <a:rPr lang="en-US" sz="2300" err="1"/>
              <a:t>Avantajlar</a:t>
            </a:r>
            <a:endParaRPr lang="en-US" sz="2300"/>
          </a:p>
          <a:p>
            <a:pPr marL="285750" indent="-285750">
              <a:buChar char="•"/>
            </a:pPr>
            <a:r>
              <a:rPr lang="en-US" sz="2300" err="1">
                <a:ea typeface="+mn-lt"/>
                <a:cs typeface="+mn-lt"/>
              </a:rPr>
              <a:t>Dezavantajlar</a:t>
            </a:r>
            <a:endParaRPr lang="en-US" sz="2300">
              <a:ea typeface="+mn-lt"/>
              <a:cs typeface="+mn-lt"/>
            </a:endParaRPr>
          </a:p>
          <a:p>
            <a:pPr marL="285750" indent="-285750">
              <a:buChar char="•"/>
            </a:pPr>
            <a:r>
              <a:rPr lang="en-US" sz="2300" err="1"/>
              <a:t>Uygulamalı</a:t>
            </a:r>
            <a:r>
              <a:rPr lang="en-US" sz="2300"/>
              <a:t> </a:t>
            </a:r>
            <a:r>
              <a:rPr lang="en-US" sz="2300" err="1"/>
              <a:t>örenk</a:t>
            </a:r>
            <a:endParaRPr lang="en-US" sz="2300"/>
          </a:p>
          <a:p>
            <a:pPr marL="285750" indent="-285750">
              <a:buChar char="•"/>
            </a:pPr>
            <a:r>
              <a:rPr lang="en-US" sz="2300" err="1"/>
              <a:t>Sorular</a:t>
            </a:r>
            <a:endParaRPr lang="en-US" sz="2300"/>
          </a:p>
          <a:p>
            <a:pPr marL="285750" indent="-285750">
              <a:buChar char="•"/>
            </a:pPr>
            <a:r>
              <a:rPr lang="en-US" sz="2300" err="1"/>
              <a:t>Kaynaklar</a:t>
            </a:r>
            <a:endParaRPr lang="en-US" sz="2300"/>
          </a:p>
          <a:p>
            <a:pPr marL="285750" indent="-285750">
              <a:buChar char="•"/>
            </a:pPr>
            <a:endParaRPr lang="en-US" sz="230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987759" y="374901"/>
            <a:ext cx="5384919" cy="643439"/>
          </a:xfrm>
        </p:spPr>
        <p:txBody>
          <a:bodyPr/>
          <a:lstStyle/>
          <a:p>
            <a:r>
              <a:rPr lang="en-US" err="1"/>
              <a:t>COmmand</a:t>
            </a:r>
            <a:r>
              <a:rPr lang="en-US"/>
              <a:t> </a:t>
            </a:r>
            <a:r>
              <a:rPr lang="en-US" strike="sngStrike"/>
              <a:t>nedir</a:t>
            </a:r>
            <a:r>
              <a:rPr lang="en-US"/>
              <a:t> </a:t>
            </a:r>
            <a:r>
              <a:rPr lang="en-US" b="1"/>
              <a:t>Neden?</a:t>
            </a:r>
          </a:p>
        </p:txBody>
      </p:sp>
      <p:sp>
        <p:nvSpPr>
          <p:cNvPr id="5" name="İçerik Yer Tutucusu 4">
            <a:extLst>
              <a:ext uri="{FF2B5EF4-FFF2-40B4-BE49-F238E27FC236}">
                <a16:creationId xmlns:a16="http://schemas.microsoft.com/office/drawing/2014/main" id="{35A2B22E-A6D8-1301-3798-93E6802BE383}"/>
              </a:ext>
            </a:extLst>
          </p:cNvPr>
          <p:cNvSpPr>
            <a:spLocks noGrp="1"/>
          </p:cNvSpPr>
          <p:nvPr>
            <p:ph type="body" idx="1"/>
          </p:nvPr>
        </p:nvSpPr>
        <p:spPr>
          <a:xfrm>
            <a:off x="987759" y="1856038"/>
            <a:ext cx="6448591" cy="3357061"/>
          </a:xfrm>
        </p:spPr>
        <p:txBody>
          <a:bodyPr vert="horz" lIns="91440" tIns="45720" rIns="91440" bIns="45720" rtlCol="0" anchor="t">
            <a:noAutofit/>
          </a:bodyPr>
          <a:lstStyle/>
          <a:p>
            <a:r>
              <a:rPr lang="tr-TR" sz="2300" err="1">
                <a:ea typeface="+mn-lt"/>
                <a:cs typeface="+mn-lt"/>
              </a:rPr>
              <a:t>twitch'ta</a:t>
            </a:r>
            <a:r>
              <a:rPr lang="tr-TR" sz="2300">
                <a:ea typeface="+mn-lt"/>
                <a:cs typeface="+mn-lt"/>
              </a:rPr>
              <a:t> bir yayıncı olduğunuzu hayal edin, yayına başlarken her seferinde gerçekleştirdiğiniz adımları düşünelim. Bu adımlar arasında yüzünüzü  kaydetmek için kamerayı açmak, mikrofonu açmak, ekranı kaydet kaydetmek gibi hazırlıklar, platformu açmak ve internete bağlanmak gibi işlemler yer alıyor. Her defasında bu komutları manuel olarak gerçekleştirmek zorundasınız.</a:t>
            </a:r>
            <a:endParaRPr lang="tr-TR" sz="2300"/>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10"/>
          </p:nvPr>
        </p:nvSpPr>
        <p:spPr/>
        <p:txBody>
          <a:bodyPr/>
          <a:lstStyle/>
          <a:p>
            <a:r>
              <a:rPr lang="en-US"/>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11"/>
          </p:nvPr>
        </p:nvSpPr>
        <p:spPr/>
        <p:txBody>
          <a:bodyPr/>
          <a:lstStyle/>
          <a:p>
            <a:r>
              <a:rPr lang="en-US"/>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12"/>
          </p:nvPr>
        </p:nvSpPr>
        <p:spPr/>
        <p:txBody>
          <a:bodyPr/>
          <a:lstStyle/>
          <a:p>
            <a:fld id="{B5CEABB6-07DC-46E8-9B57-56EC44A396E5}" type="slidenum">
              <a:rPr lang="en-US" smtClean="0"/>
              <a:pPr/>
              <a:t>3</a:t>
            </a:fld>
            <a:endParaRPr lang="en-US"/>
          </a:p>
        </p:txBody>
      </p:sp>
      <p:pic>
        <p:nvPicPr>
          <p:cNvPr id="7" name="Resim 6" descr="Pro gamer playing online video game on personal computer while recording video using camera and microphone">
            <a:extLst>
              <a:ext uri="{FF2B5EF4-FFF2-40B4-BE49-F238E27FC236}">
                <a16:creationId xmlns:a16="http://schemas.microsoft.com/office/drawing/2014/main" id="{DDCBC41D-C394-FDC9-AAF8-9987730DB6D6}"/>
              </a:ext>
            </a:extLst>
          </p:cNvPr>
          <p:cNvPicPr>
            <a:picLocks noChangeAspect="1"/>
          </p:cNvPicPr>
          <p:nvPr/>
        </p:nvPicPr>
        <p:blipFill>
          <a:blip r:embed="rId2"/>
          <a:stretch>
            <a:fillRect/>
          </a:stretch>
        </p:blipFill>
        <p:spPr>
          <a:xfrm>
            <a:off x="7799137" y="1863387"/>
            <a:ext cx="4160251" cy="3131225"/>
          </a:xfrm>
          <a:prstGeom prst="rect">
            <a:avLst/>
          </a:prstGeom>
        </p:spPr>
      </p:pic>
      <p:sp>
        <p:nvSpPr>
          <p:cNvPr id="8" name="Metin kutusu 7">
            <a:extLst>
              <a:ext uri="{FF2B5EF4-FFF2-40B4-BE49-F238E27FC236}">
                <a16:creationId xmlns:a16="http://schemas.microsoft.com/office/drawing/2014/main" id="{A8D69980-428F-10C4-E1D7-2427356E8EFA}"/>
              </a:ext>
            </a:extLst>
          </p:cNvPr>
          <p:cNvSpPr txBox="1"/>
          <p:nvPr/>
        </p:nvSpPr>
        <p:spPr>
          <a:xfrm>
            <a:off x="989262" y="1243262"/>
            <a:ext cx="287421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b="1"/>
              <a:t>Problem :</a:t>
            </a: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10"/>
          </p:nvPr>
        </p:nvSpPr>
        <p:spPr/>
        <p:txBody>
          <a:bodyPr/>
          <a:lstStyle/>
          <a:p>
            <a:r>
              <a:rPr lang="en-US"/>
              <a:t>20XX</a:t>
            </a:r>
          </a:p>
        </p:txBody>
      </p:sp>
      <p:sp>
        <p:nvSpPr>
          <p:cNvPr id="33" name="Başlık 32">
            <a:extLst>
              <a:ext uri="{FF2B5EF4-FFF2-40B4-BE49-F238E27FC236}">
                <a16:creationId xmlns:a16="http://schemas.microsoft.com/office/drawing/2014/main" id="{2558E10D-D004-F206-B7D5-FD476096AF6A}"/>
              </a:ext>
            </a:extLst>
          </p:cNvPr>
          <p:cNvSpPr>
            <a:spLocks noGrp="1"/>
          </p:cNvSpPr>
          <p:nvPr>
            <p:ph type="title"/>
          </p:nvPr>
        </p:nvSpPr>
        <p:spPr>
          <a:xfrm>
            <a:off x="1011990" y="592388"/>
            <a:ext cx="5549358" cy="943933"/>
          </a:xfrm>
        </p:spPr>
        <p:txBody>
          <a:bodyPr/>
          <a:lstStyle/>
          <a:p>
            <a:pPr algn="l"/>
            <a:r>
              <a:rPr lang="en-US">
                <a:ea typeface="+mj-lt"/>
                <a:cs typeface="+mj-lt"/>
              </a:rPr>
              <a:t>COMMAND </a:t>
            </a:r>
            <a:r>
              <a:rPr lang="en-US" strike="sngStrike">
                <a:ea typeface="+mj-lt"/>
                <a:cs typeface="+mj-lt"/>
              </a:rPr>
              <a:t>NEDIR</a:t>
            </a:r>
            <a:r>
              <a:rPr lang="en-US">
                <a:ea typeface="+mj-lt"/>
                <a:cs typeface="+mj-lt"/>
              </a:rPr>
              <a:t> </a:t>
            </a:r>
            <a:r>
              <a:rPr lang="en-US" b="1">
                <a:ea typeface="+mj-lt"/>
                <a:cs typeface="+mj-lt"/>
              </a:rPr>
              <a:t>NEDEN?</a:t>
            </a:r>
            <a:endParaRPr lang="tr-TR">
              <a:solidFill>
                <a:srgbClr val="000000"/>
              </a:solidFill>
              <a:ea typeface="+mj-lt"/>
              <a:cs typeface="+mj-lt"/>
            </a:endParaRPr>
          </a:p>
          <a:p>
            <a:endParaRPr lang="tr-TR"/>
          </a:p>
        </p:txBody>
      </p:sp>
      <p:sp>
        <p:nvSpPr>
          <p:cNvPr id="35" name="Metin kutusu 34">
            <a:extLst>
              <a:ext uri="{FF2B5EF4-FFF2-40B4-BE49-F238E27FC236}">
                <a16:creationId xmlns:a16="http://schemas.microsoft.com/office/drawing/2014/main" id="{558401EF-F335-A1B8-F07C-648A59EB31DD}"/>
              </a:ext>
            </a:extLst>
          </p:cNvPr>
          <p:cNvSpPr txBox="1"/>
          <p:nvPr/>
        </p:nvSpPr>
        <p:spPr>
          <a:xfrm>
            <a:off x="1216526" y="1323473"/>
            <a:ext cx="28875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b="1"/>
              <a:t>Çözüm </a:t>
            </a:r>
            <a:r>
              <a:rPr lang="tr-TR" b="1"/>
              <a:t>:</a:t>
            </a:r>
          </a:p>
        </p:txBody>
      </p:sp>
      <p:sp>
        <p:nvSpPr>
          <p:cNvPr id="36" name="Metin kutusu 35">
            <a:extLst>
              <a:ext uri="{FF2B5EF4-FFF2-40B4-BE49-F238E27FC236}">
                <a16:creationId xmlns:a16="http://schemas.microsoft.com/office/drawing/2014/main" id="{F50E2883-D3DB-29B3-5DC8-46B2E36C5E8E}"/>
              </a:ext>
            </a:extLst>
          </p:cNvPr>
          <p:cNvSpPr txBox="1"/>
          <p:nvPr/>
        </p:nvSpPr>
        <p:spPr>
          <a:xfrm>
            <a:off x="1216526" y="2018632"/>
            <a:ext cx="5989052" cy="25699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300">
                <a:ea typeface="+mn-lt"/>
                <a:cs typeface="+mn-lt"/>
              </a:rPr>
              <a:t>En yaygın çözüm, düğmeleri içeren bir kontrol paneli (</a:t>
            </a:r>
            <a:r>
              <a:rPr lang="tr-TR" sz="2300" err="1">
                <a:ea typeface="+mn-lt"/>
                <a:cs typeface="+mn-lt"/>
              </a:rPr>
              <a:t>deck</a:t>
            </a:r>
            <a:r>
              <a:rPr lang="tr-TR" sz="2300">
                <a:ea typeface="+mn-lt"/>
                <a:cs typeface="+mn-lt"/>
              </a:rPr>
              <a:t> yayın kontrolcüsü) ve her düğmeye belirli bir görev verilir. Oyuncu bir komut veya bir komut dizisi yapmak istiyorsa paneldeki göreve ilişkin düğmeye basması yeterlidir. Panelin tek görevi, karşı tarafa ne olacağını bilmeden yürütme emrini vermektir.</a:t>
            </a:r>
            <a:endParaRPr lang="tr-TR" sz="2300"/>
          </a:p>
        </p:txBody>
      </p:sp>
      <p:pic>
        <p:nvPicPr>
          <p:cNvPr id="2" name="Resim 1" descr="elektronik donanım, elektronik cihaz, küçük alet, hesap makinesi içeren bir resim&#10;&#10;Açıklama otomatik olarak oluşturuldu">
            <a:extLst>
              <a:ext uri="{FF2B5EF4-FFF2-40B4-BE49-F238E27FC236}">
                <a16:creationId xmlns:a16="http://schemas.microsoft.com/office/drawing/2014/main" id="{807B2F3A-B903-183E-ECD6-507C0B0FEDB2}"/>
              </a:ext>
            </a:extLst>
          </p:cNvPr>
          <p:cNvPicPr>
            <a:picLocks noChangeAspect="1"/>
          </p:cNvPicPr>
          <p:nvPr/>
        </p:nvPicPr>
        <p:blipFill>
          <a:blip r:embed="rId2"/>
          <a:stretch>
            <a:fillRect/>
          </a:stretch>
        </p:blipFill>
        <p:spPr>
          <a:xfrm>
            <a:off x="7344610" y="1308769"/>
            <a:ext cx="3986463" cy="3986463"/>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a:extLst>
              <a:ext uri="{FF2B5EF4-FFF2-40B4-BE49-F238E27FC236}">
                <a16:creationId xmlns:a16="http://schemas.microsoft.com/office/drawing/2014/main" id="{119A8EAD-8FDF-6CC7-6345-88659B436B24}"/>
              </a:ext>
            </a:extLst>
          </p:cNvPr>
          <p:cNvSpPr>
            <a:spLocks noGrp="1"/>
          </p:cNvSpPr>
          <p:nvPr>
            <p:ph type="title"/>
          </p:nvPr>
        </p:nvSpPr>
        <p:spPr>
          <a:xfrm>
            <a:off x="961022" y="575429"/>
            <a:ext cx="5365750" cy="870702"/>
          </a:xfrm>
        </p:spPr>
        <p:txBody>
          <a:bodyPr/>
          <a:lstStyle/>
          <a:p>
            <a:r>
              <a:rPr lang="en-US">
                <a:ea typeface="+mj-lt"/>
                <a:cs typeface="+mj-lt"/>
              </a:rPr>
              <a:t>COMMAND </a:t>
            </a:r>
            <a:r>
              <a:rPr lang="en-US" b="1">
                <a:ea typeface="+mj-lt"/>
                <a:cs typeface="+mj-lt"/>
              </a:rPr>
              <a:t>Nedir?</a:t>
            </a:r>
            <a:endParaRPr lang="tr-TR">
              <a:solidFill>
                <a:srgbClr val="000000"/>
              </a:solidFill>
              <a:ea typeface="+mj-lt"/>
              <a:cs typeface="+mj-lt"/>
            </a:endParaRPr>
          </a:p>
          <a:p>
            <a:endParaRPr lang="tr-TR"/>
          </a:p>
        </p:txBody>
      </p:sp>
      <p:sp>
        <p:nvSpPr>
          <p:cNvPr id="8" name="Metin Yer Tutucusu 7">
            <a:extLst>
              <a:ext uri="{FF2B5EF4-FFF2-40B4-BE49-F238E27FC236}">
                <a16:creationId xmlns:a16="http://schemas.microsoft.com/office/drawing/2014/main" id="{1065AD40-4626-7470-9203-49A6C107B074}"/>
              </a:ext>
            </a:extLst>
          </p:cNvPr>
          <p:cNvSpPr>
            <a:spLocks noGrp="1"/>
          </p:cNvSpPr>
          <p:nvPr>
            <p:ph type="body" idx="1"/>
          </p:nvPr>
        </p:nvSpPr>
        <p:spPr>
          <a:xfrm>
            <a:off x="577626" y="1575300"/>
            <a:ext cx="6069988" cy="4481017"/>
          </a:xfrm>
        </p:spPr>
        <p:txBody>
          <a:bodyPr vert="horz" lIns="91440" tIns="45720" rIns="91440" bIns="45720" rtlCol="0" anchor="t">
            <a:noAutofit/>
          </a:bodyPr>
          <a:lstStyle/>
          <a:p>
            <a:r>
              <a:rPr lang="tr-TR" sz="2300" b="1" dirty="0" err="1">
                <a:ea typeface="+mn-lt"/>
                <a:cs typeface="+mn-lt"/>
              </a:rPr>
              <a:t>Command</a:t>
            </a:r>
            <a:r>
              <a:rPr lang="tr-TR" sz="2300" dirty="0">
                <a:ea typeface="+mn-lt"/>
                <a:cs typeface="+mn-lt"/>
              </a:rPr>
              <a:t>, bir isteği, istekle ilgili tüm bilgileri içeren </a:t>
            </a:r>
            <a:r>
              <a:rPr lang="tr-TR" sz="2300" b="1" dirty="0">
                <a:ea typeface="+mn-lt"/>
                <a:cs typeface="+mn-lt"/>
              </a:rPr>
              <a:t>bağımsız</a:t>
            </a:r>
            <a:r>
              <a:rPr lang="tr-TR" sz="2300" dirty="0">
                <a:ea typeface="+mn-lt"/>
                <a:cs typeface="+mn-lt"/>
              </a:rPr>
              <a:t> bir nesneye dönüştüren </a:t>
            </a:r>
            <a:r>
              <a:rPr lang="tr-TR" sz="2300" b="1" dirty="0">
                <a:ea typeface="+mn-lt"/>
                <a:cs typeface="+mn-lt"/>
              </a:rPr>
              <a:t>davranışsal</a:t>
            </a:r>
            <a:r>
              <a:rPr lang="tr-TR" sz="2300" dirty="0">
                <a:ea typeface="+mn-lt"/>
                <a:cs typeface="+mn-lt"/>
              </a:rPr>
              <a:t> (</a:t>
            </a:r>
            <a:r>
              <a:rPr lang="tr-TR" sz="2300" dirty="0" err="1">
                <a:solidFill>
                  <a:srgbClr val="242424"/>
                </a:solidFill>
                <a:ea typeface="+mn-lt"/>
                <a:cs typeface="+mn-lt"/>
              </a:rPr>
              <a:t>Behavioral</a:t>
            </a:r>
            <a:r>
              <a:rPr lang="tr-TR" sz="2300" dirty="0">
                <a:ea typeface="+mn-lt"/>
                <a:cs typeface="+mn-lt"/>
              </a:rPr>
              <a:t>) bir tasarım modelidir.</a:t>
            </a:r>
            <a:endParaRPr lang="tr-TR" dirty="0"/>
          </a:p>
          <a:p>
            <a:r>
              <a:rPr lang="tr-TR" sz="2300" dirty="0">
                <a:ea typeface="+mn-lt"/>
                <a:cs typeface="+mn-lt"/>
              </a:rPr>
              <a:t>Bu dönüşüm, istekleri bir yöntem </a:t>
            </a:r>
            <a:r>
              <a:rPr lang="tr-TR" sz="2300" b="1" dirty="0">
                <a:ea typeface="+mn-lt"/>
                <a:cs typeface="+mn-lt"/>
              </a:rPr>
              <a:t>bağımsız değişkeni</a:t>
            </a:r>
            <a:r>
              <a:rPr lang="tr-TR" sz="2300" dirty="0">
                <a:ea typeface="+mn-lt"/>
                <a:cs typeface="+mn-lt"/>
              </a:rPr>
              <a:t> olarak aktarmanıza, bir isteğin yürütülmesini geciktirmenize veya </a:t>
            </a:r>
            <a:r>
              <a:rPr lang="tr-TR" sz="2300" b="1" dirty="0">
                <a:ea typeface="+mn-lt"/>
                <a:cs typeface="+mn-lt"/>
              </a:rPr>
              <a:t>sıraya koymanıza</a:t>
            </a:r>
            <a:r>
              <a:rPr lang="tr-TR" sz="2300" dirty="0">
                <a:ea typeface="+mn-lt"/>
                <a:cs typeface="+mn-lt"/>
              </a:rPr>
              <a:t> ve </a:t>
            </a:r>
            <a:r>
              <a:rPr lang="tr-TR" sz="2300" b="1" dirty="0">
                <a:ea typeface="+mn-lt"/>
                <a:cs typeface="+mn-lt"/>
              </a:rPr>
              <a:t>geri alınamayan</a:t>
            </a:r>
            <a:r>
              <a:rPr lang="tr-TR" sz="2300" dirty="0">
                <a:ea typeface="+mn-lt"/>
                <a:cs typeface="+mn-lt"/>
              </a:rPr>
              <a:t> işlemleri desteklemenize olanak tanır.</a:t>
            </a:r>
          </a:p>
          <a:p>
            <a:r>
              <a:rPr lang="tr-TR" sz="2300" dirty="0">
                <a:solidFill>
                  <a:srgbClr val="242424"/>
                </a:solidFill>
                <a:ea typeface="+mn-lt"/>
                <a:cs typeface="+mn-lt"/>
              </a:rPr>
              <a:t>Asıl amacı metot çağırma işlemini  </a:t>
            </a:r>
            <a:r>
              <a:rPr lang="tr-TR" sz="2300" b="1" dirty="0" err="1">
                <a:solidFill>
                  <a:srgbClr val="242424"/>
                </a:solidFill>
                <a:ea typeface="+mn-lt"/>
                <a:cs typeface="+mn-lt"/>
              </a:rPr>
              <a:t>kapsülemektir</a:t>
            </a:r>
            <a:r>
              <a:rPr lang="tr-TR" sz="2300" dirty="0">
                <a:solidFill>
                  <a:srgbClr val="242424"/>
                </a:solidFill>
                <a:ea typeface="+mn-lt"/>
                <a:cs typeface="+mn-lt"/>
              </a:rPr>
              <a:t>.</a:t>
            </a:r>
            <a:endParaRPr lang="tr-TR" dirty="0">
              <a:ea typeface="+mn-lt"/>
              <a:cs typeface="+mn-lt"/>
            </a:endParaRPr>
          </a:p>
          <a:p>
            <a:endParaRPr lang="tr-TR" sz="2300" dirty="0">
              <a:ea typeface="+mn-lt"/>
              <a:cs typeface="+mn-lt"/>
            </a:endParaRP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p:txBody>
          <a:bodyPr/>
          <a:lstStyle/>
          <a:p>
            <a:r>
              <a:rPr lang="en-US"/>
              <a:t>20XX</a:t>
            </a:r>
          </a:p>
        </p:txBody>
      </p:sp>
      <p:pic>
        <p:nvPicPr>
          <p:cNvPr id="11" name="Resim 10" descr="Command design pattern">
            <a:extLst>
              <a:ext uri="{FF2B5EF4-FFF2-40B4-BE49-F238E27FC236}">
                <a16:creationId xmlns:a16="http://schemas.microsoft.com/office/drawing/2014/main" id="{4DDE8887-C9CA-B51A-3105-CE76C94F8DAB}"/>
              </a:ext>
            </a:extLst>
          </p:cNvPr>
          <p:cNvPicPr>
            <a:picLocks noChangeAspect="1"/>
          </p:cNvPicPr>
          <p:nvPr/>
        </p:nvPicPr>
        <p:blipFill>
          <a:blip r:embed="rId2"/>
          <a:stretch>
            <a:fillRect/>
          </a:stretch>
        </p:blipFill>
        <p:spPr>
          <a:xfrm>
            <a:off x="6456498" y="1433687"/>
            <a:ext cx="5550567" cy="3412288"/>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title"/>
          </p:nvPr>
        </p:nvSpPr>
        <p:spPr/>
        <p:txBody>
          <a:bodyPr/>
          <a:lstStyle/>
          <a:p>
            <a:r>
              <a:rPr lang="en-US" sz="3200"/>
              <a:t>Command </a:t>
            </a:r>
            <a:r>
              <a:rPr lang="en-US" sz="3200" err="1"/>
              <a:t>tasarım</a:t>
            </a:r>
            <a:r>
              <a:rPr lang="en-US" sz="3200"/>
              <a:t> </a:t>
            </a:r>
            <a:r>
              <a:rPr lang="en-US" sz="3200" err="1"/>
              <a:t>deseni</a:t>
            </a:r>
            <a:r>
              <a:rPr lang="en-US" sz="3200"/>
              <a:t> </a:t>
            </a:r>
            <a:r>
              <a:rPr lang="en-US" sz="3200" b="1" err="1"/>
              <a:t>nasıl</a:t>
            </a:r>
            <a:r>
              <a:rPr lang="en-US" sz="3200" b="1"/>
              <a:t> </a:t>
            </a:r>
            <a:r>
              <a:rPr lang="en-US" sz="3200" b="1" err="1"/>
              <a:t>çalışır</a:t>
            </a:r>
            <a:r>
              <a:rPr lang="en-US" sz="3200" b="1"/>
              <a:t>?</a:t>
            </a:r>
          </a:p>
        </p:txBody>
      </p:sp>
      <p:sp>
        <p:nvSpPr>
          <p:cNvPr id="3" name="Metin kutusu 2">
            <a:extLst>
              <a:ext uri="{FF2B5EF4-FFF2-40B4-BE49-F238E27FC236}">
                <a16:creationId xmlns:a16="http://schemas.microsoft.com/office/drawing/2014/main" id="{33D706D8-7BF6-7589-BC78-EBB2F5000E6D}"/>
              </a:ext>
            </a:extLst>
          </p:cNvPr>
          <p:cNvSpPr txBox="1"/>
          <p:nvPr/>
        </p:nvSpPr>
        <p:spPr>
          <a:xfrm>
            <a:off x="594159" y="1358347"/>
            <a:ext cx="10933043"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tr-TR" sz="2300"/>
              <a:t>İşi gerçekleştiren sınıfla hiçbir zaman irtibata geçemesiniz</a:t>
            </a:r>
          </a:p>
          <a:p>
            <a:pPr marL="342900" indent="-342900">
              <a:buFont typeface="Arial"/>
              <a:buChar char="•"/>
            </a:pPr>
            <a:r>
              <a:rPr lang="tr-TR" sz="2300" err="1"/>
              <a:t>Command</a:t>
            </a:r>
            <a:r>
              <a:rPr lang="tr-TR" sz="2300"/>
              <a:t> birden fazla olabilir, yani birden fazla </a:t>
            </a:r>
            <a:r>
              <a:rPr lang="tr-TR" sz="2300" err="1"/>
              <a:t>command</a:t>
            </a:r>
            <a:r>
              <a:rPr lang="tr-TR" sz="2300"/>
              <a:t> alabilir.</a:t>
            </a:r>
          </a:p>
        </p:txBody>
      </p:sp>
      <p:pic>
        <p:nvPicPr>
          <p:cNvPr id="5" name="Resim 4" descr="metin, ekran görüntüsü, diyagram, paralel içeren bir resim&#10;&#10;Açıklama otomatik olarak oluşturuldu">
            <a:extLst>
              <a:ext uri="{FF2B5EF4-FFF2-40B4-BE49-F238E27FC236}">
                <a16:creationId xmlns:a16="http://schemas.microsoft.com/office/drawing/2014/main" id="{59EF30FF-BC6A-328B-24EA-2875CA59C13A}"/>
              </a:ext>
            </a:extLst>
          </p:cNvPr>
          <p:cNvPicPr>
            <a:picLocks noChangeAspect="1"/>
          </p:cNvPicPr>
          <p:nvPr/>
        </p:nvPicPr>
        <p:blipFill>
          <a:blip r:embed="rId2"/>
          <a:stretch>
            <a:fillRect/>
          </a:stretch>
        </p:blipFill>
        <p:spPr>
          <a:xfrm>
            <a:off x="1284077" y="2196770"/>
            <a:ext cx="9192524" cy="4304761"/>
          </a:xfrm>
          <a:prstGeom prst="rect">
            <a:avLst/>
          </a:prstGeom>
        </p:spPr>
      </p:pic>
    </p:spTree>
    <p:extLst>
      <p:ext uri="{BB962C8B-B14F-4D97-AF65-F5344CB8AC3E}">
        <p14:creationId xmlns:p14="http://schemas.microsoft.com/office/powerpoint/2010/main" val="70778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Başlık 23">
            <a:extLst>
              <a:ext uri="{FF2B5EF4-FFF2-40B4-BE49-F238E27FC236}">
                <a16:creationId xmlns:a16="http://schemas.microsoft.com/office/drawing/2014/main" id="{6C5A56B4-25E4-167F-17E0-FBF028DD3801}"/>
              </a:ext>
            </a:extLst>
          </p:cNvPr>
          <p:cNvSpPr>
            <a:spLocks noGrp="1"/>
          </p:cNvSpPr>
          <p:nvPr>
            <p:ph type="ctrTitle"/>
          </p:nvPr>
        </p:nvSpPr>
        <p:spPr>
          <a:xfrm>
            <a:off x="3046945" y="7118"/>
            <a:ext cx="8032902" cy="1122202"/>
          </a:xfrm>
        </p:spPr>
        <p:txBody>
          <a:bodyPr/>
          <a:lstStyle/>
          <a:p>
            <a:r>
              <a:rPr lang="tr-TR" dirty="0"/>
              <a:t>Gerçek Hayattan bir örnek</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4294967295"/>
          </p:nvPr>
        </p:nvSpPr>
        <p:spPr>
          <a:xfrm>
            <a:off x="11244263" y="6356350"/>
            <a:ext cx="947737" cy="365125"/>
          </a:xfrm>
        </p:spPr>
        <p:txBody>
          <a:bodyPr/>
          <a:lstStyle/>
          <a:p>
            <a:r>
              <a:rPr lang="en-US"/>
              <a:t>20XX</a:t>
            </a:r>
          </a:p>
        </p:txBody>
      </p:sp>
      <p:sp>
        <p:nvSpPr>
          <p:cNvPr id="3" name="Metin kutusu 2">
            <a:extLst>
              <a:ext uri="{FF2B5EF4-FFF2-40B4-BE49-F238E27FC236}">
                <a16:creationId xmlns:a16="http://schemas.microsoft.com/office/drawing/2014/main" id="{3EEB7B97-09B0-D8F1-A2BA-8CEF51516800}"/>
              </a:ext>
            </a:extLst>
          </p:cNvPr>
          <p:cNvSpPr txBox="1"/>
          <p:nvPr/>
        </p:nvSpPr>
        <p:spPr>
          <a:xfrm>
            <a:off x="622602" y="1473365"/>
            <a:ext cx="10958359" cy="11541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300" dirty="0" err="1">
                <a:ea typeface="+mn-lt"/>
                <a:cs typeface="+mn-lt"/>
              </a:rPr>
              <a:t>Command</a:t>
            </a:r>
            <a:r>
              <a:rPr lang="tr-TR" sz="2300" dirty="0">
                <a:ea typeface="+mn-lt"/>
                <a:cs typeface="+mn-lt"/>
              </a:rPr>
              <a:t> tasarım deseninin çalışma mantığını en iyi anlatacak örnek bir sipariş sistemi olabilir. Örneğin, bir yemek sipariş ederken aşçıyla değil garsonla muhatap olursunuz. Müşteri (</a:t>
            </a:r>
            <a:r>
              <a:rPr lang="tr-TR" sz="2300" dirty="0" err="1">
                <a:ea typeface="+mn-lt"/>
                <a:cs typeface="+mn-lt"/>
              </a:rPr>
              <a:t>client</a:t>
            </a:r>
            <a:r>
              <a:rPr lang="tr-TR" sz="2300" dirty="0">
                <a:ea typeface="+mn-lt"/>
                <a:cs typeface="+mn-lt"/>
              </a:rPr>
              <a:t>) aşçıyı bilmez.</a:t>
            </a:r>
            <a:endParaRPr lang="tr-TR" sz="2300" dirty="0"/>
          </a:p>
        </p:txBody>
      </p:sp>
      <p:pic>
        <p:nvPicPr>
          <p:cNvPr id="4" name="Resim 3" descr="Making an order in a restaurant">
            <a:extLst>
              <a:ext uri="{FF2B5EF4-FFF2-40B4-BE49-F238E27FC236}">
                <a16:creationId xmlns:a16="http://schemas.microsoft.com/office/drawing/2014/main" id="{CA269E5A-861F-355E-8948-24B817C13370}"/>
              </a:ext>
            </a:extLst>
          </p:cNvPr>
          <p:cNvPicPr>
            <a:picLocks noChangeAspect="1"/>
          </p:cNvPicPr>
          <p:nvPr/>
        </p:nvPicPr>
        <p:blipFill>
          <a:blip r:embed="rId2"/>
          <a:stretch>
            <a:fillRect/>
          </a:stretch>
        </p:blipFill>
        <p:spPr>
          <a:xfrm>
            <a:off x="2366513" y="2829464"/>
            <a:ext cx="7473350" cy="3700732"/>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p:txBody>
          <a:bodyPr/>
          <a:lstStyle/>
          <a:p>
            <a:r>
              <a:rPr lang="en-US"/>
              <a:t>20XX</a:t>
            </a:r>
          </a:p>
        </p:txBody>
      </p:sp>
      <p:sp>
        <p:nvSpPr>
          <p:cNvPr id="13" name="İçerik Yer Tutucusu 12">
            <a:extLst>
              <a:ext uri="{FF2B5EF4-FFF2-40B4-BE49-F238E27FC236}">
                <a16:creationId xmlns:a16="http://schemas.microsoft.com/office/drawing/2014/main" id="{DA310BB2-CD41-D1CE-762C-198799D36C95}"/>
              </a:ext>
            </a:extLst>
          </p:cNvPr>
          <p:cNvSpPr>
            <a:spLocks noGrp="1"/>
          </p:cNvSpPr>
          <p:nvPr>
            <p:ph idx="1"/>
          </p:nvPr>
        </p:nvSpPr>
        <p:spPr>
          <a:xfrm>
            <a:off x="1160971" y="839459"/>
            <a:ext cx="10834957" cy="5624871"/>
          </a:xfrm>
        </p:spPr>
        <p:txBody>
          <a:bodyPr vert="horz" lIns="91440" tIns="45720" rIns="91440" bIns="45720" rtlCol="0" anchor="t">
            <a:noAutofit/>
          </a:bodyPr>
          <a:lstStyle/>
          <a:p>
            <a:pPr marL="285750" indent="-285750">
              <a:buFont typeface="Arial"/>
              <a:buChar char="•"/>
            </a:pPr>
            <a:r>
              <a:rPr lang="tr-TR" sz="2300" b="1">
                <a:solidFill>
                  <a:srgbClr val="242424"/>
                </a:solidFill>
                <a:ea typeface="+mn-lt"/>
                <a:cs typeface="+mn-lt"/>
              </a:rPr>
              <a:t>Esneklik:</a:t>
            </a:r>
            <a:r>
              <a:rPr lang="tr-TR" sz="2300">
                <a:solidFill>
                  <a:srgbClr val="242424"/>
                </a:solidFill>
                <a:ea typeface="+mn-lt"/>
                <a:cs typeface="+mn-lt"/>
              </a:rPr>
              <a:t> Yeni komutlar eklemek ve mevcut komutları değiştirmek kolaydır. İstemci, yeni komutları mevcut altyapıya ekleyebilir.</a:t>
            </a:r>
            <a:endParaRPr lang="tr-TR" sz="2300"/>
          </a:p>
          <a:p>
            <a:pPr marL="285750" indent="-285750">
              <a:buFont typeface="Arial"/>
              <a:buChar char="•"/>
            </a:pPr>
            <a:r>
              <a:rPr lang="tr-TR" sz="2300" b="1">
                <a:solidFill>
                  <a:srgbClr val="242424"/>
                </a:solidFill>
                <a:ea typeface="+mn-lt"/>
                <a:cs typeface="+mn-lt"/>
              </a:rPr>
              <a:t>Sıraya Alma ve İş Akışı Yönetimi:</a:t>
            </a:r>
            <a:r>
              <a:rPr lang="tr-TR" sz="2300">
                <a:solidFill>
                  <a:srgbClr val="242424"/>
                </a:solidFill>
                <a:ea typeface="+mn-lt"/>
                <a:cs typeface="+mn-lt"/>
              </a:rPr>
              <a:t> Komutlar sıraya alınabilir ve iş akışı yönetilebilir. Bu, işlem geçmişini oluşturmayı ve kullanıcıların geri alma işlemini gerçekleştirmesini sağlar.</a:t>
            </a:r>
            <a:endParaRPr lang="tr-TR" sz="2300"/>
          </a:p>
          <a:p>
            <a:pPr marL="285750" indent="-285750">
              <a:buFont typeface="Arial"/>
              <a:buChar char="•"/>
            </a:pPr>
            <a:r>
              <a:rPr lang="tr-TR" sz="2300" b="1">
                <a:solidFill>
                  <a:srgbClr val="242424"/>
                </a:solidFill>
                <a:ea typeface="+mn-lt"/>
                <a:cs typeface="+mn-lt"/>
              </a:rPr>
              <a:t>Geri Alma (</a:t>
            </a:r>
            <a:r>
              <a:rPr lang="tr-TR" sz="2300" b="1" err="1">
                <a:solidFill>
                  <a:srgbClr val="242424"/>
                </a:solidFill>
                <a:ea typeface="+mn-lt"/>
                <a:cs typeface="+mn-lt"/>
              </a:rPr>
              <a:t>Undo</a:t>
            </a:r>
            <a:r>
              <a:rPr lang="tr-TR" sz="2300" b="1">
                <a:solidFill>
                  <a:srgbClr val="242424"/>
                </a:solidFill>
                <a:ea typeface="+mn-lt"/>
                <a:cs typeface="+mn-lt"/>
              </a:rPr>
              <a:t>) İşlevselliği:</a:t>
            </a:r>
            <a:r>
              <a:rPr lang="tr-TR" sz="2300">
                <a:solidFill>
                  <a:srgbClr val="242424"/>
                </a:solidFill>
                <a:ea typeface="+mn-lt"/>
                <a:cs typeface="+mn-lt"/>
              </a:rPr>
              <a:t> Her komut sınıfı, geri alma işlemini tanımlar, böylece kullanıcılar bir işlemi geri alabilir.</a:t>
            </a:r>
            <a:endParaRPr lang="tr-TR" sz="2300"/>
          </a:p>
          <a:p>
            <a:pPr marL="285750" indent="-285750">
              <a:buFont typeface="Arial"/>
              <a:buChar char="•"/>
            </a:pPr>
            <a:r>
              <a:rPr lang="tr-TR" sz="2300" b="1">
                <a:solidFill>
                  <a:srgbClr val="242424"/>
                </a:solidFill>
                <a:ea typeface="+mn-lt"/>
                <a:cs typeface="+mn-lt"/>
              </a:rPr>
              <a:t>İstemci ve Alıcı Ayırma:</a:t>
            </a:r>
            <a:r>
              <a:rPr lang="tr-TR" sz="2300">
                <a:solidFill>
                  <a:srgbClr val="242424"/>
                </a:solidFill>
                <a:ea typeface="+mn-lt"/>
                <a:cs typeface="+mn-lt"/>
              </a:rPr>
              <a:t> Komut deseni, istemciyi komutların ayrıntılarından izole eder. İstemci, sadece komutları çağırırken, komutların nasıl gerçekleştirildiği gibi ayrıntıları bilmez.</a:t>
            </a:r>
            <a:endParaRPr lang="tr-TR" sz="2300"/>
          </a:p>
          <a:p>
            <a:pPr marL="285750" indent="-285750">
              <a:buFont typeface="Arial"/>
              <a:buChar char="•"/>
            </a:pPr>
            <a:r>
              <a:rPr lang="tr-TR" sz="2300" b="1">
                <a:solidFill>
                  <a:srgbClr val="242424"/>
                </a:solidFill>
                <a:ea typeface="+mn-lt"/>
                <a:cs typeface="+mn-lt"/>
              </a:rPr>
              <a:t>Test Edilebilirlik:</a:t>
            </a:r>
            <a:r>
              <a:rPr lang="tr-TR" sz="2300">
                <a:solidFill>
                  <a:srgbClr val="242424"/>
                </a:solidFill>
                <a:ea typeface="+mn-lt"/>
                <a:cs typeface="+mn-lt"/>
              </a:rPr>
              <a:t> Her komut, ayrı ayrı test edilebilir, bu da kodun daha kolay test edilmesini sağlar.</a:t>
            </a:r>
            <a:endParaRPr lang="tr-TR" sz="2300"/>
          </a:p>
          <a:p>
            <a:endParaRPr lang="tr-TR" sz="2300"/>
          </a:p>
        </p:txBody>
      </p:sp>
      <p:sp>
        <p:nvSpPr>
          <p:cNvPr id="15" name="Başlık 14">
            <a:extLst>
              <a:ext uri="{FF2B5EF4-FFF2-40B4-BE49-F238E27FC236}">
                <a16:creationId xmlns:a16="http://schemas.microsoft.com/office/drawing/2014/main" id="{BAF5AAA7-ADBF-BCAF-9522-E404FC0998B8}"/>
              </a:ext>
            </a:extLst>
          </p:cNvPr>
          <p:cNvSpPr>
            <a:spLocks noGrp="1"/>
          </p:cNvSpPr>
          <p:nvPr>
            <p:ph type="title"/>
          </p:nvPr>
        </p:nvSpPr>
        <p:spPr>
          <a:xfrm>
            <a:off x="974065" y="373464"/>
            <a:ext cx="4767711" cy="462922"/>
          </a:xfrm>
        </p:spPr>
        <p:txBody>
          <a:bodyPr>
            <a:noAutofit/>
          </a:bodyPr>
          <a:lstStyle/>
          <a:p>
            <a:r>
              <a:rPr lang="tr-TR" sz="3600"/>
              <a:t>Avantajları</a:t>
            </a:r>
          </a:p>
        </p:txBody>
      </p:sp>
    </p:spTree>
    <p:extLst>
      <p:ext uri="{BB962C8B-B14F-4D97-AF65-F5344CB8AC3E}">
        <p14:creationId xmlns:p14="http://schemas.microsoft.com/office/powerpoint/2010/main" val="212117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a:t>20XX</a:t>
            </a:r>
          </a:p>
        </p:txBody>
      </p:sp>
      <p:sp>
        <p:nvSpPr>
          <p:cNvPr id="34" name="Başlık 33">
            <a:extLst>
              <a:ext uri="{FF2B5EF4-FFF2-40B4-BE49-F238E27FC236}">
                <a16:creationId xmlns:a16="http://schemas.microsoft.com/office/drawing/2014/main" id="{E161629F-C578-B7CD-6B8E-249474123BE6}"/>
              </a:ext>
            </a:extLst>
          </p:cNvPr>
          <p:cNvSpPr>
            <a:spLocks noGrp="1"/>
          </p:cNvSpPr>
          <p:nvPr>
            <p:ph type="title"/>
          </p:nvPr>
        </p:nvSpPr>
        <p:spPr>
          <a:xfrm>
            <a:off x="1008136" y="777158"/>
            <a:ext cx="4841726" cy="764847"/>
          </a:xfrm>
        </p:spPr>
        <p:txBody>
          <a:bodyPr>
            <a:normAutofit/>
          </a:bodyPr>
          <a:lstStyle/>
          <a:p>
            <a:r>
              <a:rPr lang="tr-TR" sz="3600"/>
              <a:t>Dezavantajları</a:t>
            </a:r>
          </a:p>
        </p:txBody>
      </p:sp>
      <p:sp>
        <p:nvSpPr>
          <p:cNvPr id="35" name="Metin kutusu 34">
            <a:extLst>
              <a:ext uri="{FF2B5EF4-FFF2-40B4-BE49-F238E27FC236}">
                <a16:creationId xmlns:a16="http://schemas.microsoft.com/office/drawing/2014/main" id="{9C27F29C-07E6-9DC2-70A8-6A46ADF17272}"/>
              </a:ext>
            </a:extLst>
          </p:cNvPr>
          <p:cNvSpPr txBox="1"/>
          <p:nvPr/>
        </p:nvSpPr>
        <p:spPr>
          <a:xfrm>
            <a:off x="1310839" y="1774353"/>
            <a:ext cx="10287000" cy="32778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tr-TR" sz="2300" b="1">
                <a:solidFill>
                  <a:srgbClr val="242424"/>
                </a:solidFill>
              </a:rPr>
              <a:t>Kod</a:t>
            </a:r>
            <a:r>
              <a:rPr lang="tr-TR" sz="2300" b="1">
                <a:solidFill>
                  <a:srgbClr val="242424"/>
                </a:solidFill>
                <a:ea typeface="+mn-lt"/>
                <a:cs typeface="+mn-lt"/>
              </a:rPr>
              <a:t> Karmaşıklığı:</a:t>
            </a:r>
            <a:r>
              <a:rPr lang="tr-TR" sz="2300">
                <a:solidFill>
                  <a:srgbClr val="242424"/>
                </a:solidFill>
                <a:ea typeface="+mn-lt"/>
                <a:cs typeface="+mn-lt"/>
              </a:rPr>
              <a:t> Birden çok komut sınıfının oluşturulması ve iş akışlarının yönetilmesi, kodun karmaşık hale gelmesine neden olabilir.</a:t>
            </a:r>
            <a:endParaRPr lang="tr-TR" sz="2300"/>
          </a:p>
          <a:p>
            <a:pPr marL="285750" indent="-285750">
              <a:buFont typeface="Arial"/>
              <a:buChar char="•"/>
            </a:pPr>
            <a:endParaRPr lang="tr-TR" sz="2300">
              <a:solidFill>
                <a:srgbClr val="242424"/>
              </a:solidFill>
              <a:ea typeface="+mn-lt"/>
              <a:cs typeface="+mn-lt"/>
            </a:endParaRPr>
          </a:p>
          <a:p>
            <a:pPr marL="285750" indent="-285750">
              <a:buFont typeface="Arial"/>
              <a:buChar char="•"/>
            </a:pPr>
            <a:r>
              <a:rPr lang="tr-TR" sz="2300" b="1">
                <a:solidFill>
                  <a:srgbClr val="242424"/>
                </a:solidFill>
                <a:ea typeface="+mn-lt"/>
                <a:cs typeface="+mn-lt"/>
              </a:rPr>
              <a:t>Bellek Tüketimi:</a:t>
            </a:r>
            <a:r>
              <a:rPr lang="tr-TR" sz="2300">
                <a:solidFill>
                  <a:srgbClr val="242424"/>
                </a:solidFill>
                <a:ea typeface="+mn-lt"/>
                <a:cs typeface="+mn-lt"/>
              </a:rPr>
              <a:t> Her komut için ayrı nesnelerin oluşturulması, bellek tüketimini artırabilir.</a:t>
            </a:r>
            <a:endParaRPr lang="tr-TR" sz="2300"/>
          </a:p>
          <a:p>
            <a:pPr marL="285750" indent="-285750">
              <a:buFont typeface="Arial"/>
              <a:buChar char="•"/>
            </a:pPr>
            <a:endParaRPr lang="tr-TR" sz="2300">
              <a:solidFill>
                <a:srgbClr val="242424"/>
              </a:solidFill>
              <a:ea typeface="+mn-lt"/>
              <a:cs typeface="+mn-lt"/>
            </a:endParaRPr>
          </a:p>
          <a:p>
            <a:pPr marL="285750" indent="-285750">
              <a:buFont typeface="Arial"/>
              <a:buChar char="•"/>
            </a:pPr>
            <a:r>
              <a:rPr lang="tr-TR" sz="2300" b="1">
                <a:solidFill>
                  <a:srgbClr val="242424"/>
                </a:solidFill>
                <a:ea typeface="+mn-lt"/>
                <a:cs typeface="+mn-lt"/>
              </a:rPr>
              <a:t>Ek Katman: </a:t>
            </a:r>
            <a:r>
              <a:rPr lang="tr-TR" sz="2300">
                <a:solidFill>
                  <a:srgbClr val="242424"/>
                </a:solidFill>
                <a:ea typeface="+mn-lt"/>
                <a:cs typeface="+mn-lt"/>
              </a:rPr>
              <a:t>Bu desen, ekstra katmanlar ekleyerek kod karmaşıklığına yol açabilir.</a:t>
            </a:r>
            <a:endParaRPr lang="tr-TR" sz="2300"/>
          </a:p>
          <a:p>
            <a:pPr algn="l"/>
            <a:endParaRPr lang="tr-TR" sz="2300"/>
          </a:p>
        </p:txBody>
      </p:sp>
    </p:spTree>
    <p:extLst>
      <p:ext uri="{BB962C8B-B14F-4D97-AF65-F5344CB8AC3E}">
        <p14:creationId xmlns:p14="http://schemas.microsoft.com/office/powerpoint/2010/main" val="404854312"/>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8B084D-D430-4822-B3CB-DEADB2E7A5FC}">
  <ds:schemaRefs>
    <ds:schemaRef ds:uri="http://schemas.microsoft.com/sharepoint/v3/contenttype/forms"/>
  </ds:schemaRefs>
</ds:datastoreItem>
</file>

<file path=customXml/itemProps2.xml><?xml version="1.0" encoding="utf-8"?>
<ds:datastoreItem xmlns:ds="http://schemas.openxmlformats.org/officeDocument/2006/customXml" ds:itemID="{211845F9-C5F4-4AA5-BA9E-EC2182E91488}">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15BFCE94-6EC9-4D8E-89B6-C22DE7AD70C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Geniş ekran</PresentationFormat>
  <Slides>18</Slides>
  <Notes>0</Notes>
  <HiddenSlides>0</HiddenSlide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Monoline</vt:lpstr>
      <vt:lpstr>Command tasarım deseni</vt:lpstr>
      <vt:lpstr>Outline -  Başlıkları</vt:lpstr>
      <vt:lpstr>COmmand nedir Neden?</vt:lpstr>
      <vt:lpstr>COMMAND NEDIR NEDEN? </vt:lpstr>
      <vt:lpstr>COMMAND Nedir? </vt:lpstr>
      <vt:lpstr>Command tasarım deseni nasıl çalışır?</vt:lpstr>
      <vt:lpstr>Gerçek Hayattan bir örnek</vt:lpstr>
      <vt:lpstr>Avantajları</vt:lpstr>
      <vt:lpstr>Dezavantajları</vt:lpstr>
      <vt:lpstr>Uygulamalı örnek</vt:lpstr>
      <vt:lpstr>sorular</vt:lpstr>
      <vt:lpstr>Soru-1</vt:lpstr>
      <vt:lpstr>Soru-2</vt:lpstr>
      <vt:lpstr>Soru-3</vt:lpstr>
      <vt:lpstr>PowerPoint Sunusu</vt:lpstr>
      <vt:lpstr>PowerPoint Sunusu</vt:lpstr>
      <vt:lpstr>Kaynaklar-SUMMARY</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revision>211</cp:revision>
  <dcterms:created xsi:type="dcterms:W3CDTF">2024-05-30T06:50:12Z</dcterms:created>
  <dcterms:modified xsi:type="dcterms:W3CDTF">2024-05-30T22:35:59Z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